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AFB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6" d="100"/>
          <a:sy n="96" d="100"/>
        </p:scale>
        <p:origin x="-9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9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A0253-4660-487F-A53C-0821C9415D4D}" type="datetimeFigureOut">
              <a:rPr lang="en-US" smtClean="0"/>
              <a:pPr/>
              <a:t>8/20/2012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13AA79-F4F5-4DB4-A6AD-11CE42B4C6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0788" y="609600"/>
            <a:ext cx="4572000" cy="3429000"/>
          </a:xfrm>
        </p:spPr>
      </p:sp>
      <p:sp>
        <p:nvSpPr>
          <p:cNvPr id="3" name="Notes Placeholder 2"/>
          <p:cNvSpPr>
            <a:spLocks noGrp="1"/>
          </p:cNvSpPr>
          <p:nvPr>
            <p:ph type="body" idx="1"/>
          </p:nvPr>
        </p:nvSpPr>
        <p:spPr/>
        <p:txBody>
          <a:bodyPr>
            <a:normAutofit/>
          </a:bodyPr>
          <a:lstStyle/>
          <a:p>
            <a:r>
              <a:rPr lang="en-US" dirty="0" smtClean="0"/>
              <a:t>(Preparing for RMEx Conversion)</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F003AC3-2FF7-4137-92ED-196D02F69A1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B6A6E7-06C1-402B-825A-829D84EFC327}" type="datetimeFigureOut">
              <a:rPr lang="en-CA" smtClean="0"/>
              <a:pPr/>
              <a:t>22/08/2012</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C43BCDC-0B3C-4579-87CD-10FE41E0844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andbox.mclanka.com/quantrax"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314" name="Picture 2" descr="Quantax Logo">
            <a:hlinkClick r:id="rId6" tooltip="Quantax"/>
          </p:cNvPr>
          <p:cNvPicPr>
            <a:picLocks noChangeAspect="1" noChangeArrowheads="1"/>
          </p:cNvPicPr>
          <p:nvPr/>
        </p:nvPicPr>
        <p:blipFill>
          <a:blip r:embed="rId7" cstate="print"/>
          <a:srcRect/>
          <a:stretch>
            <a:fillRect/>
          </a:stretch>
        </p:blipFill>
        <p:spPr bwMode="auto">
          <a:xfrm>
            <a:off x="6572250" y="0"/>
            <a:ext cx="2190750" cy="885825"/>
          </a:xfrm>
          <a:prstGeom prst="rect">
            <a:avLst/>
          </a:prstGeom>
          <a:noFill/>
        </p:spPr>
      </p:pic>
      <p:cxnSp>
        <p:nvCxnSpPr>
          <p:cNvPr id="12" name="Straight Connector 11"/>
          <p:cNvCxnSpPr/>
          <p:nvPr/>
        </p:nvCxnSpPr>
        <p:spPr>
          <a:xfrm>
            <a:off x="381000" y="762000"/>
            <a:ext cx="8305800" cy="0"/>
          </a:xfrm>
          <a:prstGeom prst="line">
            <a:avLst/>
          </a:prstGeom>
          <a:ln w="28575">
            <a:gradFill flip="none" rotWithShape="1">
              <a:gsLst>
                <a:gs pos="0">
                  <a:srgbClr val="1DAFB3"/>
                </a:gs>
                <a:gs pos="50000">
                  <a:schemeClr val="accent5">
                    <a:lumMod val="40000"/>
                    <a:lumOff val="60000"/>
                  </a:schemeClr>
                </a:gs>
                <a:gs pos="100000">
                  <a:schemeClr val="tx1"/>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229600" y="6627168"/>
            <a:ext cx="457200" cy="230832"/>
          </a:xfrm>
          <a:prstGeom prst="rect">
            <a:avLst/>
          </a:prstGeom>
          <a:noFill/>
        </p:spPr>
        <p:txBody>
          <a:bodyPr wrap="square" rtlCol="0">
            <a:spAutoFit/>
          </a:bodyPr>
          <a:lstStyle/>
          <a:p>
            <a:pPr algn="ctr"/>
            <a:fld id="{951862B4-C7B9-4BF4-8359-F9353F249BCF}" type="slidenum">
              <a:rPr lang="en-US" sz="900" i="1" smtClean="0">
                <a:solidFill>
                  <a:schemeClr val="tx1"/>
                </a:solidFill>
                <a:latin typeface="Arial" pitchFamily="34" charset="0"/>
                <a:cs typeface="Arial" pitchFamily="34" charset="0"/>
              </a:rPr>
              <a:pPr algn="ctr"/>
              <a:t>‹#›</a:t>
            </a:fld>
            <a:endParaRPr lang="en-US" sz="900" dirty="0">
              <a:latin typeface="Arial" pitchFamily="34" charset="0"/>
              <a:cs typeface="Arial" pitchFamily="34" charset="0"/>
            </a:endParaRPr>
          </a:p>
        </p:txBody>
      </p:sp>
      <p:sp>
        <p:nvSpPr>
          <p:cNvPr id="10" name="TextBox 9"/>
          <p:cNvSpPr txBox="1"/>
          <p:nvPr/>
        </p:nvSpPr>
        <p:spPr>
          <a:xfrm>
            <a:off x="381000" y="6627168"/>
            <a:ext cx="2971800" cy="230832"/>
          </a:xfrm>
          <a:prstGeom prst="rect">
            <a:avLst/>
          </a:prstGeom>
          <a:noFill/>
        </p:spPr>
        <p:txBody>
          <a:bodyPr wrap="square" rtlCol="0">
            <a:spAutoFit/>
          </a:bodyPr>
          <a:lstStyle/>
          <a:p>
            <a:r>
              <a:rPr lang="en-US" sz="900" i="1" dirty="0" smtClean="0">
                <a:solidFill>
                  <a:schemeClr val="tx1"/>
                </a:solidFill>
                <a:latin typeface="Arial" pitchFamily="34" charset="0"/>
                <a:cs typeface="Arial" pitchFamily="34" charset="0"/>
              </a:rPr>
              <a:t>© Copyright 2012 – Quantrax Corporation, Inc</a:t>
            </a:r>
            <a:endParaRPr lang="en-US" sz="900" dirty="0">
              <a:latin typeface="Arial" pitchFamily="34" charset="0"/>
              <a:cs typeface="Arial" pitchFamily="34" charset="0"/>
            </a:endParaRPr>
          </a:p>
        </p:txBody>
      </p:sp>
      <p:cxnSp>
        <p:nvCxnSpPr>
          <p:cNvPr id="11" name="Straight Connector 10"/>
          <p:cNvCxnSpPr/>
          <p:nvPr/>
        </p:nvCxnSpPr>
        <p:spPr>
          <a:xfrm>
            <a:off x="381000" y="6629400"/>
            <a:ext cx="8305800" cy="0"/>
          </a:xfrm>
          <a:prstGeom prst="line">
            <a:avLst/>
          </a:prstGeom>
          <a:ln w="28575">
            <a:gradFill flip="none" rotWithShape="1">
              <a:gsLst>
                <a:gs pos="0">
                  <a:srgbClr val="1DAFB3"/>
                </a:gs>
                <a:gs pos="50000">
                  <a:schemeClr val="accent5">
                    <a:lumMod val="40000"/>
                    <a:lumOff val="60000"/>
                  </a:schemeClr>
                </a:gs>
                <a:gs pos="100000">
                  <a:schemeClr val="tx1"/>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2" r:id="rId2"/>
    <p:sldLayoutId id="2147483656" r:id="rId3"/>
    <p:sldLayoutId id="2147483667"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www.melissadata.com/"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0" y="990600"/>
            <a:ext cx="9144000" cy="1905000"/>
          </a:xfrm>
        </p:spPr>
        <p:txBody>
          <a:bodyPr>
            <a:noAutofit/>
          </a:bodyPr>
          <a:lstStyle/>
          <a:p>
            <a:r>
              <a:rPr lang="en-CA" sz="6600" b="1" dirty="0" smtClean="0"/>
              <a:t>Time Zone </a:t>
            </a:r>
            <a:r>
              <a:rPr lang="en-CA" sz="6600" b="1" dirty="0" smtClean="0"/>
              <a:t>Processing</a:t>
            </a:r>
            <a:br>
              <a:rPr lang="en-CA" sz="6600" b="1" dirty="0" smtClean="0"/>
            </a:br>
            <a:r>
              <a:rPr lang="en-CA" sz="4000" b="1" dirty="0" smtClean="0"/>
              <a:t>Steve Townend</a:t>
            </a:r>
            <a:br>
              <a:rPr lang="en-CA" sz="4000" b="1" dirty="0" smtClean="0"/>
            </a:br>
            <a:r>
              <a:rPr lang="en-CA" sz="4000" b="1" dirty="0" smtClean="0"/>
              <a:t>22 August 2012</a:t>
            </a:r>
            <a:r>
              <a:rPr lang="en-US" sz="4000" dirty="0" smtClean="0">
                <a:latin typeface="Britannic Bold" pitchFamily="34" charset="0"/>
              </a:rPr>
              <a:t/>
            </a:r>
            <a:br>
              <a:rPr lang="en-US" sz="4000" dirty="0" smtClean="0">
                <a:latin typeface="Britannic Bold" pitchFamily="34" charset="0"/>
              </a:rPr>
            </a:br>
            <a:endParaRPr lang="en-US" sz="6000" dirty="0">
              <a:effectLst>
                <a:outerShdw blurRad="60007" dir="2000400" sy="-30000" kx="-800400" algn="bl" rotWithShape="0">
                  <a:prstClr val="black">
                    <a:alpha val="20000"/>
                  </a:prstClr>
                </a:outerShdw>
              </a:effectLst>
              <a:latin typeface="Britannic Bold" pitchFamily="34" charset="0"/>
              <a:ea typeface="+mn-ea"/>
            </a:endParaRPr>
          </a:p>
        </p:txBody>
      </p:sp>
      <p:pic>
        <p:nvPicPr>
          <p:cNvPr id="1026" name="Picture 2"/>
          <p:cNvPicPr>
            <a:picLocks noChangeAspect="1" noChangeArrowheads="1"/>
          </p:cNvPicPr>
          <p:nvPr/>
        </p:nvPicPr>
        <p:blipFill>
          <a:blip r:embed="rId3" cstate="print"/>
          <a:srcRect/>
          <a:stretch>
            <a:fillRect/>
          </a:stretch>
        </p:blipFill>
        <p:spPr bwMode="auto">
          <a:xfrm>
            <a:off x="1905000" y="3276600"/>
            <a:ext cx="5547620" cy="29880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CA" b="1" dirty="0" smtClean="0"/>
              <a:t>The Melissa Data File SCITLTZ</a:t>
            </a:r>
            <a:endParaRPr lang="en-CA" b="1" dirty="0"/>
          </a:p>
        </p:txBody>
      </p:sp>
      <p:pic>
        <p:nvPicPr>
          <p:cNvPr id="4" name="Content Placeholder 3"/>
          <p:cNvPicPr>
            <a:picLocks noGrp="1"/>
          </p:cNvPicPr>
          <p:nvPr>
            <p:ph idx="1"/>
          </p:nvPr>
        </p:nvPicPr>
        <p:blipFill>
          <a:blip r:embed="rId2" cstate="print"/>
          <a:srcRect/>
          <a:stretch>
            <a:fillRect/>
          </a:stretch>
        </p:blipFill>
        <p:spPr bwMode="auto">
          <a:xfrm>
            <a:off x="838200" y="1981200"/>
            <a:ext cx="7776864" cy="44225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CA" b="1" dirty="0" smtClean="0"/>
              <a:t>Loading The Melissa Data File</a:t>
            </a:r>
            <a:endParaRPr lang="en-CA" dirty="0"/>
          </a:p>
        </p:txBody>
      </p:sp>
      <p:sp>
        <p:nvSpPr>
          <p:cNvPr id="3" name="Content Placeholder 2"/>
          <p:cNvSpPr>
            <a:spLocks noGrp="1"/>
          </p:cNvSpPr>
          <p:nvPr>
            <p:ph idx="1"/>
          </p:nvPr>
        </p:nvSpPr>
        <p:spPr>
          <a:xfrm>
            <a:off x="457200" y="1828800"/>
            <a:ext cx="8229600" cy="4336505"/>
          </a:xfrm>
        </p:spPr>
        <p:txBody>
          <a:bodyPr>
            <a:normAutofit fontScale="92500" lnSpcReduction="10000"/>
          </a:bodyPr>
          <a:lstStyle/>
          <a:p>
            <a:r>
              <a:rPr lang="en-CA" dirty="0" smtClean="0"/>
              <a:t>Information on this in the RMEx Knowledge Base</a:t>
            </a:r>
          </a:p>
          <a:p>
            <a:r>
              <a:rPr lang="en-CA" dirty="0" smtClean="0"/>
              <a:t>Download FONE*Data from Melissa Data</a:t>
            </a:r>
          </a:p>
          <a:p>
            <a:r>
              <a:rPr lang="en-CA" dirty="0" smtClean="0"/>
              <a:t>Copy PC files to i5, into library FONEDATA</a:t>
            </a:r>
          </a:p>
          <a:p>
            <a:r>
              <a:rPr lang="en-CA" dirty="0" smtClean="0"/>
              <a:t>Make sure you copy the data as well as the file structure</a:t>
            </a:r>
          </a:p>
          <a:p>
            <a:r>
              <a:rPr lang="en-CA" dirty="0" smtClean="0"/>
              <a:t>Run the RMEx update program from </a:t>
            </a:r>
          </a:p>
          <a:p>
            <a:pPr lvl="1">
              <a:buNone/>
            </a:pPr>
            <a:r>
              <a:rPr lang="en-CA" sz="2600" dirty="0" smtClean="0"/>
              <a:t>	I-Tel System Control options</a:t>
            </a:r>
          </a:p>
          <a:p>
            <a:pPr lvl="2">
              <a:buNone/>
            </a:pPr>
            <a:r>
              <a:rPr lang="en-CA" sz="2600" dirty="0" smtClean="0"/>
              <a:t> 	Phone number maintenance options</a:t>
            </a:r>
          </a:p>
          <a:p>
            <a:pPr lvl="3">
              <a:buNone/>
            </a:pPr>
            <a:r>
              <a:rPr lang="en-CA" sz="2600" dirty="0" smtClean="0"/>
              <a:t>	Create area code and time zone files </a:t>
            </a:r>
          </a:p>
          <a:p>
            <a:endParaRPr lang="en-CA" dirty="0" smtClean="0"/>
          </a:p>
          <a:p>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CA" b="1" dirty="0" smtClean="0"/>
              <a:t>The Dialer Control Table</a:t>
            </a:r>
            <a:endParaRPr lang="en-CA" b="1" dirty="0"/>
          </a:p>
        </p:txBody>
      </p:sp>
      <p:sp>
        <p:nvSpPr>
          <p:cNvPr id="5" name="Content Placeholder 4"/>
          <p:cNvSpPr>
            <a:spLocks noGrp="1"/>
          </p:cNvSpPr>
          <p:nvPr>
            <p:ph idx="1"/>
          </p:nvPr>
        </p:nvSpPr>
        <p:spPr>
          <a:xfrm>
            <a:off x="457200" y="2057400"/>
            <a:ext cx="8229600" cy="4068763"/>
          </a:xfrm>
        </p:spPr>
        <p:txBody>
          <a:bodyPr/>
          <a:lstStyle/>
          <a:p>
            <a:r>
              <a:rPr lang="en-CA" dirty="0" smtClean="0"/>
              <a:t>In which time zone is the dialer located?</a:t>
            </a:r>
          </a:p>
          <a:p>
            <a:pPr lvl="2"/>
            <a:r>
              <a:rPr lang="en-CA" sz="2800" dirty="0" smtClean="0"/>
              <a:t>Atlantic Time		4</a:t>
            </a:r>
          </a:p>
          <a:p>
            <a:pPr lvl="2"/>
            <a:r>
              <a:rPr lang="en-CA" sz="2800" dirty="0" smtClean="0"/>
              <a:t>Eastern Time		5</a:t>
            </a:r>
          </a:p>
          <a:p>
            <a:pPr lvl="2"/>
            <a:r>
              <a:rPr lang="en-CA" sz="2800" dirty="0" smtClean="0"/>
              <a:t>Central Time		6</a:t>
            </a:r>
          </a:p>
          <a:p>
            <a:pPr lvl="2"/>
            <a:r>
              <a:rPr lang="en-CA" sz="2800" dirty="0" smtClean="0"/>
              <a:t>Mountain Time		7</a:t>
            </a:r>
          </a:p>
          <a:p>
            <a:pPr lvl="2"/>
            <a:r>
              <a:rPr lang="en-CA" sz="2800" dirty="0" smtClean="0"/>
              <a:t>Pacific Time		8</a:t>
            </a:r>
          </a:p>
          <a:p>
            <a:r>
              <a:rPr lang="en-CA" dirty="0" smtClean="0"/>
              <a:t>Are you observing DST in the location you are calling from? </a:t>
            </a:r>
          </a:p>
          <a:p>
            <a:pPr lvl="1"/>
            <a:endParaRPr lang="en-CA" dirty="0" smtClean="0"/>
          </a:p>
          <a:p>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CA" b="1" dirty="0" smtClean="0"/>
              <a:t>The Dialer Control Table</a:t>
            </a:r>
            <a:endParaRPr lang="en-CA" b="1" dirty="0"/>
          </a:p>
        </p:txBody>
      </p:sp>
      <p:pic>
        <p:nvPicPr>
          <p:cNvPr id="4" name="Content Placeholder 3"/>
          <p:cNvPicPr>
            <a:picLocks noGrp="1"/>
          </p:cNvPicPr>
          <p:nvPr>
            <p:ph idx="1"/>
          </p:nvPr>
        </p:nvPicPr>
        <p:blipFill>
          <a:blip r:embed="rId2" cstate="print"/>
          <a:srcRect/>
          <a:stretch>
            <a:fillRect/>
          </a:stretch>
        </p:blipFill>
        <p:spPr bwMode="auto">
          <a:xfrm>
            <a:off x="971600" y="1828800"/>
            <a:ext cx="7200799" cy="4480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lstStyle/>
          <a:p>
            <a:r>
              <a:rPr lang="en-CA" b="1" dirty="0" smtClean="0"/>
              <a:t>Dealing with 800 Numbers</a:t>
            </a:r>
            <a:endParaRPr lang="en-CA" b="1" dirty="0"/>
          </a:p>
        </p:txBody>
      </p:sp>
      <p:sp>
        <p:nvSpPr>
          <p:cNvPr id="5" name="Content Placeholder 4"/>
          <p:cNvSpPr>
            <a:spLocks noGrp="1"/>
          </p:cNvSpPr>
          <p:nvPr>
            <p:ph idx="1"/>
          </p:nvPr>
        </p:nvSpPr>
        <p:spPr>
          <a:xfrm>
            <a:off x="457200" y="1905000"/>
            <a:ext cx="8229600" cy="4221163"/>
          </a:xfrm>
        </p:spPr>
        <p:txBody>
          <a:bodyPr>
            <a:normAutofit lnSpcReduction="10000"/>
          </a:bodyPr>
          <a:lstStyle/>
          <a:p>
            <a:r>
              <a:rPr lang="en-CA" dirty="0" smtClean="0"/>
              <a:t>Where is a toll-free number located?</a:t>
            </a:r>
          </a:p>
          <a:p>
            <a:pPr lvl="1"/>
            <a:r>
              <a:rPr lang="en-CA" dirty="0" smtClean="0"/>
              <a:t>Anywhere in North America</a:t>
            </a:r>
          </a:p>
          <a:p>
            <a:pPr lvl="1"/>
            <a:r>
              <a:rPr lang="en-CA" dirty="0" smtClean="0"/>
              <a:t>In the same place as other numbers on the account</a:t>
            </a:r>
          </a:p>
          <a:p>
            <a:r>
              <a:rPr lang="en-CA" dirty="0" smtClean="0"/>
              <a:t>Options:</a:t>
            </a:r>
          </a:p>
          <a:p>
            <a:pPr lvl="1"/>
            <a:r>
              <a:rPr lang="en-CA" dirty="0" smtClean="0"/>
              <a:t>‘ ‘ (blank) 	default to 2pm to 5pm EST</a:t>
            </a:r>
          </a:p>
          <a:p>
            <a:pPr lvl="1"/>
            <a:r>
              <a:rPr lang="en-CA" dirty="0" smtClean="0"/>
              <a:t>‘N’		ignore toll-fee numbers if there are 			other numbers on the account</a:t>
            </a:r>
          </a:p>
          <a:p>
            <a:pPr lvl="1"/>
            <a:r>
              <a:rPr lang="en-CA" dirty="0" smtClean="0"/>
              <a:t>‘A’		always ignore</a:t>
            </a:r>
          </a:p>
          <a:p>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CA" b="1" dirty="0" smtClean="0"/>
              <a:t>Special Control Flags</a:t>
            </a:r>
            <a:endParaRPr lang="en-CA" b="1" dirty="0"/>
          </a:p>
        </p:txBody>
      </p:sp>
      <p:sp>
        <p:nvSpPr>
          <p:cNvPr id="5" name="Content Placeholder 4"/>
          <p:cNvSpPr>
            <a:spLocks noGrp="1"/>
          </p:cNvSpPr>
          <p:nvPr>
            <p:ph idx="1"/>
          </p:nvPr>
        </p:nvSpPr>
        <p:spPr>
          <a:xfrm>
            <a:off x="457200" y="1828800"/>
            <a:ext cx="8229600" cy="4297363"/>
          </a:xfrm>
        </p:spPr>
        <p:txBody>
          <a:bodyPr>
            <a:normAutofit lnSpcReduction="10000"/>
          </a:bodyPr>
          <a:lstStyle/>
          <a:p>
            <a:r>
              <a:rPr lang="en-CA" dirty="0" smtClean="0"/>
              <a:t>Stored on SCSYSOP2</a:t>
            </a:r>
          </a:p>
          <a:p>
            <a:pPr lvl="1"/>
            <a:r>
              <a:rPr lang="en-CA" dirty="0" smtClean="0"/>
              <a:t>OPF004	Use State for Preview Dialing</a:t>
            </a:r>
          </a:p>
          <a:p>
            <a:pPr lvl="1"/>
            <a:r>
              <a:rPr lang="en-CA" dirty="0" smtClean="0"/>
              <a:t>OPF006	Use State in ACP calculation</a:t>
            </a:r>
          </a:p>
          <a:p>
            <a:pPr lvl="1"/>
            <a:r>
              <a:rPr lang="en-CA" dirty="0" smtClean="0"/>
              <a:t>OPF007	Validate only number being called</a:t>
            </a:r>
          </a:p>
          <a:p>
            <a:pPr lvl="1"/>
            <a:r>
              <a:rPr lang="en-CA" dirty="0" smtClean="0"/>
              <a:t>OPF008	Validate TAB+ numbers</a:t>
            </a:r>
          </a:p>
          <a:p>
            <a:r>
              <a:rPr lang="en-CA" dirty="0" smtClean="0"/>
              <a:t>No Menu option</a:t>
            </a:r>
          </a:p>
          <a:p>
            <a:r>
              <a:rPr lang="en-CA" dirty="0" smtClean="0"/>
              <a:t>Updated using DFU</a:t>
            </a:r>
          </a:p>
          <a:p>
            <a:r>
              <a:rPr lang="en-CA" dirty="0" smtClean="0"/>
              <a:t>Default Values are ‘safest’</a:t>
            </a:r>
          </a:p>
          <a:p>
            <a:endParaRPr lang="en-CA" dirty="0" smtClean="0"/>
          </a:p>
          <a:p>
            <a:pPr lvl="1"/>
            <a:endParaRPr lang="en-CA" dirty="0" smtClean="0"/>
          </a:p>
          <a:p>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a:bodyPr>
          <a:lstStyle/>
          <a:p>
            <a:r>
              <a:rPr lang="en-CA" b="1" dirty="0" smtClean="0"/>
              <a:t>Special Control Flags – OPF004</a:t>
            </a:r>
            <a:endParaRPr lang="en-CA" b="1" dirty="0"/>
          </a:p>
        </p:txBody>
      </p:sp>
      <p:sp>
        <p:nvSpPr>
          <p:cNvPr id="5" name="Content Placeholder 4"/>
          <p:cNvSpPr>
            <a:spLocks noGrp="1"/>
          </p:cNvSpPr>
          <p:nvPr>
            <p:ph idx="1"/>
          </p:nvPr>
        </p:nvSpPr>
        <p:spPr>
          <a:xfrm>
            <a:off x="228600" y="1676400"/>
            <a:ext cx="8610600" cy="4876800"/>
          </a:xfrm>
        </p:spPr>
        <p:txBody>
          <a:bodyPr>
            <a:normAutofit fontScale="40000" lnSpcReduction="20000"/>
          </a:bodyPr>
          <a:lstStyle/>
          <a:p>
            <a:pPr algn="ctr">
              <a:buNone/>
            </a:pPr>
            <a:r>
              <a:rPr lang="en-US" sz="5100" b="1" u="sng" dirty="0" smtClean="0"/>
              <a:t>USE STATE ACP IN PREVIEW</a:t>
            </a:r>
            <a:endParaRPr lang="en-CA" sz="5100" b="1" u="sng" dirty="0" smtClean="0"/>
          </a:p>
          <a:p>
            <a:endParaRPr lang="en-US" dirty="0" smtClean="0"/>
          </a:p>
          <a:p>
            <a:r>
              <a:rPr lang="en-US" sz="5000" dirty="0" smtClean="0"/>
              <a:t>This control flag allows you to use the ACP from the state table in preference to the time zone from the Melissa Data table.  This applies only to Preview dialing</a:t>
            </a:r>
            <a:endParaRPr lang="en-CA" sz="5000" dirty="0" smtClean="0"/>
          </a:p>
          <a:p>
            <a:r>
              <a:rPr lang="en-CA" sz="5000" dirty="0" smtClean="0"/>
              <a:t>The valid values are ‘ ‘ (blank) and ‘Y’.  </a:t>
            </a:r>
          </a:p>
          <a:p>
            <a:r>
              <a:rPr lang="en-CA" sz="5000" dirty="0" smtClean="0"/>
              <a:t>The default is ‘ ‘ (blank).  </a:t>
            </a:r>
          </a:p>
          <a:p>
            <a:r>
              <a:rPr lang="en-CA" sz="5000" dirty="0" smtClean="0"/>
              <a:t>Blank 	The system will calculate the allowable calling period based on the telephone numbers on the account (home, work and cell from the main account screen) and the state in the consumers address.  The result will be the most restrictive calling period.</a:t>
            </a:r>
          </a:p>
          <a:p>
            <a:r>
              <a:rPr lang="en-CA" sz="5000" dirty="0" smtClean="0"/>
              <a:t>‘Y’		For calls launched in preview (including preview calls from within a predictive campaign), the system will permit the call if the current time is between the ‘earliest time to call’ and the ‘latest time to call’ on the state controls table, for the state in the consumer’s address.  There will be no verification on the number being called.  </a:t>
            </a:r>
          </a:p>
          <a:p>
            <a:r>
              <a:rPr lang="en-CA" sz="5000" dirty="0" smtClean="0"/>
              <a:t>If the return mail flag on the consumer’s account is set to ‘Y’, then the system will calculate the ACP for the number being called, and on no other data.</a:t>
            </a:r>
            <a:endParaRPr lang="en-CA" sz="5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CA" b="1" dirty="0" smtClean="0"/>
              <a:t>Special Control Flags – OPF006</a:t>
            </a:r>
            <a:endParaRPr lang="en-CA" b="1" dirty="0"/>
          </a:p>
        </p:txBody>
      </p:sp>
      <p:sp>
        <p:nvSpPr>
          <p:cNvPr id="5" name="Content Placeholder 4"/>
          <p:cNvSpPr>
            <a:spLocks noGrp="1"/>
          </p:cNvSpPr>
          <p:nvPr>
            <p:ph idx="1"/>
          </p:nvPr>
        </p:nvSpPr>
        <p:spPr>
          <a:xfrm>
            <a:off x="457200" y="1981200"/>
            <a:ext cx="8229600" cy="4495800"/>
          </a:xfrm>
        </p:spPr>
        <p:txBody>
          <a:bodyPr>
            <a:normAutofit fontScale="85000" lnSpcReduction="20000"/>
          </a:bodyPr>
          <a:lstStyle/>
          <a:p>
            <a:pPr algn="ctr">
              <a:buNone/>
            </a:pPr>
            <a:r>
              <a:rPr lang="en-CA" sz="3400" b="1" u="sng" dirty="0" smtClean="0"/>
              <a:t>INCLUDE STATE IN ACP CHECK</a:t>
            </a:r>
          </a:p>
          <a:p>
            <a:endParaRPr lang="en-CA" dirty="0" smtClean="0"/>
          </a:p>
          <a:p>
            <a:r>
              <a:rPr lang="en-CA" sz="2600" dirty="0" smtClean="0"/>
              <a:t>This control flag allows you ignore the ACP on the state controls table.</a:t>
            </a:r>
          </a:p>
          <a:p>
            <a:r>
              <a:rPr lang="en-CA" sz="2600" dirty="0" smtClean="0"/>
              <a:t>The valid values for this field are ‘ ‘ (blank) and ‘N’.  </a:t>
            </a:r>
          </a:p>
          <a:p>
            <a:r>
              <a:rPr lang="en-CA" sz="2600" dirty="0" smtClean="0"/>
              <a:t>The default for this field is ‘ ‘ (blank).  </a:t>
            </a:r>
          </a:p>
          <a:p>
            <a:r>
              <a:rPr lang="en-CA" sz="2600" dirty="0" smtClean="0"/>
              <a:t>Blank 	The system will calculate the allowable calling period based on the telephone numbers on the account (home, work and cell from the main account screen) and the state in the consumers address.  The result will be the most restrictive calling period.</a:t>
            </a:r>
          </a:p>
          <a:p>
            <a:r>
              <a:rPr lang="en-CA" sz="2600" dirty="0" smtClean="0"/>
              <a:t>‘N’		The system will not check the allowable calling times from the state controls table.  The allowable calling period will be calculated based only on the phone numbers on the account.</a:t>
            </a:r>
            <a:r>
              <a:rPr lang="en-CA" dirty="0" smtClean="0"/>
              <a:t/>
            </a:r>
            <a:br>
              <a:rPr lang="en-CA" dirty="0" smtClean="0"/>
            </a:br>
            <a:endParaRPr lang="en-CA" dirty="0" smtClean="0"/>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r>
              <a:rPr lang="en-CA" b="1" dirty="0" smtClean="0"/>
              <a:t>Special Control Flags – OPF007</a:t>
            </a:r>
            <a:endParaRPr lang="en-CA" b="1" dirty="0"/>
          </a:p>
        </p:txBody>
      </p:sp>
      <p:sp>
        <p:nvSpPr>
          <p:cNvPr id="5" name="Content Placeholder 4"/>
          <p:cNvSpPr>
            <a:spLocks noGrp="1"/>
          </p:cNvSpPr>
          <p:nvPr>
            <p:ph idx="1"/>
          </p:nvPr>
        </p:nvSpPr>
        <p:spPr>
          <a:xfrm>
            <a:off x="457200" y="1676400"/>
            <a:ext cx="8229600" cy="4800600"/>
          </a:xfrm>
        </p:spPr>
        <p:txBody>
          <a:bodyPr>
            <a:normAutofit fontScale="62500" lnSpcReduction="20000"/>
          </a:bodyPr>
          <a:lstStyle/>
          <a:p>
            <a:pPr algn="ctr">
              <a:buNone/>
            </a:pPr>
            <a:r>
              <a:rPr lang="en-CA" sz="3800" b="1" u="sng" dirty="0" smtClean="0"/>
              <a:t>CHECK DIALED NUMBER ONLY IN PREVIEW</a:t>
            </a:r>
          </a:p>
          <a:p>
            <a:endParaRPr lang="en-CA" dirty="0" smtClean="0"/>
          </a:p>
          <a:p>
            <a:r>
              <a:rPr lang="en-CA" dirty="0" smtClean="0"/>
              <a:t>This control flag allows you to calculate the ACP only on the number being dialed.  It will bypass the checks on the other numbers on the account and on the ACP in the state controls tables.     </a:t>
            </a:r>
          </a:p>
          <a:p>
            <a:r>
              <a:rPr lang="en-CA" dirty="0" smtClean="0"/>
              <a:t>The valid values for this field are ‘ ‘ (blank) and ‘Y’.  </a:t>
            </a:r>
          </a:p>
          <a:p>
            <a:r>
              <a:rPr lang="en-CA" dirty="0" smtClean="0"/>
              <a:t>The default for this field is ‘ ‘ (blank).  </a:t>
            </a:r>
          </a:p>
          <a:p>
            <a:r>
              <a:rPr lang="en-CA" dirty="0" smtClean="0"/>
              <a:t>This control field affects only preview dialing</a:t>
            </a:r>
          </a:p>
          <a:p>
            <a:r>
              <a:rPr lang="en-CA" dirty="0" smtClean="0"/>
              <a:t>Blank		The system checks the allowable calling period for all numbers on an account.  If the current time falls outside the allowable calling period for any number on the account, or outside the allowable calling period for the state, the call is prohibited.</a:t>
            </a:r>
          </a:p>
          <a:p>
            <a:r>
              <a:rPr lang="en-CA" dirty="0" smtClean="0"/>
              <a:t>‘Y’		The system will check the allowable calling period only for the number being dialed: it will not check the allowable calling period for any other numbers on the account, nor will it check the valid calling times for the state in the consumer’s address. </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n-CA" b="1" dirty="0" smtClean="0"/>
              <a:t>Special Control Flags – OPF008</a:t>
            </a:r>
            <a:endParaRPr lang="en-CA" b="1" dirty="0"/>
          </a:p>
        </p:txBody>
      </p:sp>
      <p:sp>
        <p:nvSpPr>
          <p:cNvPr id="5" name="Content Placeholder 4"/>
          <p:cNvSpPr>
            <a:spLocks noGrp="1"/>
          </p:cNvSpPr>
          <p:nvPr>
            <p:ph idx="1"/>
          </p:nvPr>
        </p:nvSpPr>
        <p:spPr>
          <a:xfrm>
            <a:off x="323528" y="1600200"/>
            <a:ext cx="8496944" cy="5029200"/>
          </a:xfrm>
        </p:spPr>
        <p:txBody>
          <a:bodyPr>
            <a:normAutofit fontScale="55000" lnSpcReduction="20000"/>
          </a:bodyPr>
          <a:lstStyle/>
          <a:p>
            <a:pPr algn="ctr">
              <a:buNone/>
            </a:pPr>
            <a:r>
              <a:rPr lang="en-CA" sz="4400" b="1" u="sng" dirty="0" smtClean="0"/>
              <a:t>CALCULATE ACP ON TAB+ NUMBERS</a:t>
            </a:r>
            <a:endParaRPr lang="en-CA" sz="4400" dirty="0" smtClean="0"/>
          </a:p>
          <a:p>
            <a:endParaRPr lang="en-CA" sz="1500" dirty="0" smtClean="0"/>
          </a:p>
          <a:p>
            <a:r>
              <a:rPr lang="en-CA" sz="3600" dirty="0" smtClean="0"/>
              <a:t>This control flag allows you to calculate the ACP on all numbers on an account, including  being dialed.  It will bypass the checks on the other numbers on the account and on the ACP in the state controls tables.  </a:t>
            </a:r>
          </a:p>
          <a:p>
            <a:r>
              <a:rPr lang="en-CA" sz="3600" dirty="0" smtClean="0"/>
              <a:t>The valid values for this field are ‘ ‘ (blank) ‘A’ and ‘D’.  </a:t>
            </a:r>
          </a:p>
          <a:p>
            <a:r>
              <a:rPr lang="en-CA" sz="3600" dirty="0" smtClean="0"/>
              <a:t>The default for this field is ‘ ‘ (blank).  </a:t>
            </a:r>
          </a:p>
          <a:p>
            <a:r>
              <a:rPr lang="en-CA" sz="3600" dirty="0" smtClean="0"/>
              <a:t>Blank 	The system will calculate the allowable calling period based on the telephone numbers on the account (home, work and cell from the main account screen) and the state in the consumers address.  </a:t>
            </a:r>
          </a:p>
          <a:p>
            <a:r>
              <a:rPr lang="en-CA" sz="3600" dirty="0" smtClean="0"/>
              <a:t>‘A’ 		The system will calculate the allowable calling period based on the telephone numbers on the account (home, work and cell from the main account screen) and the state in the consumers address AND all numbers on the TAB+ screen that have enabled (the phone code is upper-case).  </a:t>
            </a:r>
          </a:p>
          <a:p>
            <a:r>
              <a:rPr lang="en-CA" sz="3600" dirty="0" smtClean="0"/>
              <a:t>‘D’ 		The system will calculate the allowable calling period based on the telephone numbers on the account (home, work and cell from the main account screen) and the state in the consumers address AND all DEBTOR numbers on the TAB+ screen that have enabled (the phone code is upper-case).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a:bodyPr>
          <a:lstStyle/>
          <a:p>
            <a:r>
              <a:rPr lang="en-CA" b="1" dirty="0"/>
              <a:t>Time Zone </a:t>
            </a:r>
            <a:r>
              <a:rPr lang="en-CA" b="1" dirty="0" smtClean="0"/>
              <a:t>Processing</a:t>
            </a:r>
            <a:endParaRPr lang="en-CA" dirty="0"/>
          </a:p>
        </p:txBody>
      </p:sp>
      <p:sp>
        <p:nvSpPr>
          <p:cNvPr id="3" name="Content Placeholder 2"/>
          <p:cNvSpPr>
            <a:spLocks noGrp="1"/>
          </p:cNvSpPr>
          <p:nvPr>
            <p:ph idx="1"/>
          </p:nvPr>
        </p:nvSpPr>
        <p:spPr>
          <a:xfrm>
            <a:off x="457200" y="1828800"/>
            <a:ext cx="8229600" cy="4297363"/>
          </a:xfrm>
        </p:spPr>
        <p:txBody>
          <a:bodyPr/>
          <a:lstStyle/>
          <a:p>
            <a:pPr indent="0">
              <a:buNone/>
            </a:pPr>
            <a:r>
              <a:rPr lang="en-CA" dirty="0" smtClean="0"/>
              <a:t>Time zone processing ensures that when a call is launched into a particular state or province, it is at an appropriate time relative to the place being called.  Every jurisdiction has an allowable calling period.  This is typically from 8am to 9pm, local time, but there are significant variations that need to be taken into account.  </a:t>
            </a:r>
          </a:p>
          <a:p>
            <a:pPr>
              <a:buNone/>
            </a:pP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normAutofit/>
          </a:bodyPr>
          <a:lstStyle/>
          <a:p>
            <a:r>
              <a:rPr lang="en-CA" b="1" dirty="0"/>
              <a:t>The Allowable Calling </a:t>
            </a:r>
            <a:r>
              <a:rPr lang="en-CA" b="1" dirty="0" smtClean="0"/>
              <a:t>Period</a:t>
            </a:r>
            <a:endParaRPr lang="en-CA" dirty="0"/>
          </a:p>
        </p:txBody>
      </p:sp>
      <p:sp>
        <p:nvSpPr>
          <p:cNvPr id="3" name="Content Placeholder 2"/>
          <p:cNvSpPr>
            <a:spLocks noGrp="1"/>
          </p:cNvSpPr>
          <p:nvPr>
            <p:ph idx="1"/>
          </p:nvPr>
        </p:nvSpPr>
        <p:spPr>
          <a:xfrm>
            <a:off x="1259632" y="2286000"/>
            <a:ext cx="7427168" cy="3879304"/>
          </a:xfrm>
        </p:spPr>
        <p:txBody>
          <a:bodyPr>
            <a:normAutofit/>
          </a:bodyPr>
          <a:lstStyle/>
          <a:p>
            <a:r>
              <a:rPr lang="en-CA" dirty="0" smtClean="0"/>
              <a:t>The Earliest time to call </a:t>
            </a:r>
          </a:p>
          <a:p>
            <a:pPr lvl="1"/>
            <a:r>
              <a:rPr lang="en-CA" dirty="0" smtClean="0"/>
              <a:t>(normally 8am local time)</a:t>
            </a:r>
          </a:p>
          <a:p>
            <a:r>
              <a:rPr lang="en-CA" dirty="0" smtClean="0"/>
              <a:t>The Latest time to call</a:t>
            </a:r>
          </a:p>
          <a:p>
            <a:pPr lvl="1"/>
            <a:r>
              <a:rPr lang="en-CA" dirty="0" smtClean="0"/>
              <a:t>(normally 9pm local time)</a:t>
            </a:r>
          </a:p>
          <a:p>
            <a:r>
              <a:rPr lang="en-CA" dirty="0" smtClean="0"/>
              <a:t>Stored on SCCQUE and TQ files</a:t>
            </a:r>
          </a:p>
          <a:p>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CA" b="1" dirty="0"/>
              <a:t>The Allowable Calling </a:t>
            </a:r>
            <a:r>
              <a:rPr lang="en-CA" b="1" dirty="0" smtClean="0"/>
              <a:t>Period</a:t>
            </a:r>
            <a:endParaRPr lang="en-CA" dirty="0"/>
          </a:p>
        </p:txBody>
      </p:sp>
      <p:sp>
        <p:nvSpPr>
          <p:cNvPr id="3" name="Content Placeholder 2"/>
          <p:cNvSpPr>
            <a:spLocks noGrp="1"/>
          </p:cNvSpPr>
          <p:nvPr>
            <p:ph idx="1"/>
          </p:nvPr>
        </p:nvSpPr>
        <p:spPr>
          <a:xfrm>
            <a:off x="457200" y="1904999"/>
            <a:ext cx="8229600" cy="4260305"/>
          </a:xfrm>
        </p:spPr>
        <p:txBody>
          <a:bodyPr>
            <a:normAutofit/>
          </a:bodyPr>
          <a:lstStyle/>
          <a:p>
            <a:r>
              <a:rPr lang="en-CA" dirty="0" smtClean="0"/>
              <a:t>Calculated based on</a:t>
            </a:r>
          </a:p>
          <a:p>
            <a:pPr lvl="1"/>
            <a:r>
              <a:rPr lang="en-CA" dirty="0" smtClean="0"/>
              <a:t>The area code/exchange records in SCITLTZ</a:t>
            </a:r>
          </a:p>
          <a:p>
            <a:pPr lvl="1"/>
            <a:r>
              <a:rPr lang="en-CA" dirty="0" smtClean="0"/>
              <a:t>The times in the State Control Table</a:t>
            </a:r>
          </a:p>
          <a:p>
            <a:pPr lvl="1"/>
            <a:r>
              <a:rPr lang="en-CA" dirty="0" smtClean="0"/>
              <a:t>The values on the Dialer Control Table</a:t>
            </a:r>
          </a:p>
          <a:p>
            <a:pPr lvl="1"/>
            <a:r>
              <a:rPr lang="en-CA" dirty="0" smtClean="0"/>
              <a:t>The settings of the control flags</a:t>
            </a:r>
          </a:p>
          <a:p>
            <a:r>
              <a:rPr lang="en-CA" dirty="0" smtClean="0"/>
              <a:t>The default for US and Canada is 8am to 9pm</a:t>
            </a:r>
          </a:p>
          <a:p>
            <a:r>
              <a:rPr lang="en-CA" dirty="0" smtClean="0"/>
              <a:t>The default for elsewhere is 2pm to 5pm</a:t>
            </a:r>
          </a:p>
          <a:p>
            <a:endParaRPr lang="en-CA" dirty="0" smtClean="0"/>
          </a:p>
          <a:p>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CA" b="1" dirty="0" smtClean="0"/>
              <a:t>UTC</a:t>
            </a:r>
            <a:endParaRPr lang="en-CA" b="1" dirty="0"/>
          </a:p>
        </p:txBody>
      </p:sp>
      <p:sp>
        <p:nvSpPr>
          <p:cNvPr id="3" name="Content Placeholder 2"/>
          <p:cNvSpPr>
            <a:spLocks noGrp="1"/>
          </p:cNvSpPr>
          <p:nvPr>
            <p:ph idx="1"/>
          </p:nvPr>
        </p:nvSpPr>
        <p:spPr>
          <a:xfrm>
            <a:off x="457200" y="2514600"/>
            <a:ext cx="8229600" cy="3611563"/>
          </a:xfrm>
        </p:spPr>
        <p:txBody>
          <a:bodyPr/>
          <a:lstStyle/>
          <a:p>
            <a:r>
              <a:rPr lang="en-CA" dirty="0"/>
              <a:t>UTC stands for Universal Time Coordinated.  </a:t>
            </a:r>
            <a:endParaRPr lang="en-CA" dirty="0" smtClean="0"/>
          </a:p>
          <a:p>
            <a:r>
              <a:rPr lang="en-CA" dirty="0" smtClean="0"/>
              <a:t>It </a:t>
            </a:r>
            <a:r>
              <a:rPr lang="en-CA" dirty="0"/>
              <a:t>is equivalent to GMT (Greenwich Mean Time</a:t>
            </a:r>
            <a:r>
              <a:rPr lang="en-CA" dirty="0" smtClean="0"/>
              <a:t>).</a:t>
            </a:r>
          </a:p>
          <a:p>
            <a:r>
              <a:rPr lang="en-CA" dirty="0" smtClean="0"/>
              <a:t>Allowable calling </a:t>
            </a:r>
            <a:r>
              <a:rPr lang="en-CA" dirty="0"/>
              <a:t>t</a:t>
            </a:r>
            <a:r>
              <a:rPr lang="en-CA" dirty="0" smtClean="0"/>
              <a:t>imes are stored in UTC format</a:t>
            </a: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90600"/>
          </a:xfrm>
        </p:spPr>
        <p:txBody>
          <a:bodyPr/>
          <a:lstStyle/>
          <a:p>
            <a:r>
              <a:rPr lang="en-CA" b="1" dirty="0" smtClean="0"/>
              <a:t>The </a:t>
            </a:r>
            <a:r>
              <a:rPr lang="en-CA" b="1" dirty="0"/>
              <a:t>Allowable Calling Period</a:t>
            </a:r>
            <a:endParaRPr lang="en-CA" dirty="0"/>
          </a:p>
        </p:txBody>
      </p:sp>
      <p:sp>
        <p:nvSpPr>
          <p:cNvPr id="3" name="Content Placeholder 2"/>
          <p:cNvSpPr>
            <a:spLocks noGrp="1"/>
          </p:cNvSpPr>
          <p:nvPr>
            <p:ph idx="1"/>
          </p:nvPr>
        </p:nvSpPr>
        <p:spPr>
          <a:xfrm>
            <a:off x="2555776" y="1556792"/>
            <a:ext cx="4392488" cy="4525963"/>
          </a:xfrm>
        </p:spPr>
        <p:txBody>
          <a:bodyPr>
            <a:normAutofit/>
          </a:bodyPr>
          <a:lstStyle/>
          <a:p>
            <a:pPr>
              <a:buNone/>
            </a:pPr>
            <a:endParaRPr lang="en-CA" sz="4000" dirty="0" smtClean="0"/>
          </a:p>
          <a:p>
            <a:pPr>
              <a:buNone/>
            </a:pPr>
            <a:r>
              <a:rPr lang="en-CA" sz="4000" dirty="0" smtClean="0"/>
              <a:t>(</a:t>
            </a:r>
            <a:r>
              <a:rPr lang="en-CA" sz="4000" dirty="0"/>
              <a:t>AST+TZO-DST) / </a:t>
            </a:r>
            <a:r>
              <a:rPr lang="en-CA" sz="4000" dirty="0" smtClean="0"/>
              <a:t>24</a:t>
            </a:r>
          </a:p>
          <a:p>
            <a:pPr>
              <a:buNone/>
            </a:pPr>
            <a:endParaRPr lang="en-CA" sz="4000" dirty="0"/>
          </a:p>
          <a:p>
            <a:pPr>
              <a:buNone/>
            </a:pPr>
            <a:r>
              <a:rPr lang="en-CA" sz="4000" dirty="0" smtClean="0"/>
              <a:t>(AET+TZO-DST) / 24</a:t>
            </a:r>
          </a:p>
          <a:p>
            <a:pPr>
              <a:buNone/>
            </a:pPr>
            <a:endParaRPr lang="en-CA"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CA" b="1" dirty="0" smtClean="0"/>
              <a:t>The </a:t>
            </a:r>
            <a:r>
              <a:rPr lang="en-CA" b="1" dirty="0"/>
              <a:t>Allowable Calling Period</a:t>
            </a:r>
            <a:endParaRPr lang="en-CA" dirty="0"/>
          </a:p>
        </p:txBody>
      </p:sp>
      <p:sp>
        <p:nvSpPr>
          <p:cNvPr id="3" name="Content Placeholder 2"/>
          <p:cNvSpPr>
            <a:spLocks noGrp="1"/>
          </p:cNvSpPr>
          <p:nvPr>
            <p:ph idx="1"/>
          </p:nvPr>
        </p:nvSpPr>
        <p:spPr>
          <a:xfrm>
            <a:off x="827584" y="1600200"/>
            <a:ext cx="7776864" cy="4637112"/>
          </a:xfrm>
        </p:spPr>
        <p:txBody>
          <a:bodyPr>
            <a:normAutofit fontScale="55000" lnSpcReduction="20000"/>
          </a:bodyPr>
          <a:lstStyle/>
          <a:p>
            <a:pPr>
              <a:buNone/>
            </a:pPr>
            <a:endParaRPr lang="en-CA" sz="4000" dirty="0" smtClean="0"/>
          </a:p>
          <a:p>
            <a:pPr>
              <a:buNone/>
            </a:pPr>
            <a:r>
              <a:rPr lang="en-CA" sz="5800" dirty="0" smtClean="0"/>
              <a:t>			(</a:t>
            </a:r>
            <a:r>
              <a:rPr lang="en-CA" sz="5800" dirty="0"/>
              <a:t>AST+TZO-DST) / </a:t>
            </a:r>
            <a:r>
              <a:rPr lang="en-CA" sz="5800" dirty="0" smtClean="0"/>
              <a:t>24</a:t>
            </a:r>
          </a:p>
          <a:p>
            <a:endParaRPr lang="en-CA" sz="4000" dirty="0" smtClean="0"/>
          </a:p>
          <a:p>
            <a:r>
              <a:rPr lang="en-CA" sz="4000" dirty="0" smtClean="0"/>
              <a:t>AST</a:t>
            </a:r>
            <a:r>
              <a:rPr lang="en-CA" sz="4000" dirty="0"/>
              <a:t>	The allowable start time in local time, in hours.  This is the ‘no working before’ time from the state control table.  Maryland would be ‘08’</a:t>
            </a:r>
          </a:p>
          <a:p>
            <a:r>
              <a:rPr lang="en-CA" sz="4000" dirty="0"/>
              <a:t>TZO	The time zone offset (hours behind UTC or GMT) for the area code/exchange combination being called, from the time zone file.  For 301 657 2084, this value would be ‘5’. </a:t>
            </a:r>
          </a:p>
          <a:p>
            <a:r>
              <a:rPr lang="en-CA" sz="4000" dirty="0"/>
              <a:t>DST	</a:t>
            </a:r>
            <a:r>
              <a:rPr lang="en-CA" sz="4000" dirty="0" err="1"/>
              <a:t>DST</a:t>
            </a:r>
            <a:r>
              <a:rPr lang="en-CA" sz="4000" dirty="0"/>
              <a:t> is equal to ‘1’ if the DST flag for the area code/exchange combination is equal to ‘Y’ AND the DST flag on the Dialer Control File on RMEx is equal to ‘Y’.  If either flag is blank, then DST is equal to zero. </a:t>
            </a:r>
          </a:p>
          <a:p>
            <a:r>
              <a:rPr lang="en-CA" sz="4000" dirty="0"/>
              <a:t>24 	The number of hours in a day</a:t>
            </a:r>
          </a:p>
          <a:p>
            <a:pPr>
              <a:buNone/>
            </a:pPr>
            <a:endParaRPr lang="en-CA"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CA" b="1" dirty="0" smtClean="0"/>
              <a:t>Checking Valid Times</a:t>
            </a:r>
            <a:endParaRPr lang="en-CA" b="1" dirty="0"/>
          </a:p>
        </p:txBody>
      </p:sp>
      <p:pic>
        <p:nvPicPr>
          <p:cNvPr id="4" name="Content Placeholder 3"/>
          <p:cNvPicPr>
            <a:picLocks noGrp="1"/>
          </p:cNvPicPr>
          <p:nvPr>
            <p:ph idx="1"/>
          </p:nvPr>
        </p:nvPicPr>
        <p:blipFill>
          <a:blip r:embed="rId2" cstate="print"/>
          <a:srcRect/>
          <a:stretch>
            <a:fillRect/>
          </a:stretch>
        </p:blipFill>
        <p:spPr bwMode="auto">
          <a:xfrm>
            <a:off x="971600" y="1752600"/>
            <a:ext cx="7200800" cy="46287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lstStyle/>
          <a:p>
            <a:r>
              <a:rPr lang="en-CA" b="1" dirty="0" smtClean="0"/>
              <a:t>Checking Valid Times</a:t>
            </a:r>
            <a:endParaRPr lang="en-CA" dirty="0"/>
          </a:p>
        </p:txBody>
      </p:sp>
      <p:pic>
        <p:nvPicPr>
          <p:cNvPr id="4" name="Content Placeholder 3"/>
          <p:cNvPicPr>
            <a:picLocks noGrp="1"/>
          </p:cNvPicPr>
          <p:nvPr>
            <p:ph idx="1"/>
          </p:nvPr>
        </p:nvPicPr>
        <p:blipFill>
          <a:blip r:embed="rId2" cstate="print"/>
          <a:srcRect/>
          <a:stretch>
            <a:fillRect/>
          </a:stretch>
        </p:blipFill>
        <p:spPr bwMode="auto">
          <a:xfrm>
            <a:off x="1187624" y="1981200"/>
            <a:ext cx="6696744" cy="4184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371600"/>
          </a:xfrm>
        </p:spPr>
        <p:txBody>
          <a:bodyPr/>
          <a:lstStyle/>
          <a:p>
            <a:r>
              <a:rPr lang="en-CA" b="1" dirty="0" smtClean="0"/>
              <a:t>Checking Valid Times (TAB+)</a:t>
            </a:r>
            <a:endParaRPr lang="en-CA" dirty="0"/>
          </a:p>
        </p:txBody>
      </p:sp>
      <p:pic>
        <p:nvPicPr>
          <p:cNvPr id="44034" name="Picture 2"/>
          <p:cNvPicPr>
            <a:picLocks noGrp="1" noChangeAspect="1" noChangeArrowheads="1"/>
          </p:cNvPicPr>
          <p:nvPr>
            <p:ph idx="1"/>
          </p:nvPr>
        </p:nvPicPr>
        <p:blipFill>
          <a:blip r:embed="rId2" cstate="print"/>
          <a:srcRect/>
          <a:stretch>
            <a:fillRect/>
          </a:stretch>
        </p:blipFill>
        <p:spPr bwMode="auto">
          <a:xfrm>
            <a:off x="914400" y="1828800"/>
            <a:ext cx="7416824" cy="4096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lstStyle/>
          <a:p>
            <a:r>
              <a:rPr lang="en-CA" b="1" dirty="0" smtClean="0"/>
              <a:t>Checking Valid Times (TAB+)</a:t>
            </a:r>
            <a:endParaRPr lang="en-CA" dirty="0"/>
          </a:p>
        </p:txBody>
      </p:sp>
      <p:pic>
        <p:nvPicPr>
          <p:cNvPr id="45058" name="Picture 2"/>
          <p:cNvPicPr>
            <a:picLocks noGrp="1" noChangeAspect="1" noChangeArrowheads="1"/>
          </p:cNvPicPr>
          <p:nvPr>
            <p:ph idx="1"/>
          </p:nvPr>
        </p:nvPicPr>
        <p:blipFill>
          <a:blip r:embed="rId2" cstate="print"/>
          <a:srcRect/>
          <a:stretch>
            <a:fillRect/>
          </a:stretch>
        </p:blipFill>
        <p:spPr bwMode="auto">
          <a:xfrm>
            <a:off x="827584" y="2133600"/>
            <a:ext cx="7416824" cy="3671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CA" b="1" dirty="0" smtClean="0"/>
              <a:t>Checking Valid Times (TAB+)</a:t>
            </a:r>
            <a:endParaRPr lang="en-CA" dirty="0"/>
          </a:p>
        </p:txBody>
      </p:sp>
      <p:pic>
        <p:nvPicPr>
          <p:cNvPr id="46082" name="Picture 2"/>
          <p:cNvPicPr>
            <a:picLocks noGrp="1" noChangeAspect="1" noChangeArrowheads="1"/>
          </p:cNvPicPr>
          <p:nvPr>
            <p:ph idx="1"/>
          </p:nvPr>
        </p:nvPicPr>
        <p:blipFill>
          <a:blip r:embed="rId2" cstate="print"/>
          <a:srcRect/>
          <a:stretch>
            <a:fillRect/>
          </a:stretch>
        </p:blipFill>
        <p:spPr bwMode="auto">
          <a:xfrm>
            <a:off x="971600" y="1981200"/>
            <a:ext cx="7344816" cy="37520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a:bodyPr>
          <a:lstStyle/>
          <a:p>
            <a:r>
              <a:rPr lang="en-CA" b="1" dirty="0" smtClean="0"/>
              <a:t>Pre-Requisites</a:t>
            </a:r>
            <a:endParaRPr lang="en-CA" dirty="0"/>
          </a:p>
        </p:txBody>
      </p:sp>
      <p:sp>
        <p:nvSpPr>
          <p:cNvPr id="3" name="Content Placeholder 2"/>
          <p:cNvSpPr>
            <a:spLocks noGrp="1"/>
          </p:cNvSpPr>
          <p:nvPr>
            <p:ph idx="1"/>
          </p:nvPr>
        </p:nvSpPr>
        <p:spPr>
          <a:xfrm>
            <a:off x="457200" y="1700809"/>
            <a:ext cx="8229600" cy="4464496"/>
          </a:xfrm>
        </p:spPr>
        <p:txBody>
          <a:bodyPr>
            <a:normAutofit/>
          </a:bodyPr>
          <a:lstStyle/>
          <a:p>
            <a:r>
              <a:rPr lang="en-CA" dirty="0" smtClean="0"/>
              <a:t>RMEx 2.2 with latest </a:t>
            </a:r>
            <a:r>
              <a:rPr lang="en-CA" dirty="0" smtClean="0"/>
              <a:t>SCFIX</a:t>
            </a:r>
            <a:endParaRPr lang="en-CA" dirty="0" smtClean="0"/>
          </a:p>
          <a:p>
            <a:r>
              <a:rPr lang="en-CA" dirty="0" smtClean="0"/>
              <a:t>Valid allowable calling periods (ACP) in the state controls table</a:t>
            </a:r>
          </a:p>
          <a:p>
            <a:r>
              <a:rPr lang="en-CA" dirty="0" smtClean="0"/>
              <a:t>A recent version of the Melissa Data time zone file</a:t>
            </a:r>
          </a:p>
          <a:p>
            <a:r>
              <a:rPr lang="en-CA" dirty="0" smtClean="0"/>
              <a:t>The settings in the dialer control table</a:t>
            </a:r>
          </a:p>
          <a:p>
            <a:r>
              <a:rPr lang="en-CA" dirty="0" smtClean="0"/>
              <a:t>The settings of the Special Control Flags</a:t>
            </a:r>
          </a:p>
          <a:p>
            <a:endParaRPr lang="en-C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a:bodyPr>
          <a:lstStyle/>
          <a:p>
            <a:r>
              <a:rPr lang="en-CA" b="1" dirty="0"/>
              <a:t>Time Zone </a:t>
            </a:r>
            <a:r>
              <a:rPr lang="en-CA" b="1" dirty="0" smtClean="0"/>
              <a:t>Processing</a:t>
            </a:r>
            <a:endParaRPr lang="en-CA" dirty="0"/>
          </a:p>
        </p:txBody>
      </p:sp>
      <p:sp>
        <p:nvSpPr>
          <p:cNvPr id="3" name="Content Placeholder 2"/>
          <p:cNvSpPr>
            <a:spLocks noGrp="1"/>
          </p:cNvSpPr>
          <p:nvPr>
            <p:ph idx="1"/>
          </p:nvPr>
        </p:nvSpPr>
        <p:spPr>
          <a:xfrm>
            <a:off x="457200" y="1981200"/>
            <a:ext cx="8229600" cy="4144963"/>
          </a:xfrm>
        </p:spPr>
        <p:txBody>
          <a:bodyPr>
            <a:normAutofit lnSpcReduction="10000"/>
          </a:bodyPr>
          <a:lstStyle/>
          <a:p>
            <a:pPr indent="0">
              <a:buNone/>
            </a:pPr>
            <a:r>
              <a:rPr lang="en-CA" dirty="0" smtClean="0"/>
              <a:t>RMEx features a comprehensive set of controls to ensure that your call center can operate in compliance with state and federal regulations.........provided you have:</a:t>
            </a:r>
          </a:p>
          <a:p>
            <a:pPr marL="1257300" lvl="1" indent="-514350">
              <a:buFont typeface="+mj-lt"/>
              <a:buAutoNum type="arabicPeriod"/>
            </a:pPr>
            <a:r>
              <a:rPr lang="en-CA" dirty="0" smtClean="0"/>
              <a:t>The latest version of RMEx</a:t>
            </a:r>
          </a:p>
          <a:p>
            <a:pPr marL="1257300" lvl="1" indent="-514350">
              <a:buFont typeface="+mj-lt"/>
              <a:buAutoNum type="arabicPeriod"/>
            </a:pPr>
            <a:r>
              <a:rPr lang="en-CA" dirty="0" smtClean="0"/>
              <a:t>An up-to-date time zone table</a:t>
            </a:r>
          </a:p>
          <a:p>
            <a:pPr marL="1257300" lvl="1" indent="-514350">
              <a:buFont typeface="+mj-lt"/>
              <a:buAutoNum type="arabicPeriod"/>
            </a:pPr>
            <a:r>
              <a:rPr lang="en-CA" dirty="0" smtClean="0"/>
              <a:t>Set all your controls properly</a:t>
            </a:r>
          </a:p>
          <a:p>
            <a:pPr marL="1257300" lvl="1" indent="-514350">
              <a:buFont typeface="+mj-lt"/>
              <a:buAutoNum type="arabicPeriod"/>
            </a:pPr>
            <a:r>
              <a:rPr lang="en-CA" dirty="0" smtClean="0"/>
              <a:t>Trained people in the use of the controls and the system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810743"/>
          </a:xfrm>
        </p:spPr>
        <p:txBody>
          <a:bodyPr>
            <a:normAutofit fontScale="90000"/>
          </a:bodyPr>
          <a:lstStyle/>
          <a:p>
            <a:r>
              <a:rPr lang="en-CA" sz="6000" b="1" dirty="0" smtClean="0"/>
              <a:t>Time Zone Processing</a:t>
            </a:r>
            <a:br>
              <a:rPr lang="en-CA" sz="6000" b="1" dirty="0" smtClean="0"/>
            </a:br>
            <a:r>
              <a:rPr lang="en-CA" sz="6000" b="1" dirty="0" smtClean="0"/>
              <a:t/>
            </a:r>
            <a:br>
              <a:rPr lang="en-CA" sz="6000" b="1" dirty="0" smtClean="0"/>
            </a:br>
            <a:r>
              <a:rPr lang="en-CA" sz="6000" b="1" dirty="0" smtClean="0"/>
              <a:t>Thank You</a:t>
            </a:r>
            <a:endParaRPr lang="en-CA" sz="6000" b="1" dirty="0"/>
          </a:p>
        </p:txBody>
      </p:sp>
      <p:sp>
        <p:nvSpPr>
          <p:cNvPr id="3" name="Subtitle 2"/>
          <p:cNvSpPr>
            <a:spLocks noGrp="1"/>
          </p:cNvSpPr>
          <p:nvPr>
            <p:ph type="subTitle" idx="1"/>
          </p:nvPr>
        </p:nvSpPr>
        <p:spPr>
          <a:xfrm>
            <a:off x="1371600" y="5157192"/>
            <a:ext cx="6400800" cy="864096"/>
          </a:xfrm>
        </p:spPr>
        <p:txBody>
          <a:bodyPr/>
          <a:lstStyle/>
          <a:p>
            <a:r>
              <a:rPr lang="en-CA" b="1" dirty="0" smtClean="0"/>
              <a:t>Quantrax </a:t>
            </a:r>
            <a:r>
              <a:rPr lang="en-CA" b="1" dirty="0" smtClean="0"/>
              <a:t>August 2012</a:t>
            </a:r>
            <a:endParaRPr lang="en-CA"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90600"/>
          </a:xfrm>
        </p:spPr>
        <p:txBody>
          <a:bodyPr>
            <a:normAutofit/>
          </a:bodyPr>
          <a:lstStyle/>
          <a:p>
            <a:r>
              <a:rPr lang="en-CA" b="1" dirty="0" smtClean="0"/>
              <a:t>State Control Table</a:t>
            </a:r>
            <a:endParaRPr lang="en-CA" dirty="0"/>
          </a:p>
        </p:txBody>
      </p:sp>
      <p:sp>
        <p:nvSpPr>
          <p:cNvPr id="3" name="Content Placeholder 2"/>
          <p:cNvSpPr>
            <a:spLocks noGrp="1"/>
          </p:cNvSpPr>
          <p:nvPr>
            <p:ph idx="1"/>
          </p:nvPr>
        </p:nvSpPr>
        <p:spPr>
          <a:xfrm>
            <a:off x="457200" y="2209799"/>
            <a:ext cx="8229600" cy="3955505"/>
          </a:xfrm>
        </p:spPr>
        <p:txBody>
          <a:bodyPr>
            <a:normAutofit/>
          </a:bodyPr>
          <a:lstStyle/>
          <a:p>
            <a:r>
              <a:rPr lang="en-CA" dirty="0" smtClean="0"/>
              <a:t>State Options from System Control Menu 2</a:t>
            </a:r>
          </a:p>
          <a:p>
            <a:r>
              <a:rPr lang="en-CA" dirty="0" smtClean="0"/>
              <a:t>Enter ‘No working before HHMM or after HHMM’</a:t>
            </a:r>
          </a:p>
          <a:p>
            <a:r>
              <a:rPr lang="en-CA" dirty="0" smtClean="0"/>
              <a:t>Consider a safety margin (end at 2056) </a:t>
            </a:r>
          </a:p>
          <a:p>
            <a:r>
              <a:rPr lang="en-CA" dirty="0" smtClean="0"/>
              <a:t>Consider states with multiple time zones such as Florida </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755576" y="1524000"/>
            <a:ext cx="7776864" cy="4785320"/>
          </a:xfrm>
          <a:prstGeom prst="rect">
            <a:avLst/>
          </a:prstGeom>
          <a:noFill/>
          <a:ln w="9525">
            <a:noFill/>
            <a:miter lim="800000"/>
            <a:headEnd/>
            <a:tailEnd/>
          </a:ln>
        </p:spPr>
      </p:pic>
      <p:sp>
        <p:nvSpPr>
          <p:cNvPr id="3" name="Title 1"/>
          <p:cNvSpPr>
            <a:spLocks noGrp="1"/>
          </p:cNvSpPr>
          <p:nvPr>
            <p:ph type="title"/>
          </p:nvPr>
        </p:nvSpPr>
        <p:spPr>
          <a:xfrm>
            <a:off x="457200" y="762000"/>
            <a:ext cx="8229600" cy="990600"/>
          </a:xfrm>
        </p:spPr>
        <p:txBody>
          <a:bodyPr>
            <a:normAutofit/>
          </a:bodyPr>
          <a:lstStyle/>
          <a:p>
            <a:r>
              <a:rPr lang="en-CA" b="1" dirty="0" smtClean="0"/>
              <a:t>The State Controls Table</a:t>
            </a:r>
            <a:endParaRPr lang="en-CA"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normAutofit/>
          </a:bodyPr>
          <a:lstStyle/>
          <a:p>
            <a:r>
              <a:rPr lang="en-CA" b="1" dirty="0" smtClean="0"/>
              <a:t>The Melissa Data File</a:t>
            </a:r>
            <a:endParaRPr lang="en-CA" dirty="0"/>
          </a:p>
        </p:txBody>
      </p:sp>
      <p:sp>
        <p:nvSpPr>
          <p:cNvPr id="3" name="Content Placeholder 2"/>
          <p:cNvSpPr>
            <a:spLocks noGrp="1"/>
          </p:cNvSpPr>
          <p:nvPr>
            <p:ph idx="1"/>
          </p:nvPr>
        </p:nvSpPr>
        <p:spPr>
          <a:xfrm>
            <a:off x="457200" y="1700809"/>
            <a:ext cx="8229600" cy="4464496"/>
          </a:xfrm>
        </p:spPr>
        <p:txBody>
          <a:bodyPr>
            <a:normAutofit/>
          </a:bodyPr>
          <a:lstStyle/>
          <a:p>
            <a:r>
              <a:rPr lang="en-CA" dirty="0" smtClean="0"/>
              <a:t>FONE*Data </a:t>
            </a:r>
          </a:p>
          <a:p>
            <a:r>
              <a:rPr lang="en-CA" dirty="0" smtClean="0"/>
              <a:t>Provides RMEx the ability to relate area code and prefix data to location information like city, state, county, and TIME ZONE</a:t>
            </a:r>
          </a:p>
          <a:p>
            <a:r>
              <a:rPr lang="en-CA" dirty="0" smtClean="0">
                <a:hlinkClick r:id="rId2"/>
              </a:rPr>
              <a:t>http://www.melissadata.com/</a:t>
            </a:r>
            <a:endParaRPr lang="en-CA" dirty="0" smtClean="0"/>
          </a:p>
          <a:p>
            <a:r>
              <a:rPr lang="en-CA" dirty="0" smtClean="0"/>
              <a:t>1 800 MELISSA</a:t>
            </a:r>
          </a:p>
          <a:p>
            <a:r>
              <a:rPr lang="en-CA" dirty="0" smtClean="0"/>
              <a:t>Quarterly updates recommended</a:t>
            </a:r>
          </a:p>
          <a:p>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r>
              <a:rPr lang="en-CA" b="1" dirty="0" smtClean="0"/>
              <a:t>The Melissa Data File</a:t>
            </a:r>
            <a:endParaRPr lang="en-CA" dirty="0"/>
          </a:p>
        </p:txBody>
      </p:sp>
      <p:pic>
        <p:nvPicPr>
          <p:cNvPr id="1029" name="Picture 5"/>
          <p:cNvPicPr>
            <a:picLocks noChangeAspect="1" noChangeArrowheads="1"/>
          </p:cNvPicPr>
          <p:nvPr/>
        </p:nvPicPr>
        <p:blipFill>
          <a:blip r:embed="rId2" cstate="print"/>
          <a:srcRect/>
          <a:stretch>
            <a:fillRect/>
          </a:stretch>
        </p:blipFill>
        <p:spPr bwMode="auto">
          <a:xfrm>
            <a:off x="1331640" y="1600200"/>
            <a:ext cx="6650920" cy="4637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normAutofit/>
          </a:bodyPr>
          <a:lstStyle/>
          <a:p>
            <a:r>
              <a:rPr lang="en-CA" b="1" dirty="0" smtClean="0"/>
              <a:t>The Melissa Data File</a:t>
            </a:r>
            <a:endParaRPr lang="en-CA" dirty="0"/>
          </a:p>
        </p:txBody>
      </p:sp>
      <p:pic>
        <p:nvPicPr>
          <p:cNvPr id="1028" name="Picture 4"/>
          <p:cNvPicPr>
            <a:picLocks noChangeAspect="1" noChangeArrowheads="1"/>
          </p:cNvPicPr>
          <p:nvPr/>
        </p:nvPicPr>
        <p:blipFill>
          <a:blip r:embed="rId2" cstate="print"/>
          <a:srcRect/>
          <a:stretch>
            <a:fillRect/>
          </a:stretch>
        </p:blipFill>
        <p:spPr bwMode="auto">
          <a:xfrm>
            <a:off x="1403648" y="1981200"/>
            <a:ext cx="6373430" cy="36080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19200"/>
          </a:xfrm>
        </p:spPr>
        <p:txBody>
          <a:bodyPr>
            <a:normAutofit/>
          </a:bodyPr>
          <a:lstStyle/>
          <a:p>
            <a:r>
              <a:rPr lang="en-CA" b="1" dirty="0" smtClean="0"/>
              <a:t>The Melissa Data File</a:t>
            </a:r>
            <a:endParaRPr lang="en-CA"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475656" y="1981200"/>
            <a:ext cx="6120680" cy="43717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ideoDoc_with_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4465</TotalTime>
  <Words>814</Words>
  <Application>Microsoft Office PowerPoint</Application>
  <PresentationFormat>On-screen Show (4:3)</PresentationFormat>
  <Paragraphs>144</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VideoDoc_with_Logo</vt:lpstr>
      <vt:lpstr>Time Zone Processing Steve Townend 22 August 2012 </vt:lpstr>
      <vt:lpstr>Time Zone Processing</vt:lpstr>
      <vt:lpstr>Pre-Requisites</vt:lpstr>
      <vt:lpstr>State Control Table</vt:lpstr>
      <vt:lpstr>The State Controls Table</vt:lpstr>
      <vt:lpstr>The Melissa Data File</vt:lpstr>
      <vt:lpstr>The Melissa Data File</vt:lpstr>
      <vt:lpstr>The Melissa Data File</vt:lpstr>
      <vt:lpstr>The Melissa Data File</vt:lpstr>
      <vt:lpstr>The Melissa Data File SCITLTZ</vt:lpstr>
      <vt:lpstr>Loading The Melissa Data File</vt:lpstr>
      <vt:lpstr>The Dialer Control Table</vt:lpstr>
      <vt:lpstr>The Dialer Control Table</vt:lpstr>
      <vt:lpstr>Dealing with 800 Numbers</vt:lpstr>
      <vt:lpstr>Special Control Flags</vt:lpstr>
      <vt:lpstr>Special Control Flags – OPF004</vt:lpstr>
      <vt:lpstr>Special Control Flags – OPF006</vt:lpstr>
      <vt:lpstr>Special Control Flags – OPF007</vt:lpstr>
      <vt:lpstr>Special Control Flags – OPF008</vt:lpstr>
      <vt:lpstr>The Allowable Calling Period</vt:lpstr>
      <vt:lpstr>The Allowable Calling Period</vt:lpstr>
      <vt:lpstr>UTC</vt:lpstr>
      <vt:lpstr>The Allowable Calling Period</vt:lpstr>
      <vt:lpstr>The Allowable Calling Period</vt:lpstr>
      <vt:lpstr>Checking Valid Times</vt:lpstr>
      <vt:lpstr>Checking Valid Times</vt:lpstr>
      <vt:lpstr>Checking Valid Times (TAB+)</vt:lpstr>
      <vt:lpstr>Checking Valid Times (TAB+)</vt:lpstr>
      <vt:lpstr>Checking Valid Times (TAB+)</vt:lpstr>
      <vt:lpstr>Time Zone Processing</vt:lpstr>
      <vt:lpstr>Time Zone Processing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Dawna</dc:creator>
  <cp:lastModifiedBy>Steve</cp:lastModifiedBy>
  <cp:revision>163</cp:revision>
  <dcterms:created xsi:type="dcterms:W3CDTF">2012-07-09T14:58:59Z</dcterms:created>
  <dcterms:modified xsi:type="dcterms:W3CDTF">2012-08-22T16:35:28Z</dcterms:modified>
</cp:coreProperties>
</file>