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pptx" ContentType="application/vnd.openxmlformats-officedocument.presentationml.presentation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5" r:id="rId4"/>
    <p:sldId id="267" r:id="rId5"/>
    <p:sldId id="266" r:id="rId6"/>
    <p:sldId id="268" r:id="rId7"/>
    <p:sldId id="269" r:id="rId8"/>
    <p:sldId id="270" r:id="rId9"/>
    <p:sldId id="275" r:id="rId10"/>
    <p:sldId id="276" r:id="rId11"/>
    <p:sldId id="271" r:id="rId12"/>
    <p:sldId id="272" r:id="rId13"/>
    <p:sldId id="273" r:id="rId14"/>
    <p:sldId id="274" r:id="rId15"/>
    <p:sldId id="277" r:id="rId16"/>
    <p:sldId id="279" r:id="rId17"/>
    <p:sldId id="281" r:id="rId18"/>
    <p:sldId id="282" r:id="rId19"/>
    <p:sldId id="283" r:id="rId20"/>
    <p:sldId id="288" r:id="rId21"/>
    <p:sldId id="285" r:id="rId22"/>
    <p:sldId id="286" r:id="rId23"/>
    <p:sldId id="287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(Preparing for RMEx Conversion)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581400"/>
            <a:ext cx="6553200" cy="4572000"/>
          </a:xfrm>
        </p:spPr>
        <p:txBody>
          <a:bodyPr>
            <a:normAutofit/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581400"/>
            <a:ext cx="6553200" cy="4572000"/>
          </a:xfrm>
        </p:spPr>
        <p:txBody>
          <a:bodyPr>
            <a:normAutofit/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andbox.mclanka.com/quantrax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uantax Logo">
            <a:hlinkClick r:id="rId6" tooltip="Quantax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0"/>
            <a:ext cx="2190750" cy="88582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DAFB3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2012 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DAFB3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905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RMEx 3.0 new Features &amp; </a:t>
            </a:r>
            <a:r>
              <a:rPr lang="en-US" sz="4000" dirty="0" smtClean="0">
                <a:latin typeface="Britannic Bold" pitchFamily="34" charset="0"/>
              </a:rPr>
              <a:t>Functionality</a:t>
            </a:r>
            <a:br>
              <a:rPr lang="en-US" sz="4000" dirty="0" smtClean="0">
                <a:latin typeface="Britannic Bold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(General Availability scheduled for 9/15/12)</a:t>
            </a:r>
            <a:r>
              <a:rPr lang="en-US" sz="3600" i="1" dirty="0" smtClean="0">
                <a:latin typeface="Britannic Bold" pitchFamily="34" charset="0"/>
              </a:rPr>
              <a:t/>
            </a:r>
            <a:br>
              <a:rPr lang="en-US" sz="3600" i="1" dirty="0" smtClean="0">
                <a:latin typeface="Britannic Bold" pitchFamily="34" charset="0"/>
              </a:rPr>
            </a:br>
            <a:r>
              <a:rPr lang="en-US" sz="3600" i="1" dirty="0" smtClean="0">
                <a:latin typeface="Britannic Bold" pitchFamily="34" charset="0"/>
              </a:rPr>
              <a:t>August 21, 2012</a:t>
            </a:r>
            <a:r>
              <a:rPr lang="en-US" sz="4000" dirty="0" smtClean="0">
                <a:latin typeface="Britannic Bold" pitchFamily="34" charset="0"/>
              </a:rPr>
              <a:t/>
            </a:r>
            <a:br>
              <a:rPr lang="en-US" sz="4000" dirty="0" smtClean="0">
                <a:latin typeface="Britannic Bold" pitchFamily="34" charset="0"/>
              </a:rPr>
            </a:br>
            <a:endParaRPr lang="en-US" sz="6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76600"/>
            <a:ext cx="5547620" cy="298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2000" dirty="0" smtClean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6858000" cy="4020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571" y="3276600"/>
            <a:ext cx="6571429" cy="3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Account List For Audit – Enhancements (continued)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Analyzing Account Processing Queue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Permits users (Collectors) to work debtor accounts by the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Agency may need to have a license and some states may require the collector to be licensed for that particular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license can be a collector license or a common state license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61314"/>
            <a:ext cx="5431905" cy="444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Analyzing Account Processing Queue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54286" cy="473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dirty="0" smtClean="0"/>
              <a:t>Average </a:t>
            </a:r>
            <a:r>
              <a:rPr lang="en-US" sz="1600" dirty="0" smtClean="0"/>
              <a:t>per debtor = Total Payments divided by Total Balance of Open Cases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dirty="0" smtClean="0"/>
              <a:t>Unit </a:t>
            </a:r>
            <a:r>
              <a:rPr lang="en-US" sz="1600" dirty="0" smtClean="0"/>
              <a:t>Yield = Commission divided by Number of Accounts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dirty="0" smtClean="0"/>
              <a:t>Recovery </a:t>
            </a:r>
            <a:r>
              <a:rPr lang="en-US" sz="1600" dirty="0" smtClean="0"/>
              <a:t>% = Total Placements divided by Total </a:t>
            </a:r>
            <a:r>
              <a:rPr lang="en-US" sz="1600" dirty="0" smtClean="0"/>
              <a:t>Payments. Percentages </a:t>
            </a:r>
            <a:r>
              <a:rPr lang="en-US" sz="1600" dirty="0" smtClean="0"/>
              <a:t>will be rounded either up or </a:t>
            </a:r>
            <a:r>
              <a:rPr lang="en-US" sz="1600" dirty="0" smtClean="0"/>
              <a:t>down  EXAMPLE</a:t>
            </a:r>
            <a:r>
              <a:rPr lang="en-US" sz="1600" dirty="0" smtClean="0"/>
              <a:t>: 1.1% will be displayed as 1% and 7.7% will be displayed as 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Analyzing Account Processing Queue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54286" cy="473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dirty="0" smtClean="0"/>
              <a:t>Average </a:t>
            </a:r>
            <a:r>
              <a:rPr lang="en-US" sz="1600" dirty="0" smtClean="0"/>
              <a:t>per debtor = Total Payments divided by Total Balance of Open Cases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dirty="0" smtClean="0"/>
              <a:t>Unit </a:t>
            </a:r>
            <a:r>
              <a:rPr lang="en-US" sz="1600" dirty="0" smtClean="0"/>
              <a:t>Yield = Commission divided by Number of Accounts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dirty="0" smtClean="0"/>
              <a:t>Recovery </a:t>
            </a:r>
            <a:r>
              <a:rPr lang="en-US" sz="1600" dirty="0" smtClean="0"/>
              <a:t>% = Total Placements divided by Total </a:t>
            </a:r>
            <a:r>
              <a:rPr lang="en-US" sz="1600" dirty="0" smtClean="0"/>
              <a:t>Payments. Percentages </a:t>
            </a:r>
            <a:r>
              <a:rPr lang="en-US" sz="1600" dirty="0" smtClean="0"/>
              <a:t>will be rounded either up or </a:t>
            </a:r>
            <a:r>
              <a:rPr lang="en-US" sz="1600" dirty="0" smtClean="0"/>
              <a:t>down  EXAMPLE</a:t>
            </a:r>
            <a:r>
              <a:rPr lang="en-US" sz="1600" dirty="0" smtClean="0"/>
              <a:t>: 1.1% will be displayed as 1% and 7.7% will be displayed as 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Account Linking Through Postings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Ability </a:t>
            </a:r>
            <a:r>
              <a:rPr lang="en-US" sz="2000" dirty="0" smtClean="0"/>
              <a:t>to link accounts when posting accounts into the </a:t>
            </a:r>
            <a:r>
              <a:rPr lang="en-US" sz="2000" dirty="0" smtClean="0"/>
              <a:t>system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Allowing </a:t>
            </a:r>
            <a:r>
              <a:rPr lang="en-US" sz="2000" dirty="0" smtClean="0"/>
              <a:t>part of the linking process to run during day, </a:t>
            </a:r>
            <a:r>
              <a:rPr lang="en-US" sz="2000" dirty="0" smtClean="0"/>
              <a:t>enables </a:t>
            </a:r>
            <a:r>
              <a:rPr lang="en-US" sz="2000" dirty="0" smtClean="0"/>
              <a:t>the Nightly Process run faster by reducing the time taken for account </a:t>
            </a:r>
            <a:r>
              <a:rPr lang="en-US" sz="2000" dirty="0" smtClean="0"/>
              <a:t>linking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4650000" cy="316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Additional Account Processing Types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t="9514" b="3319"/>
          <a:stretch>
            <a:fillRect/>
          </a:stretch>
        </p:blipFill>
        <p:spPr bwMode="auto">
          <a:xfrm>
            <a:off x="762000" y="1219200"/>
            <a:ext cx="7802880" cy="492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Search for Clients -  Enhancements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By Contact Series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By Contact Series by Client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By Smart Code Series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642858" cy="31904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Change Company in Payment Entry Screen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960000" cy="4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477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Multi-Part Account Processing During the Nightly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Speeds up </a:t>
            </a:r>
            <a:r>
              <a:rPr lang="en-US" sz="2000" dirty="0" smtClean="0"/>
              <a:t>the Nightly Process by allowing Account Processing to run effectively in multiple simultaneous </a:t>
            </a:r>
            <a:r>
              <a:rPr lang="en-US" sz="2000" dirty="0" smtClean="0"/>
              <a:t>jobs (this </a:t>
            </a:r>
            <a:r>
              <a:rPr lang="en-US" sz="2000" dirty="0" smtClean="0"/>
              <a:t>minimizes the time spent on completing the Nightly </a:t>
            </a:r>
            <a:r>
              <a:rPr lang="en-US" sz="2000" dirty="0" smtClean="0"/>
              <a:t>process)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Allows </a:t>
            </a:r>
            <a:r>
              <a:rPr lang="en-US" sz="2000" dirty="0" smtClean="0"/>
              <a:t>this process to run conveniently in 3, 4 or 5 parts according to your </a:t>
            </a:r>
            <a:r>
              <a:rPr lang="en-US" sz="2000" dirty="0" smtClean="0"/>
              <a:t>needs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WARNING</a:t>
            </a:r>
            <a:r>
              <a:rPr lang="en-US" sz="2000" dirty="0" smtClean="0">
                <a:solidFill>
                  <a:srgbClr val="FF0000"/>
                </a:solidFill>
              </a:rPr>
              <a:t>: It is advised to contact Quantrax before setting up the Multi-part Account Processing option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2514600" y="3276600"/>
          <a:ext cx="5543550" cy="3409950"/>
        </p:xfrm>
        <a:graphic>
          <a:graphicData uri="http://schemas.openxmlformats.org/presentationml/2006/ole">
            <p:oleObj spid="_x0000_s5121" name="Presentation" r:id="rId3" imgW="4569365" imgH="3426294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Account Inquiry Search - Enhancements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Phone Number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Email Address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Social Security Number of patient, spouse, Co-signer or multiple co-signers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Court Case Numbers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View Balance for Linked Accounts with Different Court Case Numbers (F6 – Full Legal)</a:t>
            </a:r>
          </a:p>
          <a:p>
            <a:pPr marL="342900" lvl="0" indent="-342900">
              <a:spcBef>
                <a:spcPct val="20000"/>
              </a:spcBef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Designed to reduce the risk </a:t>
            </a:r>
            <a:r>
              <a:rPr lang="en-US" sz="2000" dirty="0" smtClean="0"/>
              <a:t>of identity theft and fraud of the debtor’s personal </a:t>
            </a:r>
            <a:r>
              <a:rPr lang="en-US" sz="2000" dirty="0" smtClean="0"/>
              <a:t>information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collector must enter the correct debtor information before they are presented with the account </a:t>
            </a:r>
            <a:r>
              <a:rPr lang="en-US" sz="2000" dirty="0" smtClean="0"/>
              <a:t>details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Uses up </a:t>
            </a:r>
            <a:r>
              <a:rPr lang="en-US" sz="2000" dirty="0" smtClean="0"/>
              <a:t>to seven options to validate the debtor’s </a:t>
            </a:r>
            <a:r>
              <a:rPr lang="en-US" sz="2000" dirty="0" smtClean="0"/>
              <a:t>identity </a:t>
            </a:r>
            <a:r>
              <a:rPr lang="en-US" sz="2000" dirty="0" smtClean="0"/>
              <a:t>Authentication options are setup on the client </a:t>
            </a:r>
            <a:r>
              <a:rPr lang="en-US" sz="2000" dirty="0" smtClean="0"/>
              <a:t>level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/>
              <a:t>The Authentication options are as follows: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Full </a:t>
            </a:r>
            <a:r>
              <a:rPr lang="en-US" sz="2000" dirty="0" smtClean="0"/>
              <a:t>SSN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Last </a:t>
            </a:r>
            <a:r>
              <a:rPr lang="en-US" sz="2000" dirty="0" smtClean="0"/>
              <a:t>4 digits of the SSN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Full </a:t>
            </a:r>
            <a:r>
              <a:rPr lang="en-US" sz="2000" dirty="0" smtClean="0"/>
              <a:t>DOB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Month </a:t>
            </a:r>
            <a:r>
              <a:rPr lang="en-US" sz="2000" dirty="0" smtClean="0"/>
              <a:t>and Date of the DOB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Address 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Client </a:t>
            </a:r>
            <a:r>
              <a:rPr lang="en-US" sz="2000" dirty="0" smtClean="0"/>
              <a:t>account number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Last </a:t>
            </a:r>
            <a:r>
              <a:rPr lang="en-US" sz="2000" dirty="0" smtClean="0"/>
              <a:t>4 digits of the Client account number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Type Y </a:t>
            </a:r>
            <a:r>
              <a:rPr lang="en-US" sz="2000" dirty="0" smtClean="0"/>
              <a:t>(Need to authenticate) or S (Single option to authenticate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Debtor Authentication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Analysis of Pending Payments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V</a:t>
            </a:r>
            <a:r>
              <a:rPr lang="en-US" sz="2000" dirty="0" smtClean="0"/>
              <a:t>iew </a:t>
            </a:r>
            <a:r>
              <a:rPr lang="en-US" sz="2000" dirty="0" smtClean="0"/>
              <a:t>a summary of the total number of </a:t>
            </a:r>
            <a:r>
              <a:rPr lang="en-US" sz="2000" dirty="0" smtClean="0"/>
              <a:t>accounts, </a:t>
            </a:r>
            <a:r>
              <a:rPr lang="en-US" sz="2000" dirty="0" smtClean="0"/>
              <a:t>the total payments due and potential commission due for a particular date </a:t>
            </a:r>
            <a:r>
              <a:rPr lang="en-US" sz="2000" dirty="0" smtClean="0"/>
              <a:t>range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Ability </a:t>
            </a:r>
            <a:r>
              <a:rPr lang="en-US" sz="2000" dirty="0" smtClean="0"/>
              <a:t>to select the data by Client codes and if client is a </a:t>
            </a:r>
            <a:r>
              <a:rPr lang="en-US" sz="2000" dirty="0" smtClean="0"/>
              <a:t>group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t="15486" r="18269" b="3983"/>
          <a:stretch>
            <a:fillRect/>
          </a:stretch>
        </p:blipFill>
        <p:spPr bwMode="auto">
          <a:xfrm>
            <a:off x="1676400" y="2209799"/>
            <a:ext cx="5610860" cy="3984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Analysis of Pending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Payments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Amount </a:t>
            </a:r>
            <a:r>
              <a:rPr lang="en-US" sz="2000" dirty="0" smtClean="0"/>
              <a:t>scheduled = total amount due from each payment type/method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Potential </a:t>
            </a:r>
            <a:r>
              <a:rPr lang="en-US" sz="2000" dirty="0" smtClean="0"/>
              <a:t>fees = the possible commission that can be obtained from the total due amount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 t="15265" r="5930" b="3761"/>
          <a:stretch>
            <a:fillRect/>
          </a:stretch>
        </p:blipFill>
        <p:spPr bwMode="auto">
          <a:xfrm>
            <a:off x="1066800" y="2057400"/>
            <a:ext cx="7340170" cy="45783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Prevent Fishing in Account Inquiry Screen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Prevent </a:t>
            </a:r>
            <a:r>
              <a:rPr lang="en-US" sz="2000" dirty="0" smtClean="0"/>
              <a:t>“fishing” has been added for the </a:t>
            </a:r>
            <a:r>
              <a:rPr lang="en-US" sz="2000" b="1" dirty="0" smtClean="0"/>
              <a:t>Account</a:t>
            </a:r>
            <a:r>
              <a:rPr lang="en-US" sz="2000" dirty="0" smtClean="0"/>
              <a:t> </a:t>
            </a:r>
            <a:r>
              <a:rPr lang="en-US" sz="2000" b="1" dirty="0" smtClean="0"/>
              <a:t>Inquiry</a:t>
            </a:r>
            <a:r>
              <a:rPr lang="en-US" sz="2000" dirty="0" smtClean="0"/>
              <a:t> &gt; </a:t>
            </a:r>
            <a:r>
              <a:rPr lang="en-US" sz="2000" b="1" dirty="0" smtClean="0"/>
              <a:t>Primary</a:t>
            </a:r>
            <a:r>
              <a:rPr lang="en-US" sz="2000" dirty="0" smtClean="0"/>
              <a:t> </a:t>
            </a:r>
            <a:r>
              <a:rPr lang="en-US" sz="2000" b="1" dirty="0" smtClean="0"/>
              <a:t>balance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It </a:t>
            </a:r>
            <a:r>
              <a:rPr lang="en-US" sz="2000" dirty="0" smtClean="0"/>
              <a:t>stops collectors from using this Primary balance option to fish" for high balance </a:t>
            </a:r>
            <a:r>
              <a:rPr lang="en-US" sz="2000" dirty="0" smtClean="0"/>
              <a:t>accounts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To control which users are allowed to use Account Inquiry &gt; Primary balance: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 smtClean="0"/>
              <a:t>user must be set up as a collector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 smtClean="0"/>
              <a:t>user cannot have a Y in the close accounts field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b="1" dirty="0" smtClean="0"/>
              <a:t>NOTE</a:t>
            </a:r>
            <a:r>
              <a:rPr lang="en-US" sz="2000" dirty="0" smtClean="0"/>
              <a:t>:  If the user does not have access to use the option, they will 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presented </a:t>
            </a:r>
            <a:r>
              <a:rPr lang="en-US" sz="2000" dirty="0" smtClean="0"/>
              <a:t>with the message: SC-9017 This option has been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disabled </a:t>
            </a:r>
            <a:r>
              <a:rPr lang="en-US" sz="2000" dirty="0" smtClean="0"/>
              <a:t>for you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Legal Screen Enhancements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Additional </a:t>
            </a:r>
            <a:r>
              <a:rPr lang="en-US" sz="2000" dirty="0" smtClean="0"/>
              <a:t>fields in Defendant Attorney Codes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Additional </a:t>
            </a:r>
            <a:r>
              <a:rPr lang="en-US" sz="2000" dirty="0" smtClean="0"/>
              <a:t>fields in Court Codes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Additional </a:t>
            </a:r>
            <a:r>
              <a:rPr lang="en-US" sz="2000" dirty="0" smtClean="0"/>
              <a:t>fields in County Codes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New </a:t>
            </a:r>
            <a:r>
              <a:rPr lang="en-US" sz="2000" dirty="0" smtClean="0"/>
              <a:t>options on Legal Master Files Menu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Judge </a:t>
            </a:r>
            <a:r>
              <a:rPr lang="en-US" sz="2000" dirty="0" smtClean="0"/>
              <a:t>Codes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Covering </a:t>
            </a:r>
            <a:r>
              <a:rPr lang="en-US" sz="2000" dirty="0" smtClean="0"/>
              <a:t>Attorney Codes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Additional </a:t>
            </a:r>
            <a:r>
              <a:rPr lang="en-US" sz="2000" dirty="0" smtClean="0"/>
              <a:t>screens in Full Legal Screen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New </a:t>
            </a:r>
            <a:r>
              <a:rPr lang="en-US" sz="2000" dirty="0" smtClean="0"/>
              <a:t>Caption screen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New </a:t>
            </a:r>
            <a:r>
              <a:rPr lang="en-US" sz="2000" dirty="0" smtClean="0"/>
              <a:t>Suit Detail screen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New </a:t>
            </a:r>
            <a:r>
              <a:rPr lang="en-US" sz="2000" dirty="0" smtClean="0"/>
              <a:t>Garnishment screen</a:t>
            </a:r>
          </a:p>
          <a:p>
            <a:pPr marL="342900" lvl="0" indent="-342900">
              <a:spcBef>
                <a:spcPct val="20000"/>
              </a:spcBef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Compliance &amp; I-Tel Changes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These items will be covered in another session – date to be announced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State Compliance changes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Campaign Merging Options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smtClean="0"/>
              <a:t>Controlling Maximum Calls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905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RMEx 3.0 new Features &amp; Functionality</a:t>
            </a:r>
            <a:br>
              <a:rPr lang="en-US" sz="4000" dirty="0" smtClean="0">
                <a:latin typeface="Britannic Bold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(General Availability scheduled for 9/15/12)</a:t>
            </a:r>
            <a:r>
              <a:rPr lang="en-US" sz="4000" dirty="0" smtClean="0">
                <a:latin typeface="Britannic Bold" pitchFamily="34" charset="0"/>
              </a:rPr>
              <a:t/>
            </a:r>
            <a:br>
              <a:rPr lang="en-US" sz="4000" dirty="0" smtClean="0">
                <a:latin typeface="Britannic Bold" pitchFamily="34" charset="0"/>
              </a:rPr>
            </a:br>
            <a:r>
              <a:rPr lang="en-US" sz="4000" dirty="0" smtClean="0">
                <a:latin typeface="Britannic Bold" pitchFamily="34" charset="0"/>
              </a:rPr>
              <a:t/>
            </a:r>
            <a:br>
              <a:rPr lang="en-US" sz="4000" dirty="0" smtClean="0">
                <a:latin typeface="Britannic Bold" pitchFamily="34" charset="0"/>
              </a:rPr>
            </a:br>
            <a:r>
              <a:rPr lang="en-US" sz="3600" i="1" dirty="0" smtClean="0">
                <a:latin typeface="Britannic Bold" pitchFamily="34" charset="0"/>
              </a:rPr>
              <a:t>Thank you!</a:t>
            </a:r>
            <a:endParaRPr lang="en-US" sz="6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7" y="3924300"/>
            <a:ext cx="83232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61890"/>
            <a:ext cx="6248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Debtor Authentication (Setup)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438096" cy="45904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60001" cy="44933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61890"/>
            <a:ext cx="6248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Debtor Authentication (Setup)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61890"/>
            <a:ext cx="6248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Debtor Authentication (Collector screen)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85715" cy="49571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90" y="838200"/>
            <a:ext cx="5365810" cy="35118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61890"/>
            <a:ext cx="6248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Debtor Authentication (Failed Authentication)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6077334" cy="36544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79524" cy="407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61890"/>
            <a:ext cx="6248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Debtor Authentication (Audit Notes)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Permits </a:t>
            </a:r>
            <a:r>
              <a:rPr lang="en-US" sz="2000" dirty="0" smtClean="0"/>
              <a:t>users (Collectors) to work debtor accounts by the </a:t>
            </a:r>
            <a:r>
              <a:rPr lang="en-US" sz="2000" dirty="0" smtClean="0"/>
              <a:t>state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Each </a:t>
            </a:r>
            <a:r>
              <a:rPr lang="en-US" sz="2000" dirty="0" smtClean="0"/>
              <a:t>state has different rules, depending on state </a:t>
            </a:r>
            <a:r>
              <a:rPr lang="en-US" sz="2000" dirty="0" smtClean="0"/>
              <a:t>rules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Agency </a:t>
            </a:r>
            <a:r>
              <a:rPr lang="en-US" sz="2000" dirty="0" smtClean="0"/>
              <a:t>may need to have a license and some states may require the collector to be licensed for that particular </a:t>
            </a:r>
            <a:r>
              <a:rPr lang="en-US" sz="2000" dirty="0" smtClean="0"/>
              <a:t>state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 smtClean="0"/>
              <a:t>license can be a collector license or a common state </a:t>
            </a:r>
            <a:r>
              <a:rPr lang="en-US" sz="2000" dirty="0" smtClean="0"/>
              <a:t>license 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Collector License by State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937144" cy="3017143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Account List For Audit - Enhancements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2000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" y="1668780"/>
            <a:ext cx="5628572" cy="33428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380" y="3878580"/>
            <a:ext cx="4732020" cy="27508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8382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Adding Multiple Client Range(s)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000" dirty="0" smtClean="0"/>
              <a:t>Saving A SubList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804</Words>
  <Application>Microsoft Office PowerPoint</Application>
  <PresentationFormat>On-screen Show (4:3)</PresentationFormat>
  <Paragraphs>101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VideoDoc_with_Logo</vt:lpstr>
      <vt:lpstr>Microsoft Office PowerPoint Presentation</vt:lpstr>
      <vt:lpstr>RMEx 3.0 new Features &amp; Functionality (General Availability scheduled for 9/15/12) August 21, 2012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RMEx 3.0 new Features &amp; Functionality (General Availability scheduled for 9/15/12) 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Dawna</cp:lastModifiedBy>
  <cp:revision>185</cp:revision>
  <dcterms:created xsi:type="dcterms:W3CDTF">2012-07-09T14:58:59Z</dcterms:created>
  <dcterms:modified xsi:type="dcterms:W3CDTF">2012-08-20T22:41:56Z</dcterms:modified>
</cp:coreProperties>
</file>