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AFB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998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A0253-4660-487F-A53C-0821C9415D4D}" type="datetimeFigureOut">
              <a:rPr lang="en-US" smtClean="0"/>
              <a:pPr/>
              <a:t>8/2/2012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3AA79-F4F5-4DB4-A6AD-11CE42B4C6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20788" y="6096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(Preparing for RMEx Conversion)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7D99C-BFE5-46A6-A105-E55B945C50D9}" type="datetimeFigureOut">
              <a:rPr lang="en-CA"/>
              <a:pPr>
                <a:defRPr/>
              </a:pPr>
              <a:t>02/08/2012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4A59D-8BA4-4960-822B-4D30926A6C1A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038CF-19BC-4395-92D4-F1CD1F4E4DBD}" type="datetimeFigureOut">
              <a:rPr lang="en-CA"/>
              <a:pPr>
                <a:defRPr/>
              </a:pPr>
              <a:t>02/08/2012</a:t>
            </a:fld>
            <a:endParaRPr lang="en-CA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11886-CF4F-4AB7-9954-2B642E92E371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hyperlink" Target="http://sandbox.mclanka.com/quantrax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Quantax Logo">
            <a:hlinkClick r:id="rId7" tooltip="Quantax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72250" y="0"/>
            <a:ext cx="2190750" cy="885825"/>
          </a:xfrm>
          <a:prstGeom prst="rect">
            <a:avLst/>
          </a:prstGeom>
          <a:noFill/>
        </p:spPr>
      </p:pic>
      <p:cxnSp>
        <p:nvCxnSpPr>
          <p:cNvPr id="12" name="Straight Connector 11"/>
          <p:cNvCxnSpPr/>
          <p:nvPr/>
        </p:nvCxnSpPr>
        <p:spPr>
          <a:xfrm>
            <a:off x="381000" y="762000"/>
            <a:ext cx="8305800" cy="0"/>
          </a:xfrm>
          <a:prstGeom prst="line">
            <a:avLst/>
          </a:prstGeom>
          <a:ln w="28575">
            <a:gradFill flip="none" rotWithShape="1">
              <a:gsLst>
                <a:gs pos="0">
                  <a:srgbClr val="1DAFB3"/>
                </a:gs>
                <a:gs pos="50000">
                  <a:schemeClr val="accent5">
                    <a:lumMod val="40000"/>
                    <a:lumOff val="60000"/>
                  </a:schemeClr>
                </a:gs>
                <a:gs pos="100000">
                  <a:schemeClr val="tx1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229600" y="6627168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951862B4-C7B9-4BF4-8359-F9353F249BCF}" type="slidenum">
              <a:rPr lang="en-US" sz="900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‹#›</a:t>
            </a:fld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6627168"/>
            <a:ext cx="2971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© Copyright 2012 – Quantrax Corporation, Inc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81000" y="6629400"/>
            <a:ext cx="8305800" cy="0"/>
          </a:xfrm>
          <a:prstGeom prst="line">
            <a:avLst/>
          </a:prstGeom>
          <a:ln w="28575">
            <a:gradFill flip="none" rotWithShape="1">
              <a:gsLst>
                <a:gs pos="0">
                  <a:srgbClr val="1DAFB3"/>
                </a:gs>
                <a:gs pos="50000">
                  <a:schemeClr val="accent5">
                    <a:lumMod val="40000"/>
                    <a:lumOff val="60000"/>
                  </a:schemeClr>
                </a:gs>
                <a:gs pos="100000">
                  <a:schemeClr val="tx1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6" r:id="rId3"/>
    <p:sldLayoutId id="2147483667" r:id="rId4"/>
    <p:sldLayoutId id="2147483668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990600"/>
            <a:ext cx="9144000" cy="19050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Britannic Bold" pitchFamily="34" charset="0"/>
              </a:rPr>
              <a:t>ITel Services </a:t>
            </a:r>
            <a:r>
              <a:rPr lang="en-US" sz="4000" dirty="0" smtClean="0">
                <a:latin typeface="Britannic Bold" pitchFamily="34" charset="0"/>
              </a:rPr>
              <a:t>Webinar</a:t>
            </a:r>
            <a:br>
              <a:rPr lang="en-US" sz="4000" dirty="0" smtClean="0">
                <a:latin typeface="Britannic Bold" pitchFamily="34" charset="0"/>
              </a:rPr>
            </a:br>
            <a:r>
              <a:rPr lang="en-US" sz="3600" i="1" dirty="0" smtClean="0">
                <a:latin typeface="Britannic Bold" pitchFamily="34" charset="0"/>
              </a:rPr>
              <a:t>August </a:t>
            </a:r>
            <a:r>
              <a:rPr lang="en-US" sz="3600" i="1" dirty="0" smtClean="0">
                <a:latin typeface="Britannic Bold" pitchFamily="34" charset="0"/>
              </a:rPr>
              <a:t>1, 2012</a:t>
            </a:r>
            <a:r>
              <a:rPr lang="en-US" sz="4000" dirty="0" smtClean="0">
                <a:latin typeface="Britannic Bold" pitchFamily="34" charset="0"/>
              </a:rPr>
              <a:t/>
            </a:r>
            <a:br>
              <a:rPr lang="en-US" sz="4000" dirty="0" smtClean="0">
                <a:latin typeface="Britannic Bold" pitchFamily="34" charset="0"/>
              </a:rPr>
            </a:br>
            <a:endParaRPr lang="en-US" sz="6000" dirty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Britannic Bold" pitchFamily="34" charset="0"/>
              <a:ea typeface="+mn-e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276600"/>
            <a:ext cx="5547620" cy="2988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 idx="4294967295"/>
          </p:nvPr>
        </p:nvSpPr>
        <p:spPr>
          <a:xfrm>
            <a:off x="304800" y="304800"/>
            <a:ext cx="8229600" cy="1143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CA" sz="2000" b="1" dirty="0" smtClean="0">
                <a:latin typeface="Arial" pitchFamily="34" charset="0"/>
                <a:cs typeface="Arial" pitchFamily="34" charset="0"/>
              </a:rPr>
              <a:t>Workflow Server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4294967295"/>
          </p:nvPr>
        </p:nvSpPr>
        <p:spPr>
          <a:xfrm>
            <a:off x="468313" y="1219200"/>
            <a:ext cx="8229600" cy="4465638"/>
          </a:xfrm>
          <a:prstGeom prst="rect">
            <a:avLst/>
          </a:prstGeo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000" dirty="0" smtClean="0"/>
              <a:t>Responsible for 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dirty="0" smtClean="0"/>
              <a:t>Starting the campaign Administrator </a:t>
            </a:r>
          </a:p>
          <a:p>
            <a:pPr lvl="2">
              <a:buFont typeface="Wingdings" pitchFamily="2" charset="2"/>
              <a:buChar char="q"/>
            </a:pPr>
            <a:r>
              <a:rPr lang="en-US" sz="2000" dirty="0" smtClean="0"/>
              <a:t>Used for the Dialer Console</a:t>
            </a:r>
          </a:p>
          <a:p>
            <a:pPr>
              <a:buFont typeface="Wingdings" pitchFamily="2" charset="2"/>
              <a:buChar char="q"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Can be recycled while agents are signed in</a:t>
            </a:r>
          </a:p>
          <a:p>
            <a:pPr>
              <a:buFont typeface="Wingdings" pitchFamily="2" charset="2"/>
              <a:buChar char="q"/>
            </a:pPr>
            <a:endParaRPr lang="en-CA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 idx="4294967295"/>
          </p:nvPr>
        </p:nvSpPr>
        <p:spPr>
          <a:xfrm>
            <a:off x="381000" y="304800"/>
            <a:ext cx="8229600" cy="1143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CA" sz="2000" b="1" dirty="0" smtClean="0">
                <a:latin typeface="Arial" pitchFamily="34" charset="0"/>
                <a:cs typeface="Arial" pitchFamily="34" charset="0"/>
              </a:rPr>
              <a:t>Recording Server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4294967295"/>
          </p:nvPr>
        </p:nvSpPr>
        <p:spPr>
          <a:xfrm>
            <a:off x="468313" y="1143000"/>
            <a:ext cx="8229600" cy="4465637"/>
          </a:xfrm>
          <a:prstGeom prst="rect">
            <a:avLst/>
          </a:prstGeo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000" dirty="0" smtClean="0"/>
              <a:t>Used to index recordings for new recording monitor</a:t>
            </a:r>
          </a:p>
          <a:p>
            <a:pPr>
              <a:buFont typeface="Wingdings" pitchFamily="2" charset="2"/>
              <a:buChar char="q"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Not responsible for recording the call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Can be recycled while agents are signed in</a:t>
            </a:r>
          </a:p>
          <a:p>
            <a:pPr>
              <a:buFont typeface="Wingdings" pitchFamily="2" charset="2"/>
              <a:buChar char="q"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endParaRPr lang="en-US" sz="2000" dirty="0" smtClean="0"/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 idx="4294967295"/>
          </p:nvPr>
        </p:nvSpPr>
        <p:spPr>
          <a:xfrm>
            <a:off x="381000" y="304800"/>
            <a:ext cx="8229600" cy="1143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CA" sz="2000" b="1" dirty="0" smtClean="0">
                <a:latin typeface="Arial" pitchFamily="34" charset="0"/>
                <a:cs typeface="Arial" pitchFamily="34" charset="0"/>
              </a:rPr>
              <a:t>Recording Monitor Server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4294967295"/>
          </p:nvPr>
        </p:nvSpPr>
        <p:spPr>
          <a:xfrm>
            <a:off x="468313" y="1143000"/>
            <a:ext cx="8229600" cy="4465637"/>
          </a:xfrm>
          <a:prstGeom prst="rect">
            <a:avLst/>
          </a:prstGeo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000" dirty="0" smtClean="0"/>
              <a:t>Responsible for recording monitor feature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dirty="0" smtClean="0"/>
              <a:t>Adds recordings to recording monitor database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dirty="0" smtClean="0"/>
              <a:t>Archive recordings based on age of recording</a:t>
            </a:r>
          </a:p>
          <a:p>
            <a:pPr>
              <a:buFont typeface="Wingdings" pitchFamily="2" charset="2"/>
              <a:buChar char="q"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Can be recycled while agents are signed in</a:t>
            </a:r>
          </a:p>
          <a:p>
            <a:pPr>
              <a:buFont typeface="Wingdings" pitchFamily="2" charset="2"/>
              <a:buChar char="q"/>
            </a:pPr>
            <a:endParaRPr lang="en-CA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 idx="4294967295"/>
          </p:nvPr>
        </p:nvSpPr>
        <p:spPr>
          <a:xfrm>
            <a:off x="304800" y="381000"/>
            <a:ext cx="8229600" cy="1143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CA" sz="2000" b="1" dirty="0" smtClean="0">
                <a:latin typeface="Arial" pitchFamily="34" charset="0"/>
                <a:cs typeface="Arial" pitchFamily="34" charset="0"/>
              </a:rPr>
              <a:t>Softdial Web Server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4294967295"/>
          </p:nvPr>
        </p:nvSpPr>
        <p:spPr>
          <a:xfrm>
            <a:off x="468313" y="1143000"/>
            <a:ext cx="8229600" cy="4465638"/>
          </a:xfrm>
          <a:prstGeom prst="rect">
            <a:avLst/>
          </a:prstGeo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000" dirty="0" smtClean="0"/>
              <a:t>Used for web interface 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dirty="0" smtClean="0"/>
              <a:t>Access to new recording monitor feature</a:t>
            </a:r>
          </a:p>
          <a:p>
            <a:pPr>
              <a:buFont typeface="Wingdings" pitchFamily="2" charset="2"/>
              <a:buChar char="q"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Can be recycled while agents are signed in</a:t>
            </a:r>
          </a:p>
          <a:p>
            <a:endParaRPr lang="en-US" dirty="0" smtClean="0"/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 idx="4294967295"/>
          </p:nvPr>
        </p:nvSpPr>
        <p:spPr>
          <a:xfrm>
            <a:off x="381000" y="381000"/>
            <a:ext cx="8229600" cy="1143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CA" sz="2000" b="1" dirty="0" smtClean="0">
                <a:latin typeface="Arial" pitchFamily="34" charset="0"/>
                <a:cs typeface="Arial" pitchFamily="34" charset="0"/>
              </a:rPr>
              <a:t>HTTP SDMP Bridge Server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4294967295"/>
          </p:nvPr>
        </p:nvSpPr>
        <p:spPr>
          <a:xfrm>
            <a:off x="468313" y="1143000"/>
            <a:ext cx="8229600" cy="4465637"/>
          </a:xfrm>
          <a:prstGeom prst="rect">
            <a:avLst/>
          </a:prstGeo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000" dirty="0" smtClean="0"/>
              <a:t>Responsible for user ID authentication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dirty="0" smtClean="0"/>
              <a:t>Primary used for dialer console and web interface ID authentication</a:t>
            </a:r>
          </a:p>
          <a:p>
            <a:pPr lvl="1">
              <a:buFont typeface="Wingdings" pitchFamily="2" charset="2"/>
              <a:buChar char="q"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Can be recycled while agents are signed in</a:t>
            </a:r>
          </a:p>
          <a:p>
            <a:pPr>
              <a:buFont typeface="Wingdings" pitchFamily="2" charset="2"/>
              <a:buChar char="q"/>
            </a:pPr>
            <a:endParaRPr lang="en-US" sz="2000" dirty="0" smtClean="0"/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 idx="4294967295"/>
          </p:nvPr>
        </p:nvSpPr>
        <p:spPr>
          <a:xfrm>
            <a:off x="381000" y="381000"/>
            <a:ext cx="8229600" cy="1143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CA" sz="2000" b="1" dirty="0" smtClean="0">
                <a:latin typeface="Arial" pitchFamily="34" charset="0"/>
                <a:cs typeface="Arial" pitchFamily="34" charset="0"/>
              </a:rPr>
              <a:t>Tenant Provision Server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4294967295"/>
          </p:nvPr>
        </p:nvSpPr>
        <p:spPr>
          <a:xfrm>
            <a:off x="395288" y="990600"/>
            <a:ext cx="8229600" cy="4465637"/>
          </a:xfrm>
          <a:prstGeom prst="rect">
            <a:avLst/>
          </a:prstGeo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000" dirty="0" smtClean="0"/>
              <a:t>Must be running at all times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Responsible for tenant default (used through system)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Can not be recycled by the one service, must recycle all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Agents must be off when recycling.</a:t>
            </a:r>
          </a:p>
          <a:p>
            <a:endParaRPr lang="en-US" dirty="0" smtClean="0"/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 idx="4294967295"/>
          </p:nvPr>
        </p:nvSpPr>
        <p:spPr>
          <a:xfrm>
            <a:off x="304800" y="381000"/>
            <a:ext cx="8229600" cy="1143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CA" sz="2000" b="1" dirty="0" smtClean="0">
                <a:latin typeface="Arial" pitchFamily="34" charset="0"/>
                <a:cs typeface="Arial" pitchFamily="34" charset="0"/>
              </a:rPr>
              <a:t>Softdial Telephony Gateway Server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4294967295"/>
          </p:nvPr>
        </p:nvSpPr>
        <p:spPr>
          <a:xfrm>
            <a:off x="468313" y="1096963"/>
            <a:ext cx="8229600" cy="4465637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Char char="q"/>
            </a:pPr>
            <a:r>
              <a:rPr lang="en-US" sz="2000" dirty="0" smtClean="0"/>
              <a:t>Must be running at all times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Responsible for all telephony related matters and sounds files/recordings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Can not be recycled by the one service, must recycle all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Agents must be off when recycling</a:t>
            </a:r>
          </a:p>
          <a:p>
            <a:pPr>
              <a:spcBef>
                <a:spcPct val="0"/>
              </a:spcBef>
              <a:buFontTx/>
              <a:buChar char="•"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 idx="4294967295"/>
          </p:nvPr>
        </p:nvSpPr>
        <p:spPr>
          <a:xfrm>
            <a:off x="381000" y="304800"/>
            <a:ext cx="8229600" cy="1143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CA" sz="2000" b="1" dirty="0" smtClean="0">
                <a:latin typeface="Arial" pitchFamily="34" charset="0"/>
                <a:cs typeface="Arial" pitchFamily="34" charset="0"/>
              </a:rPr>
              <a:t>Independent Services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4294967295"/>
          </p:nvPr>
        </p:nvSpPr>
        <p:spPr>
          <a:xfrm>
            <a:off x="381000" y="914400"/>
            <a:ext cx="8229600" cy="4465637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Char char="q"/>
            </a:pPr>
            <a:r>
              <a:rPr lang="en-US" sz="2000" dirty="0" smtClean="0"/>
              <a:t>Services that can be recycled while agents are on</a:t>
            </a:r>
          </a:p>
          <a:p>
            <a:pPr lvl="1">
              <a:spcBef>
                <a:spcPct val="0"/>
              </a:spcBef>
              <a:buFont typeface="Wingdings" pitchFamily="2" charset="2"/>
              <a:buChar char="q"/>
            </a:pPr>
            <a:r>
              <a:rPr lang="en-US" sz="2000" dirty="0" smtClean="0"/>
              <a:t>Scripter 2 server</a:t>
            </a:r>
          </a:p>
          <a:p>
            <a:pPr lvl="1">
              <a:spcBef>
                <a:spcPct val="0"/>
              </a:spcBef>
              <a:buFont typeface="Wingdings" pitchFamily="2" charset="2"/>
              <a:buChar char="q"/>
            </a:pPr>
            <a:r>
              <a:rPr lang="en-US" sz="2000" dirty="0" smtClean="0"/>
              <a:t>Workflow server</a:t>
            </a:r>
          </a:p>
          <a:p>
            <a:pPr lvl="1">
              <a:spcBef>
                <a:spcPct val="0"/>
              </a:spcBef>
              <a:buFont typeface="Wingdings" pitchFamily="2" charset="2"/>
              <a:buChar char="q"/>
            </a:pPr>
            <a:r>
              <a:rPr lang="en-CA" sz="2000" dirty="0" smtClean="0"/>
              <a:t>Scheduler </a:t>
            </a:r>
          </a:p>
          <a:p>
            <a:pPr lvl="1">
              <a:spcBef>
                <a:spcPct val="0"/>
              </a:spcBef>
              <a:buFont typeface="Wingdings" pitchFamily="2" charset="2"/>
              <a:buChar char="q"/>
            </a:pPr>
            <a:r>
              <a:rPr lang="en-CA" sz="2000" dirty="0" smtClean="0"/>
              <a:t>Recording server</a:t>
            </a:r>
          </a:p>
          <a:p>
            <a:pPr lvl="1">
              <a:spcBef>
                <a:spcPct val="0"/>
              </a:spcBef>
              <a:buFont typeface="Wingdings" pitchFamily="2" charset="2"/>
              <a:buChar char="q"/>
            </a:pPr>
            <a:r>
              <a:rPr lang="en-CA" sz="2000" dirty="0" smtClean="0"/>
              <a:t>Recording monitor server</a:t>
            </a:r>
          </a:p>
          <a:p>
            <a:pPr lvl="1">
              <a:spcBef>
                <a:spcPct val="0"/>
              </a:spcBef>
              <a:buFont typeface="Wingdings" pitchFamily="2" charset="2"/>
              <a:buChar char="q"/>
            </a:pPr>
            <a:r>
              <a:rPr lang="en-CA" sz="2000" dirty="0" smtClean="0"/>
              <a:t>Softdial web server</a:t>
            </a:r>
          </a:p>
          <a:p>
            <a:pPr lvl="1">
              <a:spcBef>
                <a:spcPct val="0"/>
              </a:spcBef>
              <a:buFont typeface="Wingdings" pitchFamily="2" charset="2"/>
              <a:buChar char="q"/>
            </a:pPr>
            <a:r>
              <a:rPr lang="en-CA" sz="2000" dirty="0" smtClean="0"/>
              <a:t>HTTP SDMP bridge server</a:t>
            </a:r>
          </a:p>
          <a:p>
            <a:pPr lvl="1">
              <a:spcBef>
                <a:spcPct val="0"/>
              </a:spcBef>
              <a:buFontTx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19050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Britannic Bold" pitchFamily="34" charset="0"/>
              </a:rPr>
              <a:t>ITel Services Webinar</a:t>
            </a:r>
            <a:br>
              <a:rPr lang="en-US" sz="4000" dirty="0" smtClean="0">
                <a:latin typeface="Britannic Bold" pitchFamily="34" charset="0"/>
              </a:rPr>
            </a:br>
            <a:r>
              <a:rPr lang="en-US" sz="4000" dirty="0" smtClean="0">
                <a:latin typeface="Britannic Bold" pitchFamily="34" charset="0"/>
              </a:rPr>
              <a:t/>
            </a:r>
            <a:br>
              <a:rPr lang="en-US" sz="4000" dirty="0" smtClean="0">
                <a:latin typeface="Britannic Bold" pitchFamily="34" charset="0"/>
              </a:rPr>
            </a:br>
            <a:r>
              <a:rPr lang="en-US" sz="3600" i="1" dirty="0" smtClean="0">
                <a:latin typeface="Britannic Bold" pitchFamily="34" charset="0"/>
              </a:rPr>
              <a:t>Thank you!</a:t>
            </a:r>
            <a:endParaRPr lang="en-US" sz="6000" dirty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Britannic Bold" pitchFamily="34" charset="0"/>
              <a:ea typeface="+mn-ea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9737" y="3390900"/>
            <a:ext cx="8323263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pPr algn="l"/>
            <a:r>
              <a:rPr lang="en-CA" sz="2000" b="1" dirty="0" smtClean="0">
                <a:latin typeface="Arial" pitchFamily="34" charset="0"/>
                <a:cs typeface="Arial" pitchFamily="34" charset="0"/>
              </a:rPr>
              <a:t>Overview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81000" y="1249363"/>
            <a:ext cx="8229600" cy="4465637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000" dirty="0" smtClean="0">
                <a:cs typeface="Arial" pitchFamily="34" charset="0"/>
              </a:rPr>
              <a:t>Services show on the dialer server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cs typeface="Arial" pitchFamily="34" charset="0"/>
              </a:rPr>
              <a:t>Different services based on which version you are on and which features you have installed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cs typeface="Arial" pitchFamily="34" charset="0"/>
              </a:rPr>
              <a:t>Services not in use are disabled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cs typeface="Arial" pitchFamily="34" charset="0"/>
              </a:rPr>
              <a:t>Split services based on if you have multiple servers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 idx="4294967295"/>
          </p:nvPr>
        </p:nvSpPr>
        <p:spPr>
          <a:xfrm>
            <a:off x="381000" y="304800"/>
            <a:ext cx="8229600" cy="1143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CA" sz="2000" b="1" dirty="0" smtClean="0">
                <a:latin typeface="Arial" pitchFamily="34" charset="0"/>
                <a:cs typeface="Arial" pitchFamily="34" charset="0"/>
              </a:rPr>
              <a:t>Dialer Services</a:t>
            </a:r>
          </a:p>
        </p:txBody>
      </p:sp>
      <p:pic>
        <p:nvPicPr>
          <p:cNvPr id="532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447800"/>
            <a:ext cx="7704137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 idx="4294967295"/>
          </p:nvPr>
        </p:nvSpPr>
        <p:spPr>
          <a:xfrm>
            <a:off x="381000" y="304800"/>
            <a:ext cx="8229600" cy="1143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CA" sz="2000" b="1" dirty="0" smtClean="0">
                <a:latin typeface="Arial" pitchFamily="34" charset="0"/>
                <a:cs typeface="Arial" pitchFamily="34" charset="0"/>
              </a:rPr>
              <a:t>Namespace Server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4294967295"/>
          </p:nvPr>
        </p:nvSpPr>
        <p:spPr>
          <a:xfrm>
            <a:off x="468313" y="1219200"/>
            <a:ext cx="8229600" cy="4465637"/>
          </a:xfrm>
          <a:prstGeom prst="rect">
            <a:avLst/>
          </a:prstGeo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000" dirty="0" smtClean="0">
                <a:cs typeface="Arial" pitchFamily="34" charset="0"/>
              </a:rPr>
              <a:t>Must be running at all times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cs typeface="Arial" pitchFamily="34" charset="0"/>
              </a:rPr>
              <a:t>Responsible for inbound routes and queues, sound resources configuration, dialing outcome, etc.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cs typeface="Arial" pitchFamily="34" charset="0"/>
              </a:rPr>
              <a:t>Can not be recycled by the one service, must recycle all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cs typeface="Arial" pitchFamily="34" charset="0"/>
              </a:rPr>
              <a:t>Agents must be off when recycling</a:t>
            </a:r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 idx="4294967295"/>
          </p:nvPr>
        </p:nvSpPr>
        <p:spPr>
          <a:xfrm>
            <a:off x="304800" y="304800"/>
            <a:ext cx="8229600" cy="1143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CA" sz="2000" b="1" dirty="0" smtClean="0">
                <a:latin typeface="Arial" pitchFamily="34" charset="0"/>
                <a:cs typeface="Arial" pitchFamily="34" charset="0"/>
              </a:rPr>
              <a:t>CallGem Dialer and ACD Engine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4294967295"/>
          </p:nvPr>
        </p:nvSpPr>
        <p:spPr>
          <a:xfrm>
            <a:off x="468313" y="1219200"/>
            <a:ext cx="8229600" cy="4465637"/>
          </a:xfrm>
          <a:prstGeom prst="rect">
            <a:avLst/>
          </a:prstGeo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000" dirty="0" smtClean="0">
                <a:cs typeface="Arial" pitchFamily="34" charset="0"/>
              </a:rPr>
              <a:t>Must be running at all times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cs typeface="Arial" pitchFamily="34" charset="0"/>
              </a:rPr>
              <a:t>Responsible for predictive dialing engine and inbound call distribution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cs typeface="Arial" pitchFamily="34" charset="0"/>
              </a:rPr>
              <a:t>Can not be recycled by the one service, must recycle all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cs typeface="Arial" pitchFamily="34" charset="0"/>
              </a:rPr>
              <a:t>Agents must be off when recycling</a:t>
            </a:r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 idx="4294967295"/>
          </p:nvPr>
        </p:nvSpPr>
        <p:spPr>
          <a:xfrm>
            <a:off x="381000" y="304800"/>
            <a:ext cx="8229600" cy="1143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CA" sz="2000" b="1" dirty="0" smtClean="0">
                <a:latin typeface="Arial" pitchFamily="34" charset="0"/>
                <a:cs typeface="Arial" pitchFamily="34" charset="0"/>
              </a:rPr>
              <a:t>Campaign Manager Server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4294967295"/>
          </p:nvPr>
        </p:nvSpPr>
        <p:spPr>
          <a:xfrm>
            <a:off x="468313" y="1143000"/>
            <a:ext cx="8229600" cy="4465637"/>
          </a:xfrm>
          <a:prstGeom prst="rect">
            <a:avLst/>
          </a:prstGeo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000" dirty="0" smtClean="0"/>
              <a:t>Must be running at all times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Responsible for campaign manager settings and functions 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Can not be recycled by the one service, must recycle all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Agents must be off when recycling</a:t>
            </a:r>
          </a:p>
          <a:p>
            <a:endParaRPr lang="en-US" dirty="0" smtClean="0"/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 idx="4294967295"/>
          </p:nvPr>
        </p:nvSpPr>
        <p:spPr>
          <a:xfrm>
            <a:off x="304800" y="304800"/>
            <a:ext cx="8229600" cy="1143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CA" sz="2000" b="1" dirty="0" smtClean="0">
                <a:latin typeface="Arial" pitchFamily="34" charset="0"/>
                <a:cs typeface="Arial" pitchFamily="34" charset="0"/>
              </a:rPr>
              <a:t>Scripter2 Server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468313" y="990600"/>
            <a:ext cx="8229600" cy="4465637"/>
          </a:xfrm>
          <a:prstGeom prst="rect">
            <a:avLst/>
          </a:prstGeo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000" dirty="0" smtClean="0"/>
              <a:t>Responsible for scripter services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dirty="0" smtClean="0"/>
              <a:t>IVR (inbound and outbound)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dirty="0" smtClean="0"/>
              <a:t>Dialer Console</a:t>
            </a:r>
          </a:p>
          <a:p>
            <a:pPr>
              <a:buFont typeface="Wingdings" pitchFamily="2" charset="2"/>
              <a:buChar char="q"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Can be recycled while live agents are signed in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dirty="0" smtClean="0"/>
              <a:t>Will only affect virtual agents and if you are signed into dialer console</a:t>
            </a:r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 idx="4294967295"/>
          </p:nvPr>
        </p:nvSpPr>
        <p:spPr>
          <a:xfrm>
            <a:off x="304800" y="304800"/>
            <a:ext cx="8229600" cy="1143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CA" sz="2000" b="1" dirty="0" smtClean="0">
                <a:latin typeface="Arial" pitchFamily="34" charset="0"/>
                <a:cs typeface="Arial" pitchFamily="34" charset="0"/>
              </a:rPr>
              <a:t>IVR Scripter Server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4294967295"/>
          </p:nvPr>
        </p:nvSpPr>
        <p:spPr>
          <a:xfrm>
            <a:off x="468313" y="1066800"/>
            <a:ext cx="8229600" cy="4465637"/>
          </a:xfrm>
          <a:prstGeom prst="rect">
            <a:avLst/>
          </a:prstGeo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000" dirty="0" smtClean="0"/>
              <a:t>Old IVR services 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Replaced by Scripter 2 server service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Should appear as disable unless you do not have Scripter 2 service running and enabled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 idx="4294967295"/>
          </p:nvPr>
        </p:nvSpPr>
        <p:spPr>
          <a:xfrm>
            <a:off x="304800" y="304800"/>
            <a:ext cx="8229600" cy="1143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CA" sz="2000" b="1" dirty="0" smtClean="0">
                <a:latin typeface="Arial" pitchFamily="34" charset="0"/>
                <a:cs typeface="Arial" pitchFamily="34" charset="0"/>
              </a:rPr>
              <a:t>Scheduler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4294967295"/>
          </p:nvPr>
        </p:nvSpPr>
        <p:spPr>
          <a:xfrm>
            <a:off x="395288" y="1143000"/>
            <a:ext cx="8229600" cy="4465637"/>
          </a:xfrm>
          <a:prstGeom prst="rect">
            <a:avLst/>
          </a:prstGeo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000" dirty="0" smtClean="0"/>
              <a:t>Responsible for automated tasks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dirty="0" smtClean="0"/>
              <a:t>Signing in IVR agents into campaigns</a:t>
            </a:r>
          </a:p>
          <a:p>
            <a:pPr>
              <a:buFont typeface="Wingdings" pitchFamily="2" charset="2"/>
              <a:buChar char="q"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Can be recycled while agents are signed in</a:t>
            </a:r>
          </a:p>
          <a:p>
            <a:endParaRPr lang="en-US" dirty="0" smtClean="0"/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deoDoc_with_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1899</TotalTime>
  <Words>473</Words>
  <Application>Microsoft Office PowerPoint</Application>
  <PresentationFormat>On-screen Show (4:3)</PresentationFormat>
  <Paragraphs>92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VideoDoc_with_Logo</vt:lpstr>
      <vt:lpstr>ITel Services Webinar August 1, 2012 </vt:lpstr>
      <vt:lpstr>Overview</vt:lpstr>
      <vt:lpstr>Dialer Services</vt:lpstr>
      <vt:lpstr>Namespace Server</vt:lpstr>
      <vt:lpstr>CallGem Dialer and ACD Engine</vt:lpstr>
      <vt:lpstr>Campaign Manager Server</vt:lpstr>
      <vt:lpstr>Scripter2 Server</vt:lpstr>
      <vt:lpstr>IVR Scripter Server</vt:lpstr>
      <vt:lpstr>Scheduler</vt:lpstr>
      <vt:lpstr>Workflow Server</vt:lpstr>
      <vt:lpstr>Recording Server</vt:lpstr>
      <vt:lpstr>Recording Monitor Server</vt:lpstr>
      <vt:lpstr>Softdial Web Server</vt:lpstr>
      <vt:lpstr>HTTP SDMP Bridge Server</vt:lpstr>
      <vt:lpstr>Tenant Provision Server</vt:lpstr>
      <vt:lpstr>Softdial Telephony Gateway Server</vt:lpstr>
      <vt:lpstr>Independent Services</vt:lpstr>
      <vt:lpstr>ITel Services Webinar  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Dawna</dc:creator>
  <cp:lastModifiedBy>Dawna</cp:lastModifiedBy>
  <cp:revision>175</cp:revision>
  <dcterms:created xsi:type="dcterms:W3CDTF">2012-07-09T14:58:59Z</dcterms:created>
  <dcterms:modified xsi:type="dcterms:W3CDTF">2012-08-02T17:29:57Z</dcterms:modified>
</cp:coreProperties>
</file>