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1" r:id="rId2"/>
    <p:sldId id="260" r:id="rId3"/>
    <p:sldId id="261" r:id="rId4"/>
    <p:sldId id="262" r:id="rId5"/>
    <p:sldId id="263" r:id="rId6"/>
    <p:sldId id="264" r:id="rId7"/>
    <p:sldId id="266" r:id="rId8"/>
    <p:sldId id="269" r:id="rId9"/>
    <p:sldId id="270" r:id="rId10"/>
    <p:sldId id="268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AFB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98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A0253-4660-487F-A53C-0821C9415D4D}" type="datetimeFigureOut">
              <a:rPr lang="en-US" smtClean="0"/>
              <a:pPr/>
              <a:t>8/29/2012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3AA79-F4F5-4DB4-A6AD-11CE42B4C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0788" y="6096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(Preparing for RMEx Conversion)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03AC3-2FF7-4137-92ED-196D02F69A1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0788" y="6096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(Preparing for RMEx Conversion)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03AC3-2FF7-4137-92ED-196D02F69A1A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2AB79-4F62-4C27-BF96-824B56270604}" type="datetimeFigureOut">
              <a:rPr lang="en-CA"/>
              <a:pPr>
                <a:defRPr/>
              </a:pPr>
              <a:t>29/08/2012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2C3E9-4DBB-4A83-B835-5A73DD3B243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77591-44BA-4A39-B104-1D4198639EEC}" type="datetimeFigureOut">
              <a:rPr lang="en-CA"/>
              <a:pPr>
                <a:defRPr/>
              </a:pPr>
              <a:t>29/08/2012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00B5A-2A48-4B33-8467-3178BB2A791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hyperlink" Target="http://sandbox.mclanka.com/quantrax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Quantax Logo">
            <a:hlinkClick r:id="rId7" tooltip="Quantax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72250" y="0"/>
            <a:ext cx="2190750" cy="885825"/>
          </a:xfrm>
          <a:prstGeom prst="rect">
            <a:avLst/>
          </a:prstGeom>
          <a:noFill/>
        </p:spPr>
      </p:pic>
      <p:cxnSp>
        <p:nvCxnSpPr>
          <p:cNvPr id="12" name="Straight Connector 11"/>
          <p:cNvCxnSpPr/>
          <p:nvPr/>
        </p:nvCxnSpPr>
        <p:spPr>
          <a:xfrm>
            <a:off x="381000" y="762000"/>
            <a:ext cx="8305800" cy="0"/>
          </a:xfrm>
          <a:prstGeom prst="line">
            <a:avLst/>
          </a:prstGeom>
          <a:ln w="28575">
            <a:gradFill flip="none" rotWithShape="1">
              <a:gsLst>
                <a:gs pos="0">
                  <a:srgbClr val="1DAFB3"/>
                </a:gs>
                <a:gs pos="50000">
                  <a:schemeClr val="accent5">
                    <a:lumMod val="40000"/>
                    <a:lumOff val="60000"/>
                  </a:schemeClr>
                </a:gs>
                <a:gs pos="100000">
                  <a:schemeClr val="tx1"/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229600" y="6627168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51862B4-C7B9-4BF4-8359-F9353F249BCF}" type="slidenum">
              <a:rPr lang="en-US" sz="9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 algn="ctr"/>
              <a:t>‹#›</a:t>
            </a:fld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6627168"/>
            <a:ext cx="2971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© Copyright 2012 – Quantrax Corporation, Inc</a:t>
            </a:r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81000" y="6629400"/>
            <a:ext cx="8305800" cy="0"/>
          </a:xfrm>
          <a:prstGeom prst="line">
            <a:avLst/>
          </a:prstGeom>
          <a:ln w="28575">
            <a:gradFill flip="none" rotWithShape="1">
              <a:gsLst>
                <a:gs pos="0">
                  <a:srgbClr val="1DAFB3"/>
                </a:gs>
                <a:gs pos="50000">
                  <a:schemeClr val="accent5">
                    <a:lumMod val="40000"/>
                    <a:lumOff val="60000"/>
                  </a:schemeClr>
                </a:gs>
                <a:gs pos="100000">
                  <a:schemeClr val="tx1"/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6" r:id="rId3"/>
    <p:sldLayoutId id="2147483657" r:id="rId4"/>
    <p:sldLayoutId id="2147483658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0" y="990600"/>
            <a:ext cx="9144000" cy="19050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Britannic Bold" pitchFamily="34" charset="0"/>
              </a:rPr>
              <a:t>Recording all your Calls using I-Tel</a:t>
            </a:r>
            <a:r>
              <a:rPr lang="en-US" sz="4000" dirty="0" smtClean="0">
                <a:latin typeface="Britannic Bold" pitchFamily="34" charset="0"/>
              </a:rPr>
              <a:t/>
            </a:r>
            <a:br>
              <a:rPr lang="en-US" sz="4000" dirty="0" smtClean="0">
                <a:latin typeface="Britannic Bold" pitchFamily="34" charset="0"/>
              </a:rPr>
            </a:br>
            <a:r>
              <a:rPr lang="en-US" sz="3600" i="1" dirty="0" smtClean="0">
                <a:latin typeface="Britannic Bold" pitchFamily="34" charset="0"/>
              </a:rPr>
              <a:t>May Tang &amp; Steve Townend</a:t>
            </a:r>
            <a:r>
              <a:rPr lang="en-US" sz="3600" i="1" dirty="0" smtClean="0">
                <a:latin typeface="Britannic Bold" pitchFamily="34" charset="0"/>
              </a:rPr>
              <a:t/>
            </a:r>
            <a:br>
              <a:rPr lang="en-US" sz="3600" i="1" dirty="0" smtClean="0">
                <a:latin typeface="Britannic Bold" pitchFamily="34" charset="0"/>
              </a:rPr>
            </a:br>
            <a:r>
              <a:rPr lang="en-US" sz="3600" i="1" dirty="0" smtClean="0">
                <a:latin typeface="Britannic Bold" pitchFamily="34" charset="0"/>
              </a:rPr>
              <a:t>August 29</a:t>
            </a:r>
            <a:r>
              <a:rPr lang="en-US" sz="3600" i="1" baseline="30000" dirty="0" smtClean="0">
                <a:latin typeface="Britannic Bold" pitchFamily="34" charset="0"/>
              </a:rPr>
              <a:t>th</a:t>
            </a:r>
            <a:r>
              <a:rPr lang="en-US" sz="3600" i="1" dirty="0" smtClean="0">
                <a:latin typeface="Britannic Bold" pitchFamily="34" charset="0"/>
              </a:rPr>
              <a:t>, 2012</a:t>
            </a:r>
            <a:r>
              <a:rPr lang="en-US" sz="4000" dirty="0" smtClean="0">
                <a:latin typeface="Britannic Bold" pitchFamily="34" charset="0"/>
              </a:rPr>
              <a:t/>
            </a:r>
            <a:br>
              <a:rPr lang="en-US" sz="4000" dirty="0" smtClean="0">
                <a:latin typeface="Britannic Bold" pitchFamily="34" charset="0"/>
              </a:rPr>
            </a:br>
            <a:endParaRPr lang="en-US" sz="6000" dirty="0"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Britannic Bold" pitchFamily="34" charset="0"/>
              <a:ea typeface="+mn-e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276600"/>
            <a:ext cx="5547620" cy="2988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 idx="4294967295"/>
          </p:nvPr>
        </p:nvSpPr>
        <p:spPr>
          <a:xfrm>
            <a:off x="468313" y="838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CA" b="1" dirty="0" smtClean="0"/>
              <a:t>Next Steps</a:t>
            </a:r>
          </a:p>
        </p:txBody>
      </p:sp>
      <p:sp>
        <p:nvSpPr>
          <p:cNvPr id="83971" name="Content Placeholder 2"/>
          <p:cNvSpPr>
            <a:spLocks noGrp="1"/>
          </p:cNvSpPr>
          <p:nvPr>
            <p:ph idx="4294967295"/>
          </p:nvPr>
        </p:nvSpPr>
        <p:spPr>
          <a:xfrm>
            <a:off x="468313" y="1905000"/>
            <a:ext cx="8229600" cy="42608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Contact Quantrax</a:t>
            </a:r>
          </a:p>
          <a:p>
            <a:pPr lvl="1"/>
            <a:r>
              <a:rPr lang="en-US" dirty="0" smtClean="0"/>
              <a:t>Dialer configuration details</a:t>
            </a:r>
          </a:p>
          <a:p>
            <a:pPr lvl="1"/>
            <a:r>
              <a:rPr lang="en-US" dirty="0" smtClean="0"/>
              <a:t>PBX configuration details</a:t>
            </a:r>
          </a:p>
          <a:p>
            <a:r>
              <a:rPr lang="en-US" dirty="0" smtClean="0"/>
              <a:t>Quantrax will provide a quote</a:t>
            </a:r>
          </a:p>
          <a:p>
            <a:r>
              <a:rPr lang="en-US" dirty="0" smtClean="0"/>
              <a:t>Implementation in about a week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charset="0"/>
              <a:buNone/>
            </a:pPr>
            <a:endParaRPr lang="en-US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905000"/>
            <a:ext cx="9144000" cy="1905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Thank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you!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itannic Bold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000" dirty="0" smtClean="0">
              <a:latin typeface="Britannic Bold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Recording all your Calls using I-Tel</a:t>
            </a:r>
            <a:b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</a:br>
            <a:r>
              <a:rPr kumimoji="0" lang="en-US" sz="3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May Tang &amp; Steve Townend</a:t>
            </a:r>
            <a:br>
              <a:rPr kumimoji="0" lang="en-US" sz="3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</a:br>
            <a:r>
              <a:rPr kumimoji="0" lang="en-US" sz="3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August 29</a:t>
            </a:r>
            <a:r>
              <a:rPr kumimoji="0" lang="en-US" sz="36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th</a:t>
            </a:r>
            <a:r>
              <a:rPr kumimoji="0" lang="en-US" sz="3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, 2012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/>
            </a:r>
            <a:b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</a:b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uLnTx/>
              <a:uFillTx/>
              <a:latin typeface="Britannic Bold" pitchFamily="34" charset="0"/>
              <a:ea typeface="+mn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68313" y="762000"/>
            <a:ext cx="8229600" cy="838200"/>
          </a:xfrm>
        </p:spPr>
        <p:txBody>
          <a:bodyPr/>
          <a:lstStyle/>
          <a:p>
            <a:r>
              <a:rPr lang="en-CA" b="1" dirty="0" smtClean="0"/>
              <a:t>Benefits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68313" y="1600200"/>
            <a:ext cx="8229600" cy="4648200"/>
          </a:xfrm>
        </p:spPr>
        <p:txBody>
          <a:bodyPr/>
          <a:lstStyle/>
          <a:p>
            <a:r>
              <a:rPr lang="en-US" dirty="0" smtClean="0"/>
              <a:t>Allows for PBX (non-dialer) calls to be recorded</a:t>
            </a:r>
          </a:p>
          <a:p>
            <a:r>
              <a:rPr lang="en-US" dirty="0" smtClean="0"/>
              <a:t>Central location of all recordings</a:t>
            </a:r>
          </a:p>
          <a:p>
            <a:r>
              <a:rPr lang="en-US" dirty="0" smtClean="0"/>
              <a:t>Easy to find recordings regardless of if they were made on the  dialer or through PBX</a:t>
            </a:r>
          </a:p>
          <a:p>
            <a:r>
              <a:rPr lang="en-US" dirty="0" smtClean="0"/>
              <a:t>No need to purchase additional software or hardware to record PBX calls</a:t>
            </a:r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 idx="4294967295"/>
          </p:nvPr>
        </p:nvSpPr>
        <p:spPr>
          <a:xfrm>
            <a:off x="468313" y="762000"/>
            <a:ext cx="8229600" cy="1219200"/>
          </a:xfrm>
          <a:prstGeom prst="rect">
            <a:avLst/>
          </a:prstGeom>
        </p:spPr>
        <p:txBody>
          <a:bodyPr/>
          <a:lstStyle/>
          <a:p>
            <a:r>
              <a:rPr lang="en-CA" b="1" dirty="0" smtClean="0"/>
              <a:t>Current PBX Setup</a:t>
            </a:r>
          </a:p>
        </p:txBody>
      </p:sp>
      <p:pic>
        <p:nvPicPr>
          <p:cNvPr id="8090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0775" y="2133600"/>
            <a:ext cx="6904038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 idx="4294967295"/>
          </p:nvPr>
        </p:nvSpPr>
        <p:spPr>
          <a:xfrm>
            <a:off x="468313" y="762000"/>
            <a:ext cx="8229600" cy="1219200"/>
          </a:xfrm>
          <a:prstGeom prst="rect">
            <a:avLst/>
          </a:prstGeom>
        </p:spPr>
        <p:txBody>
          <a:bodyPr/>
          <a:lstStyle/>
          <a:p>
            <a:r>
              <a:rPr lang="en-CA" b="1" dirty="0" smtClean="0"/>
              <a:t>PBX Recorded Setup</a:t>
            </a:r>
          </a:p>
        </p:txBody>
      </p:sp>
      <p:pic>
        <p:nvPicPr>
          <p:cNvPr id="8192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828800"/>
            <a:ext cx="7646988" cy="449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 idx="4294967295"/>
          </p:nvPr>
        </p:nvSpPr>
        <p:spPr>
          <a:xfrm>
            <a:off x="468313" y="762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CA" b="1" dirty="0" smtClean="0"/>
              <a:t>Setup</a:t>
            </a:r>
          </a:p>
        </p:txBody>
      </p:sp>
      <p:sp>
        <p:nvSpPr>
          <p:cNvPr id="82947" name="Content Placeholder 2"/>
          <p:cNvSpPr>
            <a:spLocks noGrp="1"/>
          </p:cNvSpPr>
          <p:nvPr>
            <p:ph idx="4294967295"/>
          </p:nvPr>
        </p:nvSpPr>
        <p:spPr>
          <a:xfrm>
            <a:off x="468313" y="1828800"/>
            <a:ext cx="8229600" cy="4337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Change PBX to direct traffic from phones to connections on the dialer, instead of to the PSTN</a:t>
            </a:r>
          </a:p>
          <a:p>
            <a:r>
              <a:rPr lang="en-US" dirty="0" smtClean="0"/>
              <a:t>Dialer will reroute calls externally (through PSTN) based on CLI</a:t>
            </a:r>
          </a:p>
          <a:p>
            <a:r>
              <a:rPr lang="en-US" dirty="0" smtClean="0"/>
              <a:t>Setup CLI for recording and/or external dial</a:t>
            </a:r>
          </a:p>
          <a:p>
            <a:pPr>
              <a:buFont typeface="Arial" charset="0"/>
              <a:buNone/>
            </a:pPr>
            <a:r>
              <a:rPr lang="en-US" dirty="0" smtClean="0"/>
              <a:t>	Note: Can also setup particular CLI to not record</a:t>
            </a:r>
          </a:p>
          <a:p>
            <a:pPr>
              <a:buFont typeface="Arial" charset="0"/>
              <a:buNone/>
            </a:pPr>
            <a:endParaRPr lang="en-US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 idx="4294967295"/>
          </p:nvPr>
        </p:nvSpPr>
        <p:spPr>
          <a:xfrm>
            <a:off x="468313" y="838200"/>
            <a:ext cx="8229600" cy="1219200"/>
          </a:xfrm>
          <a:prstGeom prst="rect">
            <a:avLst/>
          </a:prstGeom>
        </p:spPr>
        <p:txBody>
          <a:bodyPr/>
          <a:lstStyle/>
          <a:p>
            <a:r>
              <a:rPr lang="en-CA" b="1" dirty="0" smtClean="0"/>
              <a:t>Possible Capacity Expansion</a:t>
            </a:r>
          </a:p>
        </p:txBody>
      </p:sp>
      <p:sp>
        <p:nvSpPr>
          <p:cNvPr id="83971" name="Content Placeholder 2"/>
          <p:cNvSpPr>
            <a:spLocks noGrp="1"/>
          </p:cNvSpPr>
          <p:nvPr>
            <p:ph idx="4294967295"/>
          </p:nvPr>
        </p:nvSpPr>
        <p:spPr>
          <a:xfrm>
            <a:off x="468313" y="2133600"/>
            <a:ext cx="8229600" cy="4032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Increase PBXs connections on dialer (or move connection from telephony provider)</a:t>
            </a:r>
          </a:p>
          <a:p>
            <a:r>
              <a:rPr lang="en-US" dirty="0" smtClean="0"/>
              <a:t>Increase PSTNs on Dialer (or move from PBX)</a:t>
            </a:r>
          </a:p>
          <a:p>
            <a:r>
              <a:rPr lang="en-US" dirty="0" smtClean="0"/>
              <a:t>Increase recording storage space</a:t>
            </a:r>
          </a:p>
          <a:p>
            <a:r>
              <a:rPr lang="en-US" dirty="0" smtClean="0"/>
              <a:t>Increase recording licenses</a:t>
            </a:r>
          </a:p>
          <a:p>
            <a:endParaRPr lang="en-US" dirty="0" smtClean="0"/>
          </a:p>
          <a:p>
            <a:pPr>
              <a:buFont typeface="Arial" charset="0"/>
              <a:buNone/>
            </a:pPr>
            <a:endParaRPr lang="en-US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 idx="4294967295"/>
          </p:nvPr>
        </p:nvSpPr>
        <p:spPr>
          <a:xfrm>
            <a:off x="468313" y="838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CA" b="1" dirty="0" smtClean="0"/>
              <a:t>Other Benefits</a:t>
            </a:r>
          </a:p>
        </p:txBody>
      </p:sp>
      <p:sp>
        <p:nvSpPr>
          <p:cNvPr id="83971" name="Content Placeholder 2"/>
          <p:cNvSpPr>
            <a:spLocks noGrp="1"/>
          </p:cNvSpPr>
          <p:nvPr>
            <p:ph idx="4294967295"/>
          </p:nvPr>
        </p:nvSpPr>
        <p:spPr>
          <a:xfrm>
            <a:off x="468313" y="1905000"/>
            <a:ext cx="8229600" cy="42608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All telephony resources are shared, providing greater efficiency</a:t>
            </a:r>
          </a:p>
          <a:p>
            <a:r>
              <a:rPr lang="en-US" dirty="0" smtClean="0"/>
              <a:t>Agents cannot bypass the recording system by manually dialing</a:t>
            </a:r>
          </a:p>
          <a:p>
            <a:r>
              <a:rPr lang="en-US" dirty="0" smtClean="0"/>
              <a:t>All calls are recorded separately, eliminating the ‘one call per session’ problem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charset="0"/>
              <a:buNone/>
            </a:pPr>
            <a:endParaRPr lang="en-US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 idx="4294967295"/>
          </p:nvPr>
        </p:nvSpPr>
        <p:spPr>
          <a:xfrm>
            <a:off x="468313" y="838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CA" b="1" dirty="0" smtClean="0"/>
              <a:t>Sample Costs</a:t>
            </a:r>
          </a:p>
        </p:txBody>
      </p:sp>
      <p:sp>
        <p:nvSpPr>
          <p:cNvPr id="83971" name="Content Placeholder 2"/>
          <p:cNvSpPr>
            <a:spLocks noGrp="1"/>
          </p:cNvSpPr>
          <p:nvPr>
            <p:ph idx="4294967295"/>
          </p:nvPr>
        </p:nvSpPr>
        <p:spPr>
          <a:xfrm>
            <a:off x="468313" y="1905000"/>
            <a:ext cx="8229600" cy="42608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Call Center with 30 agents and 10 other staff</a:t>
            </a:r>
          </a:p>
          <a:p>
            <a:r>
              <a:rPr lang="en-US" dirty="0" smtClean="0"/>
              <a:t>All agents have a dialer license and a call recording license</a:t>
            </a:r>
          </a:p>
          <a:p>
            <a:r>
              <a:rPr lang="en-US" dirty="0" smtClean="0"/>
              <a:t>Add two call recording licenses - $600</a:t>
            </a:r>
          </a:p>
          <a:p>
            <a:r>
              <a:rPr lang="en-US" dirty="0" smtClean="0"/>
              <a:t>Implement and configure system - $2,000</a:t>
            </a:r>
          </a:p>
          <a:p>
            <a:r>
              <a:rPr lang="en-US" dirty="0" smtClean="0"/>
              <a:t>Total cost - $2,600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charset="0"/>
              <a:buNone/>
            </a:pPr>
            <a:endParaRPr lang="en-US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 idx="4294967295"/>
          </p:nvPr>
        </p:nvSpPr>
        <p:spPr>
          <a:xfrm>
            <a:off x="468313" y="838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CA" b="1" dirty="0" smtClean="0"/>
              <a:t>Sample Costs</a:t>
            </a:r>
          </a:p>
        </p:txBody>
      </p:sp>
      <p:sp>
        <p:nvSpPr>
          <p:cNvPr id="83971" name="Content Placeholder 2"/>
          <p:cNvSpPr>
            <a:spLocks noGrp="1"/>
          </p:cNvSpPr>
          <p:nvPr>
            <p:ph idx="4294967295"/>
          </p:nvPr>
        </p:nvSpPr>
        <p:spPr>
          <a:xfrm>
            <a:off x="468313" y="1905000"/>
            <a:ext cx="8229600" cy="42608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Call Center with 20 Agents and 5 other staff</a:t>
            </a:r>
          </a:p>
          <a:p>
            <a:r>
              <a:rPr lang="en-US" dirty="0" smtClean="0"/>
              <a:t>All agents have a dialer license</a:t>
            </a:r>
          </a:p>
          <a:p>
            <a:r>
              <a:rPr lang="en-US" dirty="0" smtClean="0"/>
              <a:t>Add 21 call recording licenses - $6,300</a:t>
            </a:r>
          </a:p>
          <a:p>
            <a:r>
              <a:rPr lang="en-US" dirty="0" smtClean="0"/>
              <a:t>Implement and configure system - $2,000</a:t>
            </a:r>
          </a:p>
          <a:p>
            <a:r>
              <a:rPr lang="en-US" dirty="0" smtClean="0"/>
              <a:t>Total cost - $8,300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charset="0"/>
              <a:buNone/>
            </a:pPr>
            <a:endParaRPr lang="en-US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deoDoc_with_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1906</TotalTime>
  <Words>284</Words>
  <Application>Microsoft Office PowerPoint</Application>
  <PresentationFormat>On-screen Show (4:3)</PresentationFormat>
  <Paragraphs>56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VideoDoc_with_Logo</vt:lpstr>
      <vt:lpstr>Recording all your Calls using I-Tel May Tang &amp; Steve Townend August 29th, 2012 </vt:lpstr>
      <vt:lpstr>Benefits</vt:lpstr>
      <vt:lpstr>Current PBX Setup</vt:lpstr>
      <vt:lpstr>PBX Recorded Setup</vt:lpstr>
      <vt:lpstr>Setup</vt:lpstr>
      <vt:lpstr>Possible Capacity Expansion</vt:lpstr>
      <vt:lpstr>Other Benefits</vt:lpstr>
      <vt:lpstr>Sample Costs</vt:lpstr>
      <vt:lpstr>Sample Costs</vt:lpstr>
      <vt:lpstr>Next Steps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Dawna</dc:creator>
  <cp:lastModifiedBy>Dawna</cp:lastModifiedBy>
  <cp:revision>166</cp:revision>
  <dcterms:created xsi:type="dcterms:W3CDTF">2012-07-09T14:58:59Z</dcterms:created>
  <dcterms:modified xsi:type="dcterms:W3CDTF">2012-08-29T20:07:01Z</dcterms:modified>
</cp:coreProperties>
</file>