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86" r:id="rId3"/>
    <p:sldId id="281" r:id="rId4"/>
    <p:sldId id="282" r:id="rId5"/>
    <p:sldId id="284" r:id="rId6"/>
    <p:sldId id="258" r:id="rId7"/>
    <p:sldId id="267" r:id="rId8"/>
    <p:sldId id="268" r:id="rId9"/>
    <p:sldId id="269" r:id="rId10"/>
    <p:sldId id="270" r:id="rId11"/>
    <p:sldId id="271" r:id="rId12"/>
    <p:sldId id="272" r:id="rId13"/>
    <p:sldId id="275" r:id="rId14"/>
    <p:sldId id="274" r:id="rId15"/>
    <p:sldId id="273" r:id="rId16"/>
    <p:sldId id="276" r:id="rId17"/>
    <p:sldId id="279" r:id="rId18"/>
    <p:sldId id="278" r:id="rId19"/>
    <p:sldId id="277" r:id="rId20"/>
    <p:sldId id="280" r:id="rId21"/>
    <p:sldId id="28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AFB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60" autoAdjust="0"/>
  </p:normalViewPr>
  <p:slideViewPr>
    <p:cSldViewPr>
      <p:cViewPr varScale="1">
        <p:scale>
          <a:sx n="105" d="100"/>
          <a:sy n="105" d="100"/>
        </p:scale>
        <p:origin x="-66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1998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0A0253-4660-487F-A53C-0821C9415D4D}" type="datetimeFigureOut">
              <a:rPr lang="en-US" smtClean="0"/>
              <a:pPr/>
              <a:t>8/16/2012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13AA79-F4F5-4DB4-A6AD-11CE42B4C6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20788" y="6096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(Preparing for RMEx Conversion)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03AC3-2FF7-4137-92ED-196D02F69A1A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03AC3-2FF7-4137-92ED-196D02F69A1A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03AC3-2FF7-4137-92ED-196D02F69A1A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03AC3-2FF7-4137-92ED-196D02F69A1A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03AC3-2FF7-4137-92ED-196D02F69A1A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03AC3-2FF7-4137-92ED-196D02F69A1A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2B5AAE-6028-4ADB-A5BC-8382B4E5E5C7}" type="datetimeFigureOut">
              <a:rPr lang="en-US" smtClean="0"/>
              <a:pPr/>
              <a:t>8/16/2012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9EC5A8-F7C7-4558-BE3D-1D096936A1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sandbox.mclanka.com/quantrax" TargetMode="Externa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Quantax Logo">
            <a:hlinkClick r:id="rId6" tooltip="Quantax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72250" y="0"/>
            <a:ext cx="2190750" cy="885825"/>
          </a:xfrm>
          <a:prstGeom prst="rect">
            <a:avLst/>
          </a:prstGeom>
          <a:noFill/>
        </p:spPr>
      </p:pic>
      <p:cxnSp>
        <p:nvCxnSpPr>
          <p:cNvPr id="12" name="Straight Connector 11"/>
          <p:cNvCxnSpPr/>
          <p:nvPr/>
        </p:nvCxnSpPr>
        <p:spPr>
          <a:xfrm>
            <a:off x="381000" y="762000"/>
            <a:ext cx="8305800" cy="0"/>
          </a:xfrm>
          <a:prstGeom prst="line">
            <a:avLst/>
          </a:prstGeom>
          <a:ln w="28575">
            <a:gradFill flip="none" rotWithShape="1">
              <a:gsLst>
                <a:gs pos="0">
                  <a:srgbClr val="1DAFB3"/>
                </a:gs>
                <a:gs pos="50000">
                  <a:schemeClr val="accent5">
                    <a:lumMod val="40000"/>
                    <a:lumOff val="60000"/>
                  </a:schemeClr>
                </a:gs>
                <a:gs pos="100000">
                  <a:schemeClr val="tx1"/>
                </a:gs>
              </a:gsLst>
              <a:path path="circle">
                <a:fillToRect l="50000" t="50000" r="50000" b="50000"/>
              </a:path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229600" y="6627168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951862B4-C7B9-4BF4-8359-F9353F249BCF}" type="slidenum">
              <a:rPr lang="en-US" sz="900" i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 algn="ctr"/>
              <a:t>‹#›</a:t>
            </a:fld>
            <a:endParaRPr lang="en-US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6627168"/>
            <a:ext cx="2971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© Copyright 2012 – Quantrax Corporation, Inc</a:t>
            </a:r>
            <a:endParaRPr lang="en-US" sz="9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381000" y="6629400"/>
            <a:ext cx="8305800" cy="0"/>
          </a:xfrm>
          <a:prstGeom prst="line">
            <a:avLst/>
          </a:prstGeom>
          <a:ln w="28575">
            <a:gradFill flip="none" rotWithShape="1">
              <a:gsLst>
                <a:gs pos="0">
                  <a:srgbClr val="1DAFB3"/>
                </a:gs>
                <a:gs pos="50000">
                  <a:schemeClr val="accent5">
                    <a:lumMod val="40000"/>
                    <a:lumOff val="60000"/>
                  </a:schemeClr>
                </a:gs>
                <a:gs pos="100000">
                  <a:schemeClr val="tx1"/>
                </a:gs>
              </a:gsLst>
              <a:path path="circle">
                <a:fillToRect l="50000" t="50000" r="50000" b="50000"/>
              </a:path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6" r:id="rId3"/>
    <p:sldLayoutId id="2147483666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support@quantrax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0" y="990600"/>
            <a:ext cx="9144000" cy="1905000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Britannic Bold" pitchFamily="34" charset="0"/>
              </a:rPr>
              <a:t>RMEx: Handling Error Messages for Job Logs and Nightlys</a:t>
            </a:r>
            <a:r>
              <a:rPr lang="en-US" sz="3600" i="1" dirty="0" smtClean="0">
                <a:latin typeface="Britannic Bold" pitchFamily="34" charset="0"/>
              </a:rPr>
              <a:t/>
            </a:r>
            <a:br>
              <a:rPr lang="en-US" sz="3600" i="1" dirty="0" smtClean="0">
                <a:latin typeface="Britannic Bold" pitchFamily="34" charset="0"/>
              </a:rPr>
            </a:br>
            <a:r>
              <a:rPr lang="en-US" sz="3600" i="1" dirty="0" smtClean="0">
                <a:latin typeface="Britannic Bold" pitchFamily="34" charset="0"/>
              </a:rPr>
              <a:t>August 16, 2012</a:t>
            </a:r>
            <a:br>
              <a:rPr lang="en-US" sz="3600" i="1" dirty="0" smtClean="0">
                <a:latin typeface="Britannic Bold" pitchFamily="34" charset="0"/>
              </a:rPr>
            </a:br>
            <a:r>
              <a:rPr lang="en-US" sz="4000" dirty="0" smtClean="0">
                <a:latin typeface="Britannic Bold" pitchFamily="34" charset="0"/>
              </a:rPr>
              <a:t/>
            </a:r>
            <a:br>
              <a:rPr lang="en-US" sz="4000" dirty="0" smtClean="0">
                <a:latin typeface="Britannic Bold" pitchFamily="34" charset="0"/>
              </a:rPr>
            </a:br>
            <a:endParaRPr lang="en-US" sz="6000" dirty="0"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  <a:latin typeface="Britannic Bold" pitchFamily="34" charset="0"/>
              <a:ea typeface="+mn-ea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276600"/>
            <a:ext cx="5547620" cy="2988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371600"/>
            <a:ext cx="7586663" cy="512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990600" y="914400"/>
            <a:ext cx="4572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Press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F9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to display message details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304800"/>
            <a:ext cx="5791200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Data Decimal Error 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619250"/>
            <a:ext cx="7436644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914400" y="914400"/>
            <a:ext cx="817243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If urgent, call support and tell them you got a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Data Decimal Error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 program 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ZERR3CL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in Library 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SCERRTST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and from 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Statement 26</a:t>
            </a:r>
            <a:endParaRPr kumimoji="0" lang="en-US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304800"/>
            <a:ext cx="5791200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Data Decimal Error 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04800"/>
            <a:ext cx="5791200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Function Check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914400"/>
            <a:ext cx="8229600" cy="518160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Cause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Generic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message that can be caused my various things; a program is trying to do </a:t>
            </a:r>
            <a:b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something and is stopped</a:t>
            </a: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</a:t>
            </a:r>
            <a:r>
              <a:rPr lang="en-US" sz="2200" b="1" dirty="0" smtClean="0"/>
              <a:t>s</a:t>
            </a:r>
            <a:r>
              <a:rPr lang="en-US" sz="2200" dirty="0" smtClean="0"/>
              <a:t>:</a:t>
            </a:r>
          </a:p>
          <a:p>
            <a:pPr marL="1257300" lvl="2" indent="-34290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File issue</a:t>
            </a:r>
          </a:p>
          <a:p>
            <a:pPr marL="1257300" lvl="2" indent="-34290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2200" dirty="0" smtClean="0"/>
              <a:t>Program not found</a:t>
            </a:r>
          </a:p>
          <a:p>
            <a:pPr marL="1257300" lvl="2" indent="-34290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Code is missing</a:t>
            </a:r>
          </a:p>
          <a:p>
            <a:pPr marL="1257300" lvl="2" indent="-34290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2200" dirty="0" smtClean="0"/>
              <a:t>Record lock</a:t>
            </a: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Solution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lang="en-US" sz="2200" dirty="0" smtClean="0"/>
              <a:t>Put your cursor on the message and press </a:t>
            </a:r>
            <a:r>
              <a:rPr lang="en-US" sz="2200" b="1" dirty="0" smtClean="0"/>
              <a:t>Help</a:t>
            </a:r>
            <a:br>
              <a:rPr lang="en-US" sz="2200" b="1" dirty="0" smtClean="0"/>
            </a:br>
            <a:endParaRPr kumimoji="0" lang="en-US" sz="2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2200" dirty="0" smtClean="0"/>
              <a:t>If urgent: </a:t>
            </a:r>
          </a:p>
          <a:p>
            <a:pPr lvl="2">
              <a:buFont typeface="Wingdings" pitchFamily="2" charset="2"/>
              <a:buChar char="ü"/>
            </a:pPr>
            <a:r>
              <a:rPr lang="en-US" sz="2200" dirty="0" smtClean="0"/>
              <a:t>Contact support and tell them that you got a Function Check and read them the line above the function check message</a:t>
            </a:r>
            <a:br>
              <a:rPr lang="en-US" sz="2200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b="1" dirty="0" smtClean="0"/>
              <a:t>Example</a:t>
            </a:r>
            <a:r>
              <a:rPr lang="en-US" sz="2200" dirty="0" smtClean="0"/>
              <a:t>:  I got a function check in program </a:t>
            </a:r>
            <a:r>
              <a:rPr lang="en-US" sz="2200" b="1" dirty="0" smtClean="0"/>
              <a:t>ZERR1CL</a:t>
            </a:r>
            <a:r>
              <a:rPr lang="en-US" sz="2200" dirty="0" smtClean="0"/>
              <a:t> – File </a:t>
            </a:r>
            <a:r>
              <a:rPr lang="en-US" sz="2200" b="1" dirty="0" smtClean="0"/>
              <a:t>ZERR1FM</a:t>
            </a:r>
            <a:r>
              <a:rPr lang="en-US" sz="2200" dirty="0" smtClean="0"/>
              <a:t> not found in *</a:t>
            </a:r>
            <a:r>
              <a:rPr lang="en-US" sz="2200" b="1" dirty="0" smtClean="0"/>
              <a:t>LIBL</a:t>
            </a:r>
            <a:r>
              <a:rPr lang="en-US" sz="2200" dirty="0" smtClean="0"/>
              <a:t> or </a:t>
            </a:r>
            <a:r>
              <a:rPr lang="en-US" sz="2200" b="1" dirty="0" smtClean="0"/>
              <a:t>inline data missing</a:t>
            </a: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 smtClean="0"/>
          </a:p>
          <a:p>
            <a:pPr lvl="1">
              <a:buFont typeface="Wingdings" pitchFamily="2" charset="2"/>
              <a:buChar char="q"/>
            </a:pPr>
            <a:r>
              <a:rPr lang="en-US" sz="2200" dirty="0" smtClean="0"/>
              <a:t>If not urgent:</a:t>
            </a:r>
          </a:p>
          <a:p>
            <a:pPr lvl="2">
              <a:buFont typeface="Wingdings" pitchFamily="2" charset="2"/>
              <a:buChar char="ü"/>
            </a:pPr>
            <a:r>
              <a:rPr lang="en-US" sz="2200" dirty="0" smtClean="0"/>
              <a:t>Email support the last page of the job log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q"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5791200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Function Check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600200"/>
            <a:ext cx="7136606" cy="4436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990600" y="1066800"/>
            <a:ext cx="5791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Put your cursor on the message and </a:t>
            </a:r>
            <a:r>
              <a:rPr lang="en-US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press 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Help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key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5791200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Function Check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788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524000"/>
            <a:ext cx="7422356" cy="4879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914400" y="1066800"/>
            <a:ext cx="37978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Hit 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F10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to Display Messages in Job Log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828800"/>
            <a:ext cx="7522369" cy="4693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609600" y="1266110"/>
            <a:ext cx="7391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Press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F18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to go to the bottom and you will see that there was 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Function 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Check</a:t>
            </a: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304800"/>
            <a:ext cx="5791200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Function Check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066800"/>
            <a:ext cx="8229600" cy="45259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Cause</a:t>
            </a:r>
            <a:r>
              <a:rPr lang="en-US" sz="2000" dirty="0" smtClean="0"/>
              <a:t>: A Physical File was changed to an existing program and the program was not recompiled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 A</a:t>
            </a:r>
            <a:r>
              <a:rPr lang="en-US" sz="2000" dirty="0" smtClean="0"/>
              <a:t>:  Changes were made to the </a:t>
            </a:r>
            <a:r>
              <a:rPr lang="en-US" sz="2000" b="1" dirty="0" smtClean="0"/>
              <a:t>Account Master File </a:t>
            </a:r>
            <a:r>
              <a:rPr lang="en-US" sz="2000" dirty="0" smtClean="0"/>
              <a:t>and the </a:t>
            </a:r>
            <a:r>
              <a:rPr lang="en-US" sz="2000" b="1" dirty="0" smtClean="0"/>
              <a:t>Inquiry</a:t>
            </a:r>
            <a:r>
              <a:rPr lang="en-US" sz="2000" dirty="0" smtClean="0"/>
              <a:t> program was </a:t>
            </a:r>
            <a:r>
              <a:rPr lang="en-US" sz="2000" u="sng" dirty="0" smtClean="0"/>
              <a:t>not</a:t>
            </a:r>
            <a:r>
              <a:rPr lang="en-US" sz="2000" dirty="0" smtClean="0"/>
              <a:t> re-compiled. This could happen to a modification as well as a new program.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 B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lang="en-US" sz="2000" dirty="0" smtClean="0"/>
              <a:t>The file layout for one of your </a:t>
            </a:r>
            <a:r>
              <a:rPr lang="en-US" sz="2000" b="1" dirty="0" smtClean="0"/>
              <a:t>New Business Loads </a:t>
            </a:r>
            <a:r>
              <a:rPr lang="en-US" sz="2000" dirty="0" smtClean="0"/>
              <a:t>changes and we do not recompile the program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Solution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en-US" sz="2000" dirty="0" smtClean="0"/>
              <a:t>Contact support 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85800" lvl="1" indent="-2286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Send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print screen of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Job and send us the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program name and </a:t>
            </a:r>
            <a:b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Level Check in what file (screen)</a:t>
            </a:r>
          </a:p>
          <a:p>
            <a:pPr marL="685800" lvl="1" indent="-2286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en-US" sz="2000" baseline="0" dirty="0" smtClean="0"/>
              <a:t> </a:t>
            </a:r>
            <a:r>
              <a:rPr lang="en-US" sz="2000" dirty="0" smtClean="0"/>
              <a:t>Quantrax will need to compile here and resend code – important to send program </a:t>
            </a:r>
            <a:r>
              <a:rPr lang="en-US" sz="2000" b="1" dirty="0" smtClean="0"/>
              <a:t>and</a:t>
            </a:r>
            <a:r>
              <a:rPr lang="en-US" sz="2000" dirty="0" smtClean="0"/>
              <a:t> file information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304800"/>
            <a:ext cx="5791200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Level Check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5791200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Level Check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321594"/>
            <a:ext cx="7558088" cy="5079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762000" y="914400"/>
            <a:ext cx="6781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Put your cursor on the message and press the </a:t>
            </a:r>
            <a:r>
              <a:rPr lang="en-US" b="1" dirty="0" smtClean="0"/>
              <a:t>Help</a:t>
            </a:r>
            <a:r>
              <a:rPr lang="en-US" dirty="0" smtClean="0"/>
              <a:t> key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5791200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Level Check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512094"/>
            <a:ext cx="7458075" cy="4964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634939" y="990600"/>
            <a:ext cx="82804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Press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F10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to display the Job Log,  then press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F18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on the next screen to go to the bottom</a:t>
            </a: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5791200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Level Check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198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828800"/>
            <a:ext cx="7636669" cy="4664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762000" y="990600"/>
            <a:ext cx="8077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Tell support that you got a Level Check on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ZERR2FM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in library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SCERRTST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 program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ZERR2CL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at </a:t>
            </a:r>
            <a:r>
              <a:rPr kumimoji="0" lang="en-US" sz="16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Statement 5400</a:t>
            </a:r>
            <a:endParaRPr kumimoji="0" lang="en-US" sz="16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304800"/>
            <a:ext cx="5791200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Basics…..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914400"/>
            <a:ext cx="8229600" cy="5181600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should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have a technical person in the office who is familiar with the AS400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en-US" sz="2200" baseline="0" dirty="0" smtClean="0"/>
              <a:t>Basic </a:t>
            </a:r>
            <a:r>
              <a:rPr lang="en-US" sz="2200" b="1" baseline="0" dirty="0" smtClean="0"/>
              <a:t>AS400 commands </a:t>
            </a:r>
            <a:r>
              <a:rPr lang="en-US" sz="2200" baseline="0" dirty="0" smtClean="0"/>
              <a:t>(</a:t>
            </a:r>
            <a:r>
              <a:rPr lang="en-US" sz="2200" i="1" baseline="0" dirty="0" smtClean="0"/>
              <a:t>from</a:t>
            </a:r>
            <a:r>
              <a:rPr lang="en-US" sz="2200" i="1" dirty="0" smtClean="0"/>
              <a:t> command line</a:t>
            </a:r>
            <a:r>
              <a:rPr lang="en-US" sz="2200" dirty="0" smtClean="0"/>
              <a:t>)</a:t>
            </a:r>
            <a:r>
              <a:rPr lang="en-US" sz="2200" baseline="0" dirty="0" smtClean="0"/>
              <a:t>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endParaRPr kumimoji="0" lang="en-US" sz="2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endParaRPr kumimoji="0" lang="en-US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sz="2300" dirty="0" smtClean="0"/>
              <a:t>•   </a:t>
            </a:r>
            <a:r>
              <a:rPr lang="en-US" sz="2300" b="1" dirty="0" smtClean="0"/>
              <a:t>PWRDWNSYS	</a:t>
            </a:r>
            <a:r>
              <a:rPr lang="en-US" sz="2300" dirty="0" smtClean="0"/>
              <a:t>Power off the system</a:t>
            </a: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sz="2300" dirty="0" smtClean="0"/>
              <a:t>•   </a:t>
            </a:r>
            <a:r>
              <a:rPr lang="en-US" sz="2300" b="1" dirty="0" smtClean="0"/>
              <a:t>WRKMSG</a:t>
            </a:r>
            <a:r>
              <a:rPr lang="en-US" sz="2300" dirty="0" smtClean="0"/>
              <a:t>		Work with messages</a:t>
            </a: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sz="2300" dirty="0" smtClean="0"/>
              <a:t>•   </a:t>
            </a:r>
            <a:r>
              <a:rPr lang="en-US" sz="2300" b="1" dirty="0" smtClean="0"/>
              <a:t>WRKACTJOB</a:t>
            </a:r>
            <a:r>
              <a:rPr lang="en-US" sz="2300" dirty="0" smtClean="0"/>
              <a:t>		Work with active jobs</a:t>
            </a: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sz="2300" dirty="0" smtClean="0"/>
              <a:t>•   </a:t>
            </a:r>
            <a:r>
              <a:rPr lang="en-US" sz="2300" b="1" dirty="0" smtClean="0"/>
              <a:t>WRKSBMJOB</a:t>
            </a:r>
            <a:r>
              <a:rPr lang="en-US" sz="2300" dirty="0" smtClean="0"/>
              <a:t>	Work with submitted jobs</a:t>
            </a: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sz="2300" dirty="0" smtClean="0"/>
              <a:t>•   </a:t>
            </a:r>
            <a:r>
              <a:rPr lang="en-US" sz="2300" b="1" dirty="0" smtClean="0"/>
              <a:t>WRKOUTQ</a:t>
            </a:r>
            <a:r>
              <a:rPr lang="en-US" sz="2300" dirty="0" smtClean="0"/>
              <a:t>		Work with output queues</a:t>
            </a: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sz="2300" dirty="0" smtClean="0"/>
              <a:t>•   </a:t>
            </a:r>
            <a:r>
              <a:rPr lang="en-US" sz="2300" b="1" dirty="0" smtClean="0"/>
              <a:t>CPYFRMTAP</a:t>
            </a:r>
            <a:r>
              <a:rPr lang="en-US" sz="2300" dirty="0" smtClean="0"/>
              <a:t>		Copy from Tape</a:t>
            </a: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sz="2300" dirty="0" smtClean="0"/>
              <a:t>•   </a:t>
            </a:r>
            <a:r>
              <a:rPr lang="en-US" sz="2300" b="1" dirty="0" smtClean="0"/>
              <a:t>CPYTOTAP</a:t>
            </a:r>
            <a:r>
              <a:rPr lang="en-US" sz="2300" dirty="0" smtClean="0"/>
              <a:t>		Copy to Tape</a:t>
            </a: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sz="2300" dirty="0" smtClean="0"/>
              <a:t>•   </a:t>
            </a:r>
            <a:r>
              <a:rPr lang="en-US" sz="2300" b="1" dirty="0" smtClean="0"/>
              <a:t>CRTPF</a:t>
            </a:r>
            <a:r>
              <a:rPr lang="en-US" sz="2300" dirty="0" smtClean="0"/>
              <a:t>		Create a physical file</a:t>
            </a: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sz="2300" dirty="0" smtClean="0"/>
              <a:t>•   </a:t>
            </a:r>
            <a:r>
              <a:rPr lang="en-US" sz="2300" b="1" dirty="0" smtClean="0"/>
              <a:t>DLTF</a:t>
            </a:r>
            <a:r>
              <a:rPr lang="en-US" sz="2300" dirty="0" smtClean="0"/>
              <a:t>		Delete a physical file</a:t>
            </a: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sz="2300" dirty="0" smtClean="0"/>
              <a:t>•   </a:t>
            </a:r>
            <a:r>
              <a:rPr lang="en-US" sz="2300" b="1" dirty="0" smtClean="0"/>
              <a:t>CLRPFM</a:t>
            </a:r>
            <a:r>
              <a:rPr lang="en-US" sz="2300" dirty="0" smtClean="0"/>
              <a:t>		Clear a physical file</a:t>
            </a: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sz="2300" dirty="0" smtClean="0"/>
              <a:t>•   </a:t>
            </a:r>
            <a:r>
              <a:rPr lang="en-US" sz="2300" b="1" dirty="0" smtClean="0"/>
              <a:t>SAVOBJ</a:t>
            </a:r>
            <a:r>
              <a:rPr lang="en-US" sz="2300" dirty="0" smtClean="0"/>
              <a:t>		Save objects in iSeries format</a:t>
            </a: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sz="2300" dirty="0" smtClean="0"/>
              <a:t>•   </a:t>
            </a:r>
            <a:r>
              <a:rPr lang="en-US" sz="2300" b="1" dirty="0" smtClean="0"/>
              <a:t>RSTOBJ</a:t>
            </a:r>
            <a:r>
              <a:rPr lang="en-US" sz="2300" dirty="0" smtClean="0"/>
              <a:t>		Restore objects saved in iSeries format</a:t>
            </a: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sz="2300" dirty="0" smtClean="0"/>
              <a:t>•   </a:t>
            </a:r>
            <a:r>
              <a:rPr lang="en-US" sz="2300" b="1" dirty="0" smtClean="0"/>
              <a:t>DSPJOBLOG</a:t>
            </a:r>
            <a:r>
              <a:rPr lang="en-US" sz="2300" dirty="0" smtClean="0"/>
              <a:t>		Display job log</a:t>
            </a: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sz="2300" dirty="0" smtClean="0"/>
              <a:t>•  </a:t>
            </a:r>
            <a:r>
              <a:rPr lang="en-US" sz="2300" b="1" dirty="0" smtClean="0"/>
              <a:t>WRKDEVD</a:t>
            </a:r>
            <a:r>
              <a:rPr lang="en-US" sz="2300" dirty="0" smtClean="0"/>
              <a:t>		Work with device descriptions</a:t>
            </a: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sz="2300" dirty="0" smtClean="0"/>
              <a:t>•  </a:t>
            </a:r>
            <a:r>
              <a:rPr lang="en-US" sz="2300" b="1" dirty="0" smtClean="0"/>
              <a:t>CHGUSRPRF</a:t>
            </a:r>
            <a:r>
              <a:rPr lang="en-US" sz="2300" dirty="0" smtClean="0"/>
              <a:t>		Change user profile</a:t>
            </a: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sz="2300" dirty="0" smtClean="0"/>
              <a:t>• </a:t>
            </a:r>
            <a:r>
              <a:rPr lang="en-US" sz="2300" dirty="0" smtClean="0"/>
              <a:t> </a:t>
            </a:r>
            <a:r>
              <a:rPr lang="en-US" sz="2300" b="1" dirty="0" smtClean="0"/>
              <a:t>WRKOBJLCK		</a:t>
            </a:r>
            <a:r>
              <a:rPr lang="en-US" sz="2300" dirty="0" smtClean="0"/>
              <a:t>Work with object lock</a:t>
            </a: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sz="2300" dirty="0" smtClean="0"/>
              <a:t>• </a:t>
            </a:r>
            <a:r>
              <a:rPr lang="en-US" sz="2300" dirty="0" smtClean="0"/>
              <a:t> </a:t>
            </a:r>
            <a:r>
              <a:rPr lang="en-US" sz="2300" b="1" dirty="0" smtClean="0"/>
              <a:t>DSPSYSSTS		</a:t>
            </a:r>
            <a:r>
              <a:rPr lang="en-US" sz="2300" dirty="0" smtClean="0"/>
              <a:t>Display system status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304800"/>
            <a:ext cx="5791200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I/O Errors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066800"/>
            <a:ext cx="8229600" cy="45259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Cause</a:t>
            </a:r>
            <a:r>
              <a:rPr lang="en-US" sz="2000" dirty="0" smtClean="0"/>
              <a:t>: Many different reasons: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000" noProof="0" dirty="0" smtClean="0"/>
              <a:t>A file is not there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q"/>
            </a:pPr>
            <a:r>
              <a: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Loc</a:t>
            </a:r>
            <a:r>
              <a:rPr lang="en-US" sz="2000" dirty="0" smtClean="0"/>
              <a:t>k on a record – catch immediately to stop the job  / could be multiple jobs by same user, need to detect which one causing the problem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Solution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urgent: </a:t>
            </a: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2000" dirty="0" smtClean="0"/>
              <a:t>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Display the Job Log</a:t>
            </a: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2000" dirty="0" smtClean="0"/>
              <a:t>From command line type: </a:t>
            </a:r>
            <a:r>
              <a:rPr lang="en-US" sz="2000" b="1" dirty="0" smtClean="0"/>
              <a:t>WRKUSRJOB</a:t>
            </a:r>
            <a:r>
              <a:rPr lang="en-US" sz="2000" dirty="0" smtClean="0"/>
              <a:t> </a:t>
            </a:r>
            <a:r>
              <a:rPr lang="en-US" sz="2000" b="1" i="1" dirty="0" smtClean="0"/>
              <a:t>username</a:t>
            </a:r>
            <a:r>
              <a:rPr lang="en-US" sz="2000" dirty="0" smtClean="0"/>
              <a:t> </a:t>
            </a:r>
            <a:r>
              <a:rPr lang="en-US" sz="2000" b="1" dirty="0" smtClean="0"/>
              <a:t>*active </a:t>
            </a:r>
            <a:r>
              <a:rPr lang="en-US" sz="2000" dirty="0" smtClean="0"/>
              <a:t>- 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 gives you job that has the problem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(where </a:t>
            </a:r>
            <a:r>
              <a:rPr kumimoji="0" lang="en-US" sz="2000" b="1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username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person experiencing issue)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200150" lvl="2" indent="-285750">
              <a:spcBef>
                <a:spcPct val="20000"/>
              </a:spcBef>
            </a:pPr>
            <a:r>
              <a:rPr lang="en-US" sz="2000" b="1" dirty="0" smtClean="0"/>
              <a:t>NOTE</a:t>
            </a:r>
            <a:r>
              <a:rPr lang="en-US" sz="2000" dirty="0" smtClean="0"/>
              <a:t>: If you have a dialer you should not be locked in multiple times 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0" y="1143000"/>
            <a:ext cx="9144000" cy="1905000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Britannic Bold" pitchFamily="34" charset="0"/>
              </a:rPr>
              <a:t>RMEx: Handling Error Messages for Job Logs and Nightlys</a:t>
            </a:r>
            <a:br>
              <a:rPr lang="en-US" sz="4000" dirty="0" smtClean="0">
                <a:latin typeface="Britannic Bold" pitchFamily="34" charset="0"/>
              </a:rPr>
            </a:br>
            <a:r>
              <a:rPr lang="en-US" sz="4000" dirty="0" smtClean="0">
                <a:latin typeface="Britannic Bold" pitchFamily="34" charset="0"/>
              </a:rPr>
              <a:t/>
            </a:r>
            <a:br>
              <a:rPr lang="en-US" sz="4000" dirty="0" smtClean="0">
                <a:latin typeface="Britannic Bold" pitchFamily="34" charset="0"/>
              </a:rPr>
            </a:br>
            <a:r>
              <a:rPr lang="en-US" sz="3600" i="1" dirty="0" smtClean="0">
                <a:latin typeface="Britannic Bold" pitchFamily="34" charset="0"/>
              </a:rPr>
              <a:t>Thank you!</a:t>
            </a:r>
            <a:endParaRPr lang="en-US" sz="6000" dirty="0"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  <a:latin typeface="Britannic Bold" pitchFamily="34" charset="0"/>
              <a:ea typeface="+mn-ea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9737" y="3924300"/>
            <a:ext cx="8323263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838200"/>
            <a:ext cx="8458200" cy="29718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457200" indent="-457200">
              <a:buNone/>
            </a:pPr>
            <a:r>
              <a:rPr lang="en-US" sz="8000" dirty="0" smtClean="0"/>
              <a:t>Send an email to </a:t>
            </a:r>
            <a:r>
              <a:rPr lang="en-US" sz="8000" dirty="0" smtClean="0">
                <a:hlinkClick r:id="rId3"/>
              </a:rPr>
              <a:t>support@quantrax.com</a:t>
            </a:r>
            <a:r>
              <a:rPr lang="en-US" sz="8000" dirty="0" smtClean="0"/>
              <a:t> with the following </a:t>
            </a:r>
            <a:r>
              <a:rPr lang="en-US" sz="8000" dirty="0" smtClean="0"/>
              <a:t>information</a:t>
            </a:r>
            <a:br>
              <a:rPr lang="en-US" sz="8000" dirty="0" smtClean="0"/>
            </a:br>
            <a:r>
              <a:rPr lang="en-US" sz="8000" i="1" dirty="0" smtClean="0"/>
              <a:t> (or when calling have this information in front of you)</a:t>
            </a:r>
            <a:endParaRPr lang="en-US" sz="8000" i="1" dirty="0" smtClean="0"/>
          </a:p>
          <a:p>
            <a:pPr marL="857250" lvl="1" indent="-457200">
              <a:buFont typeface="+mj-lt"/>
              <a:buAutoNum type="arabicPeriod"/>
            </a:pPr>
            <a:r>
              <a:rPr lang="en-US" sz="7600" dirty="0" smtClean="0"/>
              <a:t>Print screen of the initial message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7600" dirty="0" smtClean="0"/>
              <a:t>Print screen of the job log</a:t>
            </a:r>
          </a:p>
          <a:p>
            <a:pPr marL="1257300" lvl="2" indent="-457200"/>
            <a:r>
              <a:rPr lang="en-US" sz="7600" dirty="0" smtClean="0"/>
              <a:t>To get to the job log, place the cursor directly over the white letters of the error message and press the </a:t>
            </a:r>
            <a:r>
              <a:rPr lang="en-US" sz="7600" b="1" dirty="0" smtClean="0"/>
              <a:t>HELP</a:t>
            </a:r>
            <a:r>
              <a:rPr lang="en-US" sz="7600" dirty="0" smtClean="0"/>
              <a:t> key</a:t>
            </a:r>
          </a:p>
          <a:p>
            <a:pPr marL="1257300" lvl="2" indent="-457200"/>
            <a:r>
              <a:rPr lang="en-US" sz="7600" dirty="0" smtClean="0"/>
              <a:t>Depending on what software you are using will determine what your HELP key is (</a:t>
            </a:r>
            <a:r>
              <a:rPr lang="en-US" sz="7600" b="1" dirty="0" smtClean="0"/>
              <a:t>Alt</a:t>
            </a:r>
            <a:r>
              <a:rPr lang="en-US" sz="7600" dirty="0" smtClean="0"/>
              <a:t> + </a:t>
            </a:r>
            <a:r>
              <a:rPr lang="en-US" sz="7600" b="1" dirty="0" smtClean="0"/>
              <a:t>F1</a:t>
            </a:r>
            <a:r>
              <a:rPr lang="en-US" sz="7600" dirty="0" smtClean="0"/>
              <a:t> is default in client access)</a:t>
            </a:r>
          </a:p>
          <a:p>
            <a:pPr marL="1714500" lvl="3" indent="-457200">
              <a:buNone/>
            </a:pPr>
            <a:r>
              <a:rPr lang="en-US" sz="7200" b="1" dirty="0" smtClean="0"/>
              <a:t>NOTE</a:t>
            </a:r>
            <a:r>
              <a:rPr lang="en-US" sz="7200" dirty="0" smtClean="0"/>
              <a:t>: Refer to your software documentation for more information on key </a:t>
            </a:r>
            <a:br>
              <a:rPr lang="en-US" sz="7200" dirty="0" smtClean="0"/>
            </a:br>
            <a:r>
              <a:rPr lang="en-US" sz="7200" dirty="0" smtClean="0"/>
              <a:t>    mapping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7600" dirty="0" smtClean="0"/>
              <a:t>List of details took prior to getting the error message</a:t>
            </a:r>
          </a:p>
          <a:p>
            <a:pPr>
              <a:buNone/>
            </a:pPr>
            <a:endParaRPr lang="en-US" sz="8000" dirty="0" smtClean="0"/>
          </a:p>
          <a:p>
            <a:pPr>
              <a:buNone/>
            </a:pPr>
            <a:endParaRPr lang="en-US" sz="8000" dirty="0" smtClean="0"/>
          </a:p>
          <a:p>
            <a:pPr>
              <a:buNone/>
            </a:pPr>
            <a:endParaRPr lang="en-US" sz="8000" dirty="0" smtClean="0"/>
          </a:p>
          <a:p>
            <a:pPr>
              <a:buNone/>
            </a:pPr>
            <a:endParaRPr lang="en-US" sz="80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04800"/>
            <a:ext cx="5791200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What To Do When You Get Error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2600" y="3829050"/>
            <a:ext cx="592455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304800"/>
            <a:ext cx="5791200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What To Do When You Get Error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600200"/>
            <a:ext cx="4160952" cy="3149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304800" y="838200"/>
            <a:ext cx="8686800" cy="2971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0" lvl="0" indent="-457200">
              <a:spcBef>
                <a:spcPct val="20000"/>
              </a:spcBef>
              <a:buFont typeface="+mj-lt"/>
              <a:buAutoNum type="arabicPeriod"/>
            </a:pPr>
            <a:r>
              <a:rPr lang="en-US" sz="2000" dirty="0" smtClean="0"/>
              <a:t>Another message Information screen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eriod"/>
            </a:pPr>
            <a:r>
              <a:rPr lang="en-US" sz="2000" dirty="0" smtClean="0"/>
              <a:t>Press </a:t>
            </a:r>
            <a:r>
              <a:rPr lang="en-US" sz="2000" b="1" dirty="0" smtClean="0"/>
              <a:t>F10</a:t>
            </a:r>
            <a:r>
              <a:rPr lang="en-US" sz="2000" dirty="0" smtClean="0"/>
              <a:t> to display messages in job log, then press </a:t>
            </a:r>
            <a:r>
              <a:rPr lang="en-US" sz="2000" b="1" dirty="0" smtClean="0"/>
              <a:t>F18</a:t>
            </a:r>
            <a:r>
              <a:rPr lang="en-US" sz="2000" dirty="0" smtClean="0"/>
              <a:t> to move </a:t>
            </a:r>
            <a:r>
              <a:rPr lang="en-US" sz="2000" i="1" dirty="0" smtClean="0"/>
              <a:t>Bottom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eriod"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lvl="0" indent="-457200">
              <a:spcBef>
                <a:spcPct val="20000"/>
              </a:spcBef>
              <a:buFont typeface="+mj-lt"/>
              <a:buAutoNum type="arabicPeriod"/>
            </a:pPr>
            <a:endParaRPr lang="en-US" sz="2000" dirty="0" smtClean="0"/>
          </a:p>
          <a:p>
            <a:pPr marL="457200" lvl="0" indent="-457200">
              <a:spcBef>
                <a:spcPct val="20000"/>
              </a:spcBef>
              <a:buFont typeface="+mj-lt"/>
              <a:buAutoNum type="arabicPeriod"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lvl="0" indent="-457200">
              <a:spcBef>
                <a:spcPct val="20000"/>
              </a:spcBef>
              <a:buFont typeface="+mj-lt"/>
              <a:buAutoNum type="arabicPeriod"/>
            </a:pPr>
            <a:endParaRPr lang="en-US" sz="2000" dirty="0" smtClean="0"/>
          </a:p>
          <a:p>
            <a:pPr marL="4114800" lvl="8" indent="-457200">
              <a:spcBef>
                <a:spcPct val="20000"/>
              </a:spcBef>
              <a:buFont typeface="+mj-lt"/>
              <a:buAutoNum type="arabicPeriod"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0" y="3429000"/>
            <a:ext cx="4467225" cy="315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hape 15"/>
          <p:cNvCxnSpPr>
            <a:stCxn id="2052" idx="3"/>
            <a:endCxn id="2054" idx="0"/>
          </p:cNvCxnSpPr>
          <p:nvPr/>
        </p:nvCxnSpPr>
        <p:spPr>
          <a:xfrm>
            <a:off x="4313352" y="3174724"/>
            <a:ext cx="2339861" cy="254276"/>
          </a:xfrm>
          <a:prstGeom prst="bentConnector2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15000" y="54102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Print this screen for support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304800"/>
            <a:ext cx="5791200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Answering an Error Message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838200"/>
            <a:ext cx="8458200" cy="29718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400050" indent="-45720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7600" dirty="0" smtClean="0"/>
              <a:t>Answering a message </a:t>
            </a:r>
            <a:r>
              <a:rPr lang="en-US" sz="7600" b="1" dirty="0" smtClean="0"/>
              <a:t>C, D</a:t>
            </a:r>
            <a:r>
              <a:rPr lang="en-US" sz="7600" dirty="0" smtClean="0"/>
              <a:t>, </a:t>
            </a:r>
            <a:r>
              <a:rPr lang="en-US" sz="7600" b="1" dirty="0" smtClean="0"/>
              <a:t>S</a:t>
            </a:r>
            <a:r>
              <a:rPr lang="en-US" sz="7600" dirty="0" smtClean="0"/>
              <a:t>, </a:t>
            </a:r>
            <a:r>
              <a:rPr lang="en-US" sz="7600" b="1" dirty="0" smtClean="0"/>
              <a:t>F</a:t>
            </a:r>
            <a:r>
              <a:rPr lang="en-US" sz="7600" dirty="0" smtClean="0"/>
              <a:t> all do the same thing – they STOP the program</a:t>
            </a:r>
          </a:p>
          <a:p>
            <a:pPr marL="400050" indent="-45720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7600" dirty="0" smtClean="0"/>
              <a:t>The difference is the information that we are given to help solve the problem:</a:t>
            </a:r>
          </a:p>
          <a:p>
            <a:pPr marL="857250" lvl="1" indent="-45720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7600" b="1" dirty="0" smtClean="0"/>
              <a:t>C</a:t>
            </a:r>
            <a:r>
              <a:rPr lang="en-US" sz="7600" dirty="0" smtClean="0"/>
              <a:t> is reasonable</a:t>
            </a:r>
          </a:p>
          <a:p>
            <a:pPr marL="857250" lvl="1" indent="-45720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7600" b="1" dirty="0" smtClean="0"/>
              <a:t>D</a:t>
            </a:r>
            <a:r>
              <a:rPr lang="en-US" sz="7600" dirty="0" smtClean="0"/>
              <a:t> is the best </a:t>
            </a:r>
          </a:p>
          <a:p>
            <a:pPr marL="1314450" lvl="2" indent="-4572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7600" b="1" dirty="0" smtClean="0"/>
              <a:t>Example</a:t>
            </a:r>
            <a:r>
              <a:rPr lang="en-US" sz="7600" dirty="0" smtClean="0"/>
              <a:t>: If a Data decimal error a</a:t>
            </a:r>
            <a:r>
              <a:rPr lang="en-US" sz="7600" b="1" dirty="0" smtClean="0"/>
              <a:t> D </a:t>
            </a:r>
            <a:r>
              <a:rPr lang="en-US" sz="7600" dirty="0" smtClean="0"/>
              <a:t>is really the only way to help us solve, we will probably recreated a data decimal so we can take a </a:t>
            </a:r>
            <a:r>
              <a:rPr lang="en-US" sz="7600" b="1" dirty="0" smtClean="0"/>
              <a:t>D</a:t>
            </a:r>
          </a:p>
          <a:p>
            <a:pPr marL="857250" lvl="1" indent="-45720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7600" b="1" dirty="0" smtClean="0"/>
              <a:t>I</a:t>
            </a:r>
            <a:r>
              <a:rPr lang="en-US" sz="7600" dirty="0" smtClean="0"/>
              <a:t>  </a:t>
            </a:r>
            <a:r>
              <a:rPr lang="en-US" sz="7600" i="1" dirty="0" smtClean="0"/>
              <a:t>can</a:t>
            </a:r>
            <a:r>
              <a:rPr lang="en-US" sz="7600" dirty="0" smtClean="0"/>
              <a:t> be OK, but it is situation by situation.</a:t>
            </a:r>
          </a:p>
          <a:p>
            <a:pPr marL="857250" lvl="1" indent="-45720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7600" b="1" dirty="0" smtClean="0"/>
              <a:t>S </a:t>
            </a:r>
            <a:r>
              <a:rPr lang="en-US" sz="7600" dirty="0" smtClean="0"/>
              <a:t>and </a:t>
            </a:r>
            <a:r>
              <a:rPr lang="en-US" sz="7600" b="1" dirty="0" smtClean="0"/>
              <a:t>F</a:t>
            </a:r>
            <a:r>
              <a:rPr lang="en-US" sz="7600" dirty="0" smtClean="0"/>
              <a:t>: Unless talking to IBM should probably </a:t>
            </a:r>
            <a:r>
              <a:rPr lang="en-US" sz="7600" b="1" u="sng" dirty="0" smtClean="0"/>
              <a:t>not be used</a:t>
            </a:r>
          </a:p>
          <a:p>
            <a:pPr marL="857250" lvl="1" indent="-45720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7600" b="1" dirty="0" smtClean="0"/>
              <a:t>G </a:t>
            </a:r>
            <a:r>
              <a:rPr lang="en-US" sz="7600" dirty="0" smtClean="0"/>
              <a:t>to a message is </a:t>
            </a:r>
            <a:r>
              <a:rPr lang="en-US" sz="7600" b="1" u="sng" dirty="0" smtClean="0"/>
              <a:t>never a good idea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8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8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8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3581400"/>
            <a:ext cx="7123113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066800"/>
            <a:ext cx="8229600" cy="452596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sz="2000" b="1" dirty="0" smtClean="0"/>
              <a:t>Cause</a:t>
            </a:r>
            <a:r>
              <a:rPr lang="en-US" sz="2000" dirty="0" smtClean="0"/>
              <a:t>: When a field has been designed to store numeric data and an alpha character is in this field</a:t>
            </a:r>
          </a:p>
          <a:p>
            <a:pPr>
              <a:buFont typeface="Wingdings" pitchFamily="2" charset="2"/>
              <a:buChar char="q"/>
            </a:pPr>
            <a:r>
              <a:rPr lang="en-US" sz="2000" b="1" dirty="0" smtClean="0"/>
              <a:t>Example</a:t>
            </a:r>
            <a:r>
              <a:rPr lang="en-US" sz="2000" dirty="0" smtClean="0"/>
              <a:t>:  A character got into a phone number at the time of loading an </a:t>
            </a:r>
            <a:br>
              <a:rPr lang="en-US" sz="2000" dirty="0" smtClean="0"/>
            </a:br>
            <a:r>
              <a:rPr lang="en-US" sz="2000" dirty="0" smtClean="0"/>
              <a:t>                    account electronically</a:t>
            </a:r>
          </a:p>
          <a:p>
            <a:pPr>
              <a:buFont typeface="Wingdings" pitchFamily="2" charset="2"/>
              <a:buChar char="q"/>
            </a:pPr>
            <a:r>
              <a:rPr lang="en-US" sz="2000" b="1" dirty="0" smtClean="0"/>
              <a:t>Solution</a:t>
            </a:r>
            <a:r>
              <a:rPr lang="en-US" sz="2000" dirty="0" smtClean="0"/>
              <a:t>: </a:t>
            </a:r>
          </a:p>
          <a:p>
            <a:pPr lvl="1">
              <a:buFont typeface="Wingdings" pitchFamily="2" charset="2"/>
              <a:buChar char="q"/>
            </a:pPr>
            <a:r>
              <a:rPr lang="en-US" sz="2000" dirty="0" smtClean="0"/>
              <a:t>If urgent: </a:t>
            </a:r>
          </a:p>
          <a:p>
            <a:pPr lvl="2">
              <a:buFont typeface="Wingdings" pitchFamily="2" charset="2"/>
              <a:buChar char="ü"/>
            </a:pPr>
            <a:r>
              <a:rPr lang="en-US" sz="2000" dirty="0" smtClean="0"/>
              <a:t>Display the Job Log </a:t>
            </a:r>
          </a:p>
          <a:p>
            <a:pPr lvl="2">
              <a:buFont typeface="Wingdings" pitchFamily="2" charset="2"/>
              <a:buChar char="ü"/>
            </a:pPr>
            <a:r>
              <a:rPr lang="en-US" sz="2000" dirty="0" smtClean="0"/>
              <a:t>Have the Job Log ready to answer support’s questions and call Quantrax</a:t>
            </a:r>
          </a:p>
          <a:p>
            <a:pPr lvl="1">
              <a:buFont typeface="Wingdings" pitchFamily="2" charset="2"/>
              <a:buChar char="q"/>
            </a:pPr>
            <a:r>
              <a:rPr lang="en-US" sz="2000" dirty="0" smtClean="0"/>
              <a:t>If not urgent:</a:t>
            </a:r>
          </a:p>
          <a:p>
            <a:pPr lvl="2">
              <a:buFont typeface="Wingdings" pitchFamily="2" charset="2"/>
              <a:buChar char="ü"/>
            </a:pPr>
            <a:r>
              <a:rPr lang="en-US" sz="1900" dirty="0" smtClean="0"/>
              <a:t>Display the Job Log</a:t>
            </a:r>
          </a:p>
          <a:p>
            <a:pPr lvl="2">
              <a:buFont typeface="Wingdings" pitchFamily="2" charset="2"/>
              <a:buChar char="ü"/>
            </a:pPr>
            <a:r>
              <a:rPr lang="en-US" sz="1900" dirty="0" smtClean="0"/>
              <a:t>Go to the bottom of the Job Log – Print the last page and email to support</a:t>
            </a:r>
          </a:p>
          <a:p>
            <a:pPr lvl="2">
              <a:buFont typeface="Wingdings" pitchFamily="2" charset="2"/>
              <a:buChar char="ü"/>
            </a:pPr>
            <a:r>
              <a:rPr lang="en-US" sz="1900" dirty="0" smtClean="0"/>
              <a:t>Respond to the messages with a </a:t>
            </a:r>
            <a:r>
              <a:rPr lang="en-US" sz="1900" b="1" dirty="0" smtClean="0"/>
              <a:t>D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04800"/>
            <a:ext cx="5791200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Data Decimal Error 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447800"/>
            <a:ext cx="7107555" cy="4780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990600" y="990600"/>
            <a:ext cx="5715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Place your cursor on the message and press the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Help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key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304800"/>
            <a:ext cx="5791200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Data Decimal Error 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524000"/>
            <a:ext cx="6974205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143000" y="914400"/>
            <a:ext cx="4495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Press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F10 to </a:t>
            </a:r>
            <a:r>
              <a:rPr lang="en-US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isplay messages in Job Log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304800"/>
            <a:ext cx="5791200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Data Decimal Error 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14400" y="1066800"/>
            <a:ext cx="7772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Place your cursor on the line that says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Data Decimal Error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and press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</a:t>
            </a:r>
            <a:r>
              <a:rPr lang="en-US" sz="16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H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elp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key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985837" y="1706880"/>
            <a:ext cx="7167563" cy="4693920"/>
            <a:chOff x="985837" y="1066800"/>
            <a:chExt cx="7167563" cy="4693920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85837" y="1066800"/>
              <a:ext cx="7167563" cy="46939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Rectangle 6"/>
            <p:cNvSpPr/>
            <p:nvPr/>
          </p:nvSpPr>
          <p:spPr>
            <a:xfrm>
              <a:off x="1295400" y="2209800"/>
              <a:ext cx="2057400" cy="2286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304800" y="304800"/>
            <a:ext cx="5791200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Data Decimal Error 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deoDoc_with_Log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2137</TotalTime>
  <Words>629</Words>
  <Application>Microsoft Office PowerPoint</Application>
  <PresentationFormat>On-screen Show (4:3)</PresentationFormat>
  <Paragraphs>133</Paragraphs>
  <Slides>21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VideoDoc_with_Logo</vt:lpstr>
      <vt:lpstr>RMEx: Handling Error Messages for Job Logs and Nightlys August 16, 2012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RMEx: Handling Error Messages for Job Logs and Nightlys  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Dawna</dc:creator>
  <cp:lastModifiedBy>Dawna</cp:lastModifiedBy>
  <cp:revision>245</cp:revision>
  <dcterms:created xsi:type="dcterms:W3CDTF">2012-07-09T14:58:59Z</dcterms:created>
  <dcterms:modified xsi:type="dcterms:W3CDTF">2012-08-16T14:56:01Z</dcterms:modified>
</cp:coreProperties>
</file>