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7302500" cy="9588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2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37025" y="0"/>
            <a:ext cx="3163888" cy="479425"/>
          </a:xfrm>
          <a:prstGeom prst="rect">
            <a:avLst/>
          </a:prstGeom>
        </p:spPr>
        <p:txBody>
          <a:bodyPr vert="horz" lIns="91440" tIns="45720" rIns="91440" bIns="45720" rtlCol="0"/>
          <a:lstStyle>
            <a:lvl1pPr algn="r">
              <a:defRPr sz="1200"/>
            </a:lvl1pPr>
          </a:lstStyle>
          <a:p>
            <a:fld id="{FE16A9A8-2113-4D9F-A444-5E56A28F841E}" type="datetimeFigureOut">
              <a:rPr lang="en-US" smtClean="0"/>
              <a:pPr/>
              <a:t>10/21/2011</a:t>
            </a:fld>
            <a:endParaRPr lang="en-US"/>
          </a:p>
        </p:txBody>
      </p:sp>
      <p:sp>
        <p:nvSpPr>
          <p:cNvPr id="4" name="Slide Image Placeholder 3"/>
          <p:cNvSpPr>
            <a:spLocks noGrp="1" noRot="1" noChangeAspect="1"/>
          </p:cNvSpPr>
          <p:nvPr>
            <p:ph type="sldImg" idx="2"/>
          </p:nvPr>
        </p:nvSpPr>
        <p:spPr>
          <a:xfrm>
            <a:off x="1254125" y="719138"/>
            <a:ext cx="4794250" cy="3595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0250" y="4554538"/>
            <a:ext cx="5842000" cy="43148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07488"/>
            <a:ext cx="316388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37025" y="9107488"/>
            <a:ext cx="3163888" cy="479425"/>
          </a:xfrm>
          <a:prstGeom prst="rect">
            <a:avLst/>
          </a:prstGeom>
        </p:spPr>
        <p:txBody>
          <a:bodyPr vert="horz" lIns="91440" tIns="45720" rIns="91440" bIns="45720" rtlCol="0" anchor="b"/>
          <a:lstStyle>
            <a:lvl1pPr algn="r">
              <a:defRPr sz="1200"/>
            </a:lvl1pPr>
          </a:lstStyle>
          <a:p>
            <a:fld id="{93D864AF-2CB6-4FF2-867A-2E4E75E32E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t>
            </a:r>
            <a:r>
              <a:rPr lang="en-US" smtClean="0"/>
              <a:t>you hit</a:t>
            </a:r>
            <a:r>
              <a:rPr lang="en-US" baseline="0" smtClean="0"/>
              <a:t> enter </a:t>
            </a:r>
            <a:endParaRPr lang="en-US"/>
          </a:p>
        </p:txBody>
      </p:sp>
      <p:sp>
        <p:nvSpPr>
          <p:cNvPr id="4" name="Slide Number Placeholder 3"/>
          <p:cNvSpPr>
            <a:spLocks noGrp="1"/>
          </p:cNvSpPr>
          <p:nvPr>
            <p:ph type="sldNum" sz="quarter" idx="10"/>
          </p:nvPr>
        </p:nvSpPr>
        <p:spPr/>
        <p:txBody>
          <a:bodyPr/>
          <a:lstStyle/>
          <a:p>
            <a:fld id="{93D864AF-2CB6-4FF2-867A-2E4E75E32EA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hit</a:t>
            </a:r>
            <a:r>
              <a:rPr lang="en-US" baseline="0" dirty="0" smtClean="0"/>
              <a:t> enter </a:t>
            </a:r>
            <a:endParaRPr lang="en-US" dirty="0"/>
          </a:p>
        </p:txBody>
      </p:sp>
      <p:sp>
        <p:nvSpPr>
          <p:cNvPr id="4" name="Slide Number Placeholder 3"/>
          <p:cNvSpPr>
            <a:spLocks noGrp="1"/>
          </p:cNvSpPr>
          <p:nvPr>
            <p:ph type="sldNum" sz="quarter" idx="10"/>
          </p:nvPr>
        </p:nvSpPr>
        <p:spPr/>
        <p:txBody>
          <a:bodyPr/>
          <a:lstStyle/>
          <a:p>
            <a:fld id="{93D864AF-2CB6-4FF2-867A-2E4E75E32EA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hit</a:t>
            </a:r>
            <a:r>
              <a:rPr lang="en-US" baseline="0" dirty="0" smtClean="0"/>
              <a:t> enter </a:t>
            </a:r>
            <a:endParaRPr lang="en-US" dirty="0"/>
          </a:p>
        </p:txBody>
      </p:sp>
      <p:sp>
        <p:nvSpPr>
          <p:cNvPr id="4" name="Slide Number Placeholder 3"/>
          <p:cNvSpPr>
            <a:spLocks noGrp="1"/>
          </p:cNvSpPr>
          <p:nvPr>
            <p:ph type="sldNum" sz="quarter" idx="10"/>
          </p:nvPr>
        </p:nvSpPr>
        <p:spPr/>
        <p:txBody>
          <a:bodyPr/>
          <a:lstStyle/>
          <a:p>
            <a:fld id="{93D864AF-2CB6-4FF2-867A-2E4E75E32EA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hit</a:t>
            </a:r>
            <a:r>
              <a:rPr lang="en-US" baseline="0" dirty="0" smtClean="0"/>
              <a:t> enter </a:t>
            </a:r>
            <a:endParaRPr lang="en-US" dirty="0"/>
          </a:p>
        </p:txBody>
      </p:sp>
      <p:sp>
        <p:nvSpPr>
          <p:cNvPr id="4" name="Slide Number Placeholder 3"/>
          <p:cNvSpPr>
            <a:spLocks noGrp="1"/>
          </p:cNvSpPr>
          <p:nvPr>
            <p:ph type="sldNum" sz="quarter" idx="10"/>
          </p:nvPr>
        </p:nvSpPr>
        <p:spPr/>
        <p:txBody>
          <a:bodyPr/>
          <a:lstStyle/>
          <a:p>
            <a:fld id="{93D864AF-2CB6-4FF2-867A-2E4E75E32EA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hit</a:t>
            </a:r>
            <a:r>
              <a:rPr lang="en-US" baseline="0" dirty="0" smtClean="0"/>
              <a:t> enter </a:t>
            </a:r>
            <a:endParaRPr lang="en-US" dirty="0"/>
          </a:p>
        </p:txBody>
      </p:sp>
      <p:sp>
        <p:nvSpPr>
          <p:cNvPr id="4" name="Slide Number Placeholder 3"/>
          <p:cNvSpPr>
            <a:spLocks noGrp="1"/>
          </p:cNvSpPr>
          <p:nvPr>
            <p:ph type="sldNum" sz="quarter" idx="10"/>
          </p:nvPr>
        </p:nvSpPr>
        <p:spPr/>
        <p:txBody>
          <a:bodyPr/>
          <a:lstStyle/>
          <a:p>
            <a:fld id="{93D864AF-2CB6-4FF2-867A-2E4E75E32EA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7195F4-6C13-4716-80B3-7090F7AA3AF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8D6064-BA24-4F1A-B933-AAD65D89845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77827F-8FF1-47BE-A792-EC53435BE7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E01726-56ED-4850-91E2-C02B7B55096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39DC1B-CE12-40B0-95DE-0BEE5999B5B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CBA0C1-1956-432C-8F01-4C82F41CFD8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809C28-23BC-4899-8901-53BFDEEF8D5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B8E0B23-3BA3-4D26-860E-9EE4FA74F28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D45B4BF-D12F-4268-96DF-8A393257C9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61AEA6-B3A8-4B56-AA28-5FBF2D1207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5F4194-FD3D-43C5-9BD8-656F2745CDF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9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07F6EA-5963-489F-A355-112F35D82D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ctrTitle"/>
          </p:nvPr>
        </p:nvPicPr>
        <p:blipFill>
          <a:blip r:embed="rId2" cstate="print"/>
          <a:srcRect/>
          <a:stretch>
            <a:fillRect/>
          </a:stretch>
        </p:blipFill>
        <p:spPr>
          <a:xfrm>
            <a:off x="0" y="0"/>
            <a:ext cx="9144000" cy="914400"/>
          </a:xfrm>
        </p:spPr>
      </p:pic>
      <p:sp>
        <p:nvSpPr>
          <p:cNvPr id="2051" name="Rectangle 3"/>
          <p:cNvSpPr>
            <a:spLocks noGrp="1" noChangeArrowheads="1"/>
          </p:cNvSpPr>
          <p:nvPr>
            <p:ph type="subTitle" idx="1"/>
          </p:nvPr>
        </p:nvSpPr>
        <p:spPr>
          <a:xfrm>
            <a:off x="0" y="914400"/>
            <a:ext cx="9144000" cy="685800"/>
          </a:xfrm>
        </p:spPr>
        <p:txBody>
          <a:bodyPr/>
          <a:lstStyle/>
          <a:p>
            <a:pPr algn="l"/>
            <a:r>
              <a:rPr lang="en-US" sz="2800" dirty="0" smtClean="0"/>
              <a:t>Client/Agency Transaction Entry</a:t>
            </a:r>
            <a:r>
              <a:rPr lang="en-US" sz="1400" dirty="0" smtClean="0"/>
              <a:t>– This refers to transactions between the client and the agency, and is not applied to a specific account, but to a specific client number</a:t>
            </a:r>
            <a:endParaRPr lang="en-US" sz="1400" dirty="0"/>
          </a:p>
          <a:p>
            <a:endParaRPr lang="en-US" sz="1400" dirty="0"/>
          </a:p>
          <a:p>
            <a:pPr algn="l"/>
            <a:endParaRPr lang="en-US" sz="2800" dirty="0"/>
          </a:p>
        </p:txBody>
      </p:sp>
      <p:sp>
        <p:nvSpPr>
          <p:cNvPr id="2053" name="Text Box 5"/>
          <p:cNvSpPr txBox="1">
            <a:spLocks noChangeArrowheads="1"/>
          </p:cNvSpPr>
          <p:nvPr/>
        </p:nvSpPr>
        <p:spPr bwMode="auto">
          <a:xfrm>
            <a:off x="0" y="1447800"/>
            <a:ext cx="1158875" cy="366713"/>
          </a:xfrm>
          <a:prstGeom prst="rect">
            <a:avLst/>
          </a:prstGeom>
          <a:noFill/>
          <a:ln w="9525">
            <a:noFill/>
            <a:miter lim="800000"/>
            <a:headEnd/>
            <a:tailEnd/>
          </a:ln>
          <a:effectLst/>
        </p:spPr>
        <p:txBody>
          <a:bodyPr>
            <a:spAutoFit/>
          </a:bodyPr>
          <a:lstStyle/>
          <a:p>
            <a:endParaRPr lang="en-US"/>
          </a:p>
        </p:txBody>
      </p:sp>
      <p:sp>
        <p:nvSpPr>
          <p:cNvPr id="2054" name="Text Box 6"/>
          <p:cNvSpPr txBox="1">
            <a:spLocks noChangeArrowheads="1"/>
          </p:cNvSpPr>
          <p:nvPr/>
        </p:nvSpPr>
        <p:spPr bwMode="auto">
          <a:xfrm>
            <a:off x="0" y="1676400"/>
            <a:ext cx="2362200" cy="3416320"/>
          </a:xfrm>
          <a:prstGeom prst="rect">
            <a:avLst/>
          </a:prstGeom>
          <a:noFill/>
          <a:ln w="9525">
            <a:noFill/>
            <a:miter lim="800000"/>
            <a:headEnd/>
            <a:tailEnd/>
          </a:ln>
          <a:effectLst/>
        </p:spPr>
        <p:txBody>
          <a:bodyPr wrap="square">
            <a:spAutoFit/>
          </a:bodyPr>
          <a:lstStyle/>
          <a:p>
            <a:pPr>
              <a:buFontTx/>
              <a:buChar char="•"/>
            </a:pPr>
            <a:endParaRPr lang="en-US" sz="1200" dirty="0" smtClean="0"/>
          </a:p>
          <a:p>
            <a:pPr>
              <a:buFontTx/>
              <a:buChar char="•"/>
            </a:pPr>
            <a:endParaRPr lang="en-US" sz="1200" dirty="0"/>
          </a:p>
          <a:p>
            <a:pPr>
              <a:buFontTx/>
              <a:buChar char="•"/>
            </a:pPr>
            <a:r>
              <a:rPr lang="en-US" sz="1200" dirty="0" smtClean="0"/>
              <a:t>  When you process client statements RMEx produces an invoice number. This information is maintained in the client receivables module. When you send this statement to your client showing the amount that the client owes your agency, the client in turn sends you a check. The below process explains how those checks are applied to the client’s receivables.    </a:t>
            </a:r>
          </a:p>
          <a:p>
            <a:r>
              <a:rPr lang="en-US" sz="1200" dirty="0" smtClean="0"/>
              <a:t>                  </a:t>
            </a:r>
          </a:p>
          <a:p>
            <a:pPr>
              <a:buFontTx/>
              <a:buChar char="•"/>
            </a:pPr>
            <a:r>
              <a:rPr lang="en-US" sz="1200" dirty="0" smtClean="0"/>
              <a:t> Found off the Payment Transaction Menu  </a:t>
            </a:r>
            <a:endParaRPr lang="en-US" sz="1200" dirty="0"/>
          </a:p>
        </p:txBody>
      </p:sp>
      <p:sp>
        <p:nvSpPr>
          <p:cNvPr id="2056" name="Text Box 8"/>
          <p:cNvSpPr txBox="1">
            <a:spLocks noChangeArrowheads="1"/>
          </p:cNvSpPr>
          <p:nvPr/>
        </p:nvSpPr>
        <p:spPr bwMode="auto">
          <a:xfrm>
            <a:off x="3200400" y="1676400"/>
            <a:ext cx="3257550" cy="641350"/>
          </a:xfrm>
          <a:prstGeom prst="rect">
            <a:avLst/>
          </a:prstGeom>
          <a:noFill/>
          <a:ln w="9525">
            <a:noFill/>
            <a:miter lim="800000"/>
            <a:headEnd/>
            <a:tailEnd/>
          </a:ln>
          <a:effectLst/>
        </p:spPr>
        <p:txBody>
          <a:bodyPr>
            <a:spAutoFit/>
          </a:bodyPr>
          <a:lstStyle/>
          <a:p>
            <a:endParaRPr lang="en-US"/>
          </a:p>
          <a:p>
            <a:endParaRPr lang="en-US"/>
          </a:p>
        </p:txBody>
      </p:sp>
      <p:pic>
        <p:nvPicPr>
          <p:cNvPr id="1026" name="Picture 2"/>
          <p:cNvPicPr>
            <a:picLocks noChangeAspect="1" noChangeArrowheads="1"/>
          </p:cNvPicPr>
          <p:nvPr/>
        </p:nvPicPr>
        <p:blipFill>
          <a:blip r:embed="rId3" cstate="print"/>
          <a:srcRect/>
          <a:stretch>
            <a:fillRect/>
          </a:stretch>
        </p:blipFill>
        <p:spPr bwMode="auto">
          <a:xfrm>
            <a:off x="2362200" y="2057400"/>
            <a:ext cx="6410325" cy="3880613"/>
          </a:xfrm>
          <a:prstGeom prst="rect">
            <a:avLst/>
          </a:prstGeom>
          <a:noFill/>
          <a:ln w="9525">
            <a:noFill/>
            <a:miter lim="800000"/>
            <a:headEnd/>
            <a:tailEnd/>
          </a:ln>
        </p:spPr>
      </p:pic>
      <p:sp>
        <p:nvSpPr>
          <p:cNvPr id="9" name="Rectangle 8"/>
          <p:cNvSpPr/>
          <p:nvPr/>
        </p:nvSpPr>
        <p:spPr>
          <a:xfrm>
            <a:off x="2514600" y="3200400"/>
            <a:ext cx="20574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2051" name="Rectangle 3"/>
          <p:cNvSpPr>
            <a:spLocks noGrp="1" noChangeArrowheads="1"/>
          </p:cNvSpPr>
          <p:nvPr>
            <p:ph type="subTitle" idx="1"/>
          </p:nvPr>
        </p:nvSpPr>
        <p:spPr>
          <a:xfrm>
            <a:off x="0" y="914400"/>
            <a:ext cx="9144000" cy="685800"/>
          </a:xfrm>
        </p:spPr>
        <p:txBody>
          <a:bodyPr/>
          <a:lstStyle/>
          <a:p>
            <a:pPr algn="l"/>
            <a:r>
              <a:rPr lang="en-US" sz="2800" dirty="0" smtClean="0"/>
              <a:t>Client/Agency Transaction Entry</a:t>
            </a:r>
            <a:r>
              <a:rPr lang="en-US" sz="1400" dirty="0" smtClean="0"/>
              <a:t>– This refers to transactions between the client and the agency, and is not applied to a specific account, but to a specific client number</a:t>
            </a:r>
            <a:endParaRPr lang="en-US" sz="1400" dirty="0"/>
          </a:p>
          <a:p>
            <a:endParaRPr lang="en-US" sz="1400" dirty="0"/>
          </a:p>
          <a:p>
            <a:pPr algn="l"/>
            <a:endParaRPr lang="en-US" sz="2800" dirty="0"/>
          </a:p>
        </p:txBody>
      </p:sp>
      <p:sp>
        <p:nvSpPr>
          <p:cNvPr id="2053" name="Text Box 5"/>
          <p:cNvSpPr txBox="1">
            <a:spLocks noChangeArrowheads="1"/>
          </p:cNvSpPr>
          <p:nvPr/>
        </p:nvSpPr>
        <p:spPr bwMode="auto">
          <a:xfrm>
            <a:off x="0" y="1447800"/>
            <a:ext cx="1158875" cy="366713"/>
          </a:xfrm>
          <a:prstGeom prst="rect">
            <a:avLst/>
          </a:prstGeom>
          <a:noFill/>
          <a:ln w="9525">
            <a:noFill/>
            <a:miter lim="800000"/>
            <a:headEnd/>
            <a:tailEnd/>
          </a:ln>
          <a:effectLst/>
        </p:spPr>
        <p:txBody>
          <a:bodyPr>
            <a:spAutoFit/>
          </a:bodyPr>
          <a:lstStyle/>
          <a:p>
            <a:endParaRPr lang="en-US"/>
          </a:p>
        </p:txBody>
      </p:sp>
      <p:sp>
        <p:nvSpPr>
          <p:cNvPr id="2054" name="Text Box 6"/>
          <p:cNvSpPr txBox="1">
            <a:spLocks noChangeArrowheads="1"/>
          </p:cNvSpPr>
          <p:nvPr/>
        </p:nvSpPr>
        <p:spPr bwMode="auto">
          <a:xfrm>
            <a:off x="0" y="1676400"/>
            <a:ext cx="2362200" cy="1384995"/>
          </a:xfrm>
          <a:prstGeom prst="rect">
            <a:avLst/>
          </a:prstGeom>
          <a:noFill/>
          <a:ln w="9525">
            <a:noFill/>
            <a:miter lim="800000"/>
            <a:headEnd/>
            <a:tailEnd/>
          </a:ln>
          <a:effectLst/>
        </p:spPr>
        <p:txBody>
          <a:bodyPr wrap="square">
            <a:spAutoFit/>
          </a:bodyPr>
          <a:lstStyle/>
          <a:p>
            <a:pPr>
              <a:buFontTx/>
              <a:buChar char="•"/>
            </a:pPr>
            <a:endParaRPr lang="en-US" sz="1200" dirty="0" smtClean="0"/>
          </a:p>
          <a:p>
            <a:pPr>
              <a:buFontTx/>
              <a:buChar char="•"/>
            </a:pPr>
            <a:endParaRPr lang="en-US" sz="1200" dirty="0"/>
          </a:p>
          <a:p>
            <a:pPr>
              <a:buFontTx/>
              <a:buChar char="•"/>
            </a:pPr>
            <a:r>
              <a:rPr lang="en-US" sz="1200" dirty="0" smtClean="0"/>
              <a:t>  Hit Enter to get past the warning reminding you that client transactions should NOT be enter for future client statement periods. </a:t>
            </a:r>
            <a:endParaRPr lang="en-US" sz="1200" dirty="0"/>
          </a:p>
        </p:txBody>
      </p:sp>
      <p:sp>
        <p:nvSpPr>
          <p:cNvPr id="2056" name="Text Box 8"/>
          <p:cNvSpPr txBox="1">
            <a:spLocks noChangeArrowheads="1"/>
          </p:cNvSpPr>
          <p:nvPr/>
        </p:nvSpPr>
        <p:spPr bwMode="auto">
          <a:xfrm>
            <a:off x="3200400" y="1676400"/>
            <a:ext cx="3257550" cy="641350"/>
          </a:xfrm>
          <a:prstGeom prst="rect">
            <a:avLst/>
          </a:prstGeom>
          <a:noFill/>
          <a:ln w="9525">
            <a:noFill/>
            <a:miter lim="800000"/>
            <a:headEnd/>
            <a:tailEnd/>
          </a:ln>
          <a:effectLst/>
        </p:spPr>
        <p:txBody>
          <a:bodyPr>
            <a:spAutoFit/>
          </a:bodyPr>
          <a:lstStyle/>
          <a:p>
            <a:endParaRPr lang="en-US"/>
          </a:p>
          <a:p>
            <a:endParaRPr lang="en-US"/>
          </a:p>
        </p:txBody>
      </p:sp>
      <p:pic>
        <p:nvPicPr>
          <p:cNvPr id="2" name="Picture 2"/>
          <p:cNvPicPr>
            <a:picLocks noChangeAspect="1" noChangeArrowheads="1"/>
          </p:cNvPicPr>
          <p:nvPr/>
        </p:nvPicPr>
        <p:blipFill>
          <a:blip r:embed="rId4" cstate="print"/>
          <a:srcRect/>
          <a:stretch>
            <a:fillRect/>
          </a:stretch>
        </p:blipFill>
        <p:spPr bwMode="auto">
          <a:xfrm>
            <a:off x="3276600" y="1828800"/>
            <a:ext cx="4619625"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2051" name="Rectangle 3"/>
          <p:cNvSpPr>
            <a:spLocks noGrp="1" noChangeArrowheads="1"/>
          </p:cNvSpPr>
          <p:nvPr>
            <p:ph type="subTitle" idx="1"/>
          </p:nvPr>
        </p:nvSpPr>
        <p:spPr>
          <a:xfrm>
            <a:off x="0" y="914400"/>
            <a:ext cx="9144000" cy="685800"/>
          </a:xfrm>
        </p:spPr>
        <p:txBody>
          <a:bodyPr/>
          <a:lstStyle/>
          <a:p>
            <a:pPr algn="l"/>
            <a:r>
              <a:rPr lang="en-US" sz="2800" dirty="0" smtClean="0"/>
              <a:t>Client/Agency Transaction Entry</a:t>
            </a:r>
            <a:r>
              <a:rPr lang="en-US" sz="1400" dirty="0" smtClean="0"/>
              <a:t>– This refers to transactions between the client and the agency, and is not applied to a specific account, but to a specific client number</a:t>
            </a:r>
            <a:endParaRPr lang="en-US" sz="1400" dirty="0"/>
          </a:p>
          <a:p>
            <a:endParaRPr lang="en-US" sz="1400" dirty="0"/>
          </a:p>
          <a:p>
            <a:pPr algn="l"/>
            <a:endParaRPr lang="en-US" sz="2800" dirty="0"/>
          </a:p>
        </p:txBody>
      </p:sp>
      <p:sp>
        <p:nvSpPr>
          <p:cNvPr id="2053" name="Text Box 5"/>
          <p:cNvSpPr txBox="1">
            <a:spLocks noChangeArrowheads="1"/>
          </p:cNvSpPr>
          <p:nvPr/>
        </p:nvSpPr>
        <p:spPr bwMode="auto">
          <a:xfrm>
            <a:off x="0" y="1447800"/>
            <a:ext cx="1158875" cy="366713"/>
          </a:xfrm>
          <a:prstGeom prst="rect">
            <a:avLst/>
          </a:prstGeom>
          <a:noFill/>
          <a:ln w="9525">
            <a:noFill/>
            <a:miter lim="800000"/>
            <a:headEnd/>
            <a:tailEnd/>
          </a:ln>
          <a:effectLst/>
        </p:spPr>
        <p:txBody>
          <a:bodyPr>
            <a:spAutoFit/>
          </a:bodyPr>
          <a:lstStyle/>
          <a:p>
            <a:endParaRPr lang="en-US"/>
          </a:p>
        </p:txBody>
      </p:sp>
      <p:sp>
        <p:nvSpPr>
          <p:cNvPr id="2054" name="Text Box 6"/>
          <p:cNvSpPr txBox="1">
            <a:spLocks noChangeArrowheads="1"/>
          </p:cNvSpPr>
          <p:nvPr/>
        </p:nvSpPr>
        <p:spPr bwMode="auto">
          <a:xfrm>
            <a:off x="0" y="1676400"/>
            <a:ext cx="2971800" cy="4524315"/>
          </a:xfrm>
          <a:prstGeom prst="rect">
            <a:avLst/>
          </a:prstGeom>
          <a:noFill/>
          <a:ln w="9525">
            <a:noFill/>
            <a:miter lim="800000"/>
            <a:headEnd/>
            <a:tailEnd/>
          </a:ln>
          <a:effectLst/>
        </p:spPr>
        <p:txBody>
          <a:bodyPr wrap="square">
            <a:spAutoFit/>
          </a:bodyPr>
          <a:lstStyle/>
          <a:p>
            <a:pPr>
              <a:buFontTx/>
              <a:buChar char="•"/>
            </a:pPr>
            <a:endParaRPr lang="en-US" sz="1200" dirty="0" smtClean="0"/>
          </a:p>
          <a:p>
            <a:pPr>
              <a:buFontTx/>
              <a:buChar char="•"/>
            </a:pPr>
            <a:endParaRPr lang="en-US" sz="1200" dirty="0"/>
          </a:p>
          <a:p>
            <a:pPr>
              <a:buFontTx/>
              <a:buChar char="•"/>
            </a:pPr>
            <a:r>
              <a:rPr lang="en-US" sz="1200" dirty="0" smtClean="0"/>
              <a:t> This is where you will enter you client payment</a:t>
            </a:r>
          </a:p>
          <a:p>
            <a:endParaRPr lang="en-US" sz="1200" dirty="0" smtClean="0"/>
          </a:p>
          <a:p>
            <a:pPr>
              <a:buFontTx/>
              <a:buChar char="•"/>
            </a:pPr>
            <a:r>
              <a:rPr lang="en-US" sz="1200" dirty="0" smtClean="0"/>
              <a:t>  As with debtor/agency transactions, you should use a positive amount to reduce a client's balance (e.g. a client payment) and a negative amount to increase a client's balance. (e.g. to bill a client)                                                                                                       </a:t>
            </a:r>
          </a:p>
          <a:p>
            <a:pPr>
              <a:buFontTx/>
              <a:buChar char="•"/>
            </a:pPr>
            <a:endParaRPr lang="en-US" sz="1200" dirty="0" smtClean="0"/>
          </a:p>
          <a:p>
            <a:pPr>
              <a:buFontTx/>
              <a:buChar char="•"/>
            </a:pPr>
            <a:r>
              <a:rPr lang="en-US" sz="1200" dirty="0" smtClean="0"/>
              <a:t> If you want to omit payment transaction code 52 from the statement enter a “Y”</a:t>
            </a:r>
          </a:p>
          <a:p>
            <a:r>
              <a:rPr lang="en-US" sz="1200" dirty="0" smtClean="0"/>
              <a:t>The reference field is user defined</a:t>
            </a:r>
          </a:p>
          <a:p>
            <a:endParaRPr lang="en-US" sz="1200" dirty="0" smtClean="0"/>
          </a:p>
          <a:p>
            <a:endParaRPr lang="en-US" sz="1200" dirty="0" smtClean="0"/>
          </a:p>
          <a:p>
            <a:endParaRPr lang="en-US" sz="1200" dirty="0" smtClean="0"/>
          </a:p>
          <a:p>
            <a:endParaRPr lang="en-US" sz="1200" dirty="0" smtClean="0"/>
          </a:p>
          <a:p>
            <a:r>
              <a:rPr lang="en-US" sz="1200" dirty="0" smtClean="0"/>
              <a:t> </a:t>
            </a:r>
          </a:p>
          <a:p>
            <a:r>
              <a:rPr lang="en-US" sz="1200" dirty="0" smtClean="0"/>
              <a:t> </a:t>
            </a:r>
          </a:p>
          <a:p>
            <a:endParaRPr lang="en-US" sz="1200" dirty="0" smtClean="0"/>
          </a:p>
          <a:p>
            <a:pPr>
              <a:buFontTx/>
              <a:buChar char="•"/>
            </a:pPr>
            <a:endParaRPr lang="en-US" sz="1200" dirty="0" smtClean="0"/>
          </a:p>
          <a:p>
            <a:pPr>
              <a:buFontTx/>
              <a:buChar char="•"/>
            </a:pPr>
            <a:endParaRPr lang="en-US" sz="1200" dirty="0"/>
          </a:p>
        </p:txBody>
      </p:sp>
      <p:sp>
        <p:nvSpPr>
          <p:cNvPr id="2056" name="Text Box 8"/>
          <p:cNvSpPr txBox="1">
            <a:spLocks noChangeArrowheads="1"/>
          </p:cNvSpPr>
          <p:nvPr/>
        </p:nvSpPr>
        <p:spPr bwMode="auto">
          <a:xfrm>
            <a:off x="3200400" y="1676400"/>
            <a:ext cx="3257550" cy="641350"/>
          </a:xfrm>
          <a:prstGeom prst="rect">
            <a:avLst/>
          </a:prstGeom>
          <a:noFill/>
          <a:ln w="9525">
            <a:noFill/>
            <a:miter lim="800000"/>
            <a:headEnd/>
            <a:tailEnd/>
          </a:ln>
          <a:effectLst/>
        </p:spPr>
        <p:txBody>
          <a:bodyPr>
            <a:spAutoFit/>
          </a:bodyPr>
          <a:lstStyle/>
          <a:p>
            <a:endParaRPr lang="en-US"/>
          </a:p>
          <a:p>
            <a:endParaRPr lang="en-US"/>
          </a:p>
        </p:txBody>
      </p:sp>
      <p:pic>
        <p:nvPicPr>
          <p:cNvPr id="2052" name="Picture 4"/>
          <p:cNvPicPr>
            <a:picLocks noChangeAspect="1" noChangeArrowheads="1"/>
          </p:cNvPicPr>
          <p:nvPr/>
        </p:nvPicPr>
        <p:blipFill>
          <a:blip r:embed="rId4" cstate="print"/>
          <a:srcRect/>
          <a:stretch>
            <a:fillRect/>
          </a:stretch>
        </p:blipFill>
        <p:spPr bwMode="auto">
          <a:xfrm>
            <a:off x="3276600" y="1752600"/>
            <a:ext cx="5438775" cy="49360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2051" name="Rectangle 3"/>
          <p:cNvSpPr>
            <a:spLocks noGrp="1" noChangeArrowheads="1"/>
          </p:cNvSpPr>
          <p:nvPr>
            <p:ph type="subTitle" idx="1"/>
          </p:nvPr>
        </p:nvSpPr>
        <p:spPr>
          <a:xfrm>
            <a:off x="0" y="914400"/>
            <a:ext cx="9144000" cy="685800"/>
          </a:xfrm>
        </p:spPr>
        <p:txBody>
          <a:bodyPr/>
          <a:lstStyle/>
          <a:p>
            <a:pPr algn="l"/>
            <a:r>
              <a:rPr lang="en-US" sz="2800" dirty="0" smtClean="0"/>
              <a:t>Client/Agency Transaction Entry</a:t>
            </a:r>
            <a:r>
              <a:rPr lang="en-US" sz="1400" dirty="0" smtClean="0"/>
              <a:t>– This refers to transactions between the client and the agency, and is not applied to a specific account, but to a specific client number</a:t>
            </a:r>
            <a:endParaRPr lang="en-US" sz="1400" dirty="0"/>
          </a:p>
          <a:p>
            <a:endParaRPr lang="en-US" sz="1400" dirty="0"/>
          </a:p>
          <a:p>
            <a:pPr algn="l"/>
            <a:endParaRPr lang="en-US" sz="2800" dirty="0"/>
          </a:p>
        </p:txBody>
      </p:sp>
      <p:sp>
        <p:nvSpPr>
          <p:cNvPr id="2053" name="Text Box 5"/>
          <p:cNvSpPr txBox="1">
            <a:spLocks noChangeArrowheads="1"/>
          </p:cNvSpPr>
          <p:nvPr/>
        </p:nvSpPr>
        <p:spPr bwMode="auto">
          <a:xfrm>
            <a:off x="0" y="1447800"/>
            <a:ext cx="1158875" cy="366713"/>
          </a:xfrm>
          <a:prstGeom prst="rect">
            <a:avLst/>
          </a:prstGeom>
          <a:noFill/>
          <a:ln w="9525">
            <a:noFill/>
            <a:miter lim="800000"/>
            <a:headEnd/>
            <a:tailEnd/>
          </a:ln>
          <a:effectLst/>
        </p:spPr>
        <p:txBody>
          <a:bodyPr>
            <a:spAutoFit/>
          </a:bodyPr>
          <a:lstStyle/>
          <a:p>
            <a:endParaRPr lang="en-US"/>
          </a:p>
        </p:txBody>
      </p:sp>
      <p:sp>
        <p:nvSpPr>
          <p:cNvPr id="2054" name="Text Box 6"/>
          <p:cNvSpPr txBox="1">
            <a:spLocks noChangeArrowheads="1"/>
          </p:cNvSpPr>
          <p:nvPr/>
        </p:nvSpPr>
        <p:spPr bwMode="auto">
          <a:xfrm>
            <a:off x="0" y="1676400"/>
            <a:ext cx="2971800" cy="6740307"/>
          </a:xfrm>
          <a:prstGeom prst="rect">
            <a:avLst/>
          </a:prstGeom>
          <a:noFill/>
          <a:ln w="9525">
            <a:noFill/>
            <a:miter lim="800000"/>
            <a:headEnd/>
            <a:tailEnd/>
          </a:ln>
          <a:effectLst/>
        </p:spPr>
        <p:txBody>
          <a:bodyPr wrap="square">
            <a:spAutoFit/>
          </a:bodyPr>
          <a:lstStyle/>
          <a:p>
            <a:pPr>
              <a:buFontTx/>
              <a:buChar char="•"/>
            </a:pPr>
            <a:endParaRPr lang="en-US" sz="1200" dirty="0" smtClean="0"/>
          </a:p>
          <a:p>
            <a:pPr>
              <a:buFontTx/>
              <a:buChar char="•"/>
            </a:pPr>
            <a:r>
              <a:rPr lang="en-US" sz="1200" dirty="0" smtClean="0"/>
              <a:t> </a:t>
            </a:r>
            <a:r>
              <a:rPr lang="en-US" sz="1200" dirty="0" smtClean="0"/>
              <a:t>This is where you will enter you client payment</a:t>
            </a:r>
          </a:p>
          <a:p>
            <a:endParaRPr lang="en-US" sz="1200" dirty="0" smtClean="0"/>
          </a:p>
          <a:p>
            <a:pPr>
              <a:buFontTx/>
              <a:buChar char="•"/>
            </a:pPr>
            <a:r>
              <a:rPr lang="en-US" sz="1200" dirty="0" smtClean="0"/>
              <a:t>  As with debtor/agency transactions, you should use a positive amount to reduce a client's balance (e.g. a client payment) and a negative amount to increase a client's balance. (e.g. to bill a client)                                                                                                       </a:t>
            </a:r>
          </a:p>
          <a:p>
            <a:pPr>
              <a:buFontTx/>
              <a:buChar char="•"/>
            </a:pPr>
            <a:endParaRPr lang="en-US" sz="1200" dirty="0" smtClean="0"/>
          </a:p>
          <a:p>
            <a:pPr>
              <a:buFontTx/>
              <a:buChar char="•"/>
            </a:pPr>
            <a:r>
              <a:rPr lang="en-US" sz="1200" dirty="0" smtClean="0"/>
              <a:t> If you want to omit payment transaction code 52 from the statement enter a “Y”</a:t>
            </a:r>
          </a:p>
          <a:p>
            <a:r>
              <a:rPr lang="en-US" sz="1200" dirty="0" smtClean="0"/>
              <a:t>The reference field is user defined</a:t>
            </a:r>
          </a:p>
          <a:p>
            <a:endParaRPr lang="en-US" sz="1200" dirty="0" smtClean="0"/>
          </a:p>
          <a:p>
            <a:pPr>
              <a:buFont typeface="Arial" pitchFamily="34" charset="0"/>
              <a:buChar char="•"/>
            </a:pPr>
            <a:r>
              <a:rPr lang="en-US" sz="1200" dirty="0" smtClean="0"/>
              <a:t> The invoice number – To display a list of invoices for this client use the F9-Display Invoices key. You will be able to select an invoice and this field will be </a:t>
            </a:r>
            <a:r>
              <a:rPr lang="en-US" sz="1200" dirty="0" smtClean="0"/>
              <a:t>populated</a:t>
            </a:r>
          </a:p>
          <a:p>
            <a:pPr>
              <a:buFont typeface="Arial" pitchFamily="34" charset="0"/>
              <a:buChar char="•"/>
            </a:pPr>
            <a:endParaRPr lang="en-US" sz="1200" dirty="0" smtClean="0"/>
          </a:p>
          <a:p>
            <a:pPr>
              <a:buFont typeface="Arial" pitchFamily="34" charset="0"/>
              <a:buChar char="•"/>
            </a:pPr>
            <a:r>
              <a:rPr lang="en-US" sz="1200" dirty="0" smtClean="0"/>
              <a:t> If the you have a payment that needs to be applied but you do not have an invoice number. Populate the Invoice Number field with all nines ”9999999999”  </a:t>
            </a:r>
            <a:endParaRPr lang="en-US" sz="1200" dirty="0" smtClean="0"/>
          </a:p>
          <a:p>
            <a:pPr>
              <a:buFont typeface="Arial" pitchFamily="34" charset="0"/>
              <a:buChar char="•"/>
            </a:pPr>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dirty="0" smtClean="0"/>
              <a:t> </a:t>
            </a:r>
          </a:p>
          <a:p>
            <a:r>
              <a:rPr lang="en-US" sz="1200" dirty="0" smtClean="0"/>
              <a:t> </a:t>
            </a:r>
          </a:p>
          <a:p>
            <a:endParaRPr lang="en-US" sz="1200" dirty="0" smtClean="0"/>
          </a:p>
          <a:p>
            <a:pPr>
              <a:buFontTx/>
              <a:buChar char="•"/>
            </a:pPr>
            <a:endParaRPr lang="en-US" sz="1200" dirty="0" smtClean="0"/>
          </a:p>
          <a:p>
            <a:pPr>
              <a:buFontTx/>
              <a:buChar char="•"/>
            </a:pPr>
            <a:endParaRPr lang="en-US" sz="1200" dirty="0"/>
          </a:p>
        </p:txBody>
      </p:sp>
      <p:sp>
        <p:nvSpPr>
          <p:cNvPr id="2056" name="Text Box 8"/>
          <p:cNvSpPr txBox="1">
            <a:spLocks noChangeArrowheads="1"/>
          </p:cNvSpPr>
          <p:nvPr/>
        </p:nvSpPr>
        <p:spPr bwMode="auto">
          <a:xfrm>
            <a:off x="3200400" y="1676400"/>
            <a:ext cx="3257550" cy="641350"/>
          </a:xfrm>
          <a:prstGeom prst="rect">
            <a:avLst/>
          </a:prstGeom>
          <a:noFill/>
          <a:ln w="9525">
            <a:noFill/>
            <a:miter lim="800000"/>
            <a:headEnd/>
            <a:tailEnd/>
          </a:ln>
          <a:effectLst/>
        </p:spPr>
        <p:txBody>
          <a:bodyPr>
            <a:spAutoFit/>
          </a:bodyPr>
          <a:lstStyle/>
          <a:p>
            <a:endParaRPr lang="en-US"/>
          </a:p>
          <a:p>
            <a:endParaRPr lang="en-US"/>
          </a:p>
        </p:txBody>
      </p:sp>
      <p:pic>
        <p:nvPicPr>
          <p:cNvPr id="3074" name="Picture 2"/>
          <p:cNvPicPr>
            <a:picLocks noChangeAspect="1" noChangeArrowheads="1"/>
          </p:cNvPicPr>
          <p:nvPr/>
        </p:nvPicPr>
        <p:blipFill>
          <a:blip r:embed="rId4" cstate="print"/>
          <a:srcRect/>
          <a:stretch>
            <a:fillRect/>
          </a:stretch>
        </p:blipFill>
        <p:spPr bwMode="auto">
          <a:xfrm>
            <a:off x="2971800" y="1447800"/>
            <a:ext cx="604946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2051" name="Rectangle 3"/>
          <p:cNvSpPr>
            <a:spLocks noGrp="1" noChangeArrowheads="1"/>
          </p:cNvSpPr>
          <p:nvPr>
            <p:ph type="subTitle" idx="1"/>
          </p:nvPr>
        </p:nvSpPr>
        <p:spPr>
          <a:xfrm>
            <a:off x="0" y="914400"/>
            <a:ext cx="9144000" cy="685800"/>
          </a:xfrm>
        </p:spPr>
        <p:txBody>
          <a:bodyPr/>
          <a:lstStyle/>
          <a:p>
            <a:pPr algn="l"/>
            <a:r>
              <a:rPr lang="en-US" sz="2800" dirty="0" smtClean="0"/>
              <a:t>Client/Agency Transaction Entry</a:t>
            </a:r>
            <a:r>
              <a:rPr lang="en-US" sz="1400" dirty="0" smtClean="0"/>
              <a:t>– This refers to transactions between the client and the agency, and is not applied to a specific account, but to a specific client number</a:t>
            </a:r>
            <a:endParaRPr lang="en-US" sz="1400" dirty="0"/>
          </a:p>
          <a:p>
            <a:endParaRPr lang="en-US" sz="1400" dirty="0"/>
          </a:p>
          <a:p>
            <a:pPr algn="l"/>
            <a:endParaRPr lang="en-US" sz="2800" dirty="0"/>
          </a:p>
        </p:txBody>
      </p:sp>
      <p:sp>
        <p:nvSpPr>
          <p:cNvPr id="2053" name="Text Box 5"/>
          <p:cNvSpPr txBox="1">
            <a:spLocks noChangeArrowheads="1"/>
          </p:cNvSpPr>
          <p:nvPr/>
        </p:nvSpPr>
        <p:spPr bwMode="auto">
          <a:xfrm>
            <a:off x="0" y="1447800"/>
            <a:ext cx="1158875" cy="366713"/>
          </a:xfrm>
          <a:prstGeom prst="rect">
            <a:avLst/>
          </a:prstGeom>
          <a:noFill/>
          <a:ln w="9525">
            <a:noFill/>
            <a:miter lim="800000"/>
            <a:headEnd/>
            <a:tailEnd/>
          </a:ln>
          <a:effectLst/>
        </p:spPr>
        <p:txBody>
          <a:bodyPr>
            <a:spAutoFit/>
          </a:bodyPr>
          <a:lstStyle/>
          <a:p>
            <a:endParaRPr lang="en-US"/>
          </a:p>
        </p:txBody>
      </p:sp>
      <p:sp>
        <p:nvSpPr>
          <p:cNvPr id="2054" name="Text Box 6"/>
          <p:cNvSpPr txBox="1">
            <a:spLocks noChangeArrowheads="1"/>
          </p:cNvSpPr>
          <p:nvPr/>
        </p:nvSpPr>
        <p:spPr bwMode="auto">
          <a:xfrm>
            <a:off x="0" y="1676400"/>
            <a:ext cx="2971800" cy="4708981"/>
          </a:xfrm>
          <a:prstGeom prst="rect">
            <a:avLst/>
          </a:prstGeom>
          <a:noFill/>
          <a:ln w="9525">
            <a:noFill/>
            <a:miter lim="800000"/>
            <a:headEnd/>
            <a:tailEnd/>
          </a:ln>
          <a:effectLst/>
        </p:spPr>
        <p:txBody>
          <a:bodyPr wrap="square">
            <a:spAutoFit/>
          </a:bodyPr>
          <a:lstStyle/>
          <a:p>
            <a:pPr>
              <a:buFontTx/>
              <a:buChar char="•"/>
            </a:pPr>
            <a:endParaRPr lang="en-US" sz="1200" dirty="0" smtClean="0"/>
          </a:p>
          <a:p>
            <a:pPr>
              <a:buFontTx/>
              <a:buChar char="•"/>
            </a:pPr>
            <a:endParaRPr lang="en-US" sz="1200" dirty="0"/>
          </a:p>
          <a:p>
            <a:pPr>
              <a:buFont typeface="Arial" pitchFamily="34" charset="0"/>
              <a:buChar char="•"/>
            </a:pPr>
            <a:r>
              <a:rPr lang="en-US" sz="1200" dirty="0" smtClean="0"/>
              <a:t> After transactions have been entered you need to request the Edit Report to check for any payment entry errors and to balance your payment batch. </a:t>
            </a:r>
          </a:p>
          <a:p>
            <a:pPr>
              <a:buFont typeface="Arial" pitchFamily="34" charset="0"/>
              <a:buChar char="•"/>
            </a:pPr>
            <a:endParaRPr lang="en-US" sz="1200" dirty="0" smtClean="0"/>
          </a:p>
          <a:p>
            <a:pPr>
              <a:buFont typeface="Arial" pitchFamily="34" charset="0"/>
              <a:buChar char="•"/>
            </a:pPr>
            <a:r>
              <a:rPr lang="en-US" sz="1200" dirty="0" smtClean="0"/>
              <a:t> The Payment Transaction Edit report is requested when exiting (F7 function key) the Client/Agency entry option on Payment Transaction Menu after entering a batch of payment transactions. When exiting the option the system prompts you to print the edit report. </a:t>
            </a:r>
          </a:p>
          <a:p>
            <a:pPr>
              <a:buFont typeface="Arial" pitchFamily="34" charset="0"/>
              <a:buChar char="•"/>
            </a:pPr>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dirty="0" smtClean="0"/>
              <a:t> </a:t>
            </a:r>
          </a:p>
          <a:p>
            <a:r>
              <a:rPr lang="en-US" sz="1200" dirty="0" smtClean="0"/>
              <a:t> </a:t>
            </a:r>
          </a:p>
          <a:p>
            <a:endParaRPr lang="en-US" sz="1200" dirty="0" smtClean="0"/>
          </a:p>
          <a:p>
            <a:pPr>
              <a:buFontTx/>
              <a:buChar char="•"/>
            </a:pPr>
            <a:endParaRPr lang="en-US" sz="1200" dirty="0" smtClean="0"/>
          </a:p>
          <a:p>
            <a:pPr>
              <a:buFontTx/>
              <a:buChar char="•"/>
            </a:pPr>
            <a:endParaRPr lang="en-US" sz="1200" dirty="0"/>
          </a:p>
        </p:txBody>
      </p:sp>
      <p:sp>
        <p:nvSpPr>
          <p:cNvPr id="2056" name="Text Box 8"/>
          <p:cNvSpPr txBox="1">
            <a:spLocks noChangeArrowheads="1"/>
          </p:cNvSpPr>
          <p:nvPr/>
        </p:nvSpPr>
        <p:spPr bwMode="auto">
          <a:xfrm>
            <a:off x="3200400" y="1676400"/>
            <a:ext cx="3257550" cy="641350"/>
          </a:xfrm>
          <a:prstGeom prst="rect">
            <a:avLst/>
          </a:prstGeom>
          <a:noFill/>
          <a:ln w="9525">
            <a:noFill/>
            <a:miter lim="800000"/>
            <a:headEnd/>
            <a:tailEnd/>
          </a:ln>
          <a:effectLst/>
        </p:spPr>
        <p:txBody>
          <a:bodyPr>
            <a:spAutoFit/>
          </a:bodyPr>
          <a:lstStyle/>
          <a:p>
            <a:endParaRPr lang="en-US"/>
          </a:p>
          <a:p>
            <a:endParaRPr lang="en-US"/>
          </a:p>
        </p:txBody>
      </p:sp>
      <p:pic>
        <p:nvPicPr>
          <p:cNvPr id="10" name="Picture 3"/>
          <p:cNvPicPr>
            <a:picLocks noChangeAspect="1" noChangeArrowheads="1"/>
          </p:cNvPicPr>
          <p:nvPr/>
        </p:nvPicPr>
        <p:blipFill>
          <a:blip r:embed="rId4" cstate="print"/>
          <a:srcRect/>
          <a:stretch>
            <a:fillRect/>
          </a:stretch>
        </p:blipFill>
        <p:spPr bwMode="auto">
          <a:xfrm>
            <a:off x="3733800" y="2133600"/>
            <a:ext cx="4476750" cy="318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ctrTitle"/>
          </p:nvPr>
        </p:nvPicPr>
        <p:blipFill>
          <a:blip r:embed="rId3" cstate="print"/>
          <a:srcRect/>
          <a:stretch>
            <a:fillRect/>
          </a:stretch>
        </p:blipFill>
        <p:spPr>
          <a:xfrm>
            <a:off x="0" y="0"/>
            <a:ext cx="9144000" cy="914400"/>
          </a:xfrm>
        </p:spPr>
      </p:pic>
      <p:sp>
        <p:nvSpPr>
          <p:cNvPr id="2051" name="Rectangle 3"/>
          <p:cNvSpPr>
            <a:spLocks noGrp="1" noChangeArrowheads="1"/>
          </p:cNvSpPr>
          <p:nvPr>
            <p:ph type="subTitle" idx="1"/>
          </p:nvPr>
        </p:nvSpPr>
        <p:spPr>
          <a:xfrm>
            <a:off x="0" y="914400"/>
            <a:ext cx="9144000" cy="685800"/>
          </a:xfrm>
        </p:spPr>
        <p:txBody>
          <a:bodyPr/>
          <a:lstStyle/>
          <a:p>
            <a:pPr algn="l"/>
            <a:r>
              <a:rPr lang="en-US" sz="2800" dirty="0" smtClean="0"/>
              <a:t>Client/Agency Transaction Entry</a:t>
            </a:r>
            <a:r>
              <a:rPr lang="en-US" sz="1400" dirty="0" smtClean="0"/>
              <a:t>– This refers to transactions between the client and the agency, and is not applied to a specific account, but to a specific client number</a:t>
            </a:r>
            <a:endParaRPr lang="en-US" sz="1400" dirty="0"/>
          </a:p>
          <a:p>
            <a:endParaRPr lang="en-US" sz="1400" dirty="0"/>
          </a:p>
          <a:p>
            <a:pPr algn="l"/>
            <a:endParaRPr lang="en-US" sz="2800" dirty="0"/>
          </a:p>
        </p:txBody>
      </p:sp>
      <p:sp>
        <p:nvSpPr>
          <p:cNvPr id="2053" name="Text Box 5"/>
          <p:cNvSpPr txBox="1">
            <a:spLocks noChangeArrowheads="1"/>
          </p:cNvSpPr>
          <p:nvPr/>
        </p:nvSpPr>
        <p:spPr bwMode="auto">
          <a:xfrm>
            <a:off x="0" y="1447800"/>
            <a:ext cx="1158875" cy="366713"/>
          </a:xfrm>
          <a:prstGeom prst="rect">
            <a:avLst/>
          </a:prstGeom>
          <a:noFill/>
          <a:ln w="9525">
            <a:noFill/>
            <a:miter lim="800000"/>
            <a:headEnd/>
            <a:tailEnd/>
          </a:ln>
          <a:effectLst/>
        </p:spPr>
        <p:txBody>
          <a:bodyPr>
            <a:spAutoFit/>
          </a:bodyPr>
          <a:lstStyle/>
          <a:p>
            <a:endParaRPr lang="en-US"/>
          </a:p>
        </p:txBody>
      </p:sp>
      <p:sp>
        <p:nvSpPr>
          <p:cNvPr id="2054" name="Text Box 6"/>
          <p:cNvSpPr txBox="1">
            <a:spLocks noChangeArrowheads="1"/>
          </p:cNvSpPr>
          <p:nvPr/>
        </p:nvSpPr>
        <p:spPr bwMode="auto">
          <a:xfrm>
            <a:off x="0" y="1676400"/>
            <a:ext cx="2971800" cy="3416320"/>
          </a:xfrm>
          <a:prstGeom prst="rect">
            <a:avLst/>
          </a:prstGeom>
          <a:noFill/>
          <a:ln w="9525">
            <a:noFill/>
            <a:miter lim="800000"/>
            <a:headEnd/>
            <a:tailEnd/>
          </a:ln>
          <a:effectLst/>
        </p:spPr>
        <p:txBody>
          <a:bodyPr wrap="square">
            <a:spAutoFit/>
          </a:bodyPr>
          <a:lstStyle/>
          <a:p>
            <a:pPr>
              <a:buFontTx/>
              <a:buChar char="•"/>
            </a:pPr>
            <a:endParaRPr lang="en-US" sz="1200" dirty="0" smtClean="0"/>
          </a:p>
          <a:p>
            <a:pPr>
              <a:buFontTx/>
              <a:buChar char="•"/>
            </a:pPr>
            <a:endParaRPr lang="en-US" sz="1200" dirty="0"/>
          </a:p>
          <a:p>
            <a:pPr>
              <a:buFont typeface="Arial" pitchFamily="34" charset="0"/>
              <a:buChar char="•"/>
            </a:pPr>
            <a:r>
              <a:rPr lang="en-US" sz="1200" dirty="0" smtClean="0"/>
              <a:t> After reviewing your edits the Client/Agency posting option can be found off the Payment Transaction Menu</a:t>
            </a:r>
          </a:p>
          <a:p>
            <a:pPr>
              <a:buFont typeface="Arial" pitchFamily="34" charset="0"/>
              <a:buChar char="•"/>
            </a:pPr>
            <a:endParaRPr lang="en-US" sz="1200" dirty="0" smtClean="0"/>
          </a:p>
          <a:p>
            <a:pPr>
              <a:buFont typeface="Arial" pitchFamily="34" charset="0"/>
              <a:buChar char="•"/>
            </a:pPr>
            <a:r>
              <a:rPr lang="en-US" sz="1200" dirty="0" smtClean="0"/>
              <a:t> After posting a report will print will the information pertaining to the payments just entered. </a:t>
            </a:r>
          </a:p>
          <a:p>
            <a:endParaRPr lang="en-US" sz="1200" dirty="0" smtClean="0"/>
          </a:p>
          <a:p>
            <a:endParaRPr lang="en-US" sz="1200" dirty="0" smtClean="0"/>
          </a:p>
          <a:p>
            <a:endParaRPr lang="en-US" sz="1200" dirty="0" smtClean="0"/>
          </a:p>
          <a:p>
            <a:endParaRPr lang="en-US" sz="1200" dirty="0" smtClean="0"/>
          </a:p>
          <a:p>
            <a:r>
              <a:rPr lang="en-US" sz="1200" dirty="0" smtClean="0"/>
              <a:t> </a:t>
            </a:r>
          </a:p>
          <a:p>
            <a:r>
              <a:rPr lang="en-US" sz="1200" dirty="0" smtClean="0"/>
              <a:t> </a:t>
            </a:r>
          </a:p>
          <a:p>
            <a:endParaRPr lang="en-US" sz="1200" dirty="0" smtClean="0"/>
          </a:p>
          <a:p>
            <a:pPr>
              <a:buFontTx/>
              <a:buChar char="•"/>
            </a:pPr>
            <a:endParaRPr lang="en-US" sz="1200" dirty="0" smtClean="0"/>
          </a:p>
          <a:p>
            <a:pPr>
              <a:buFontTx/>
              <a:buChar char="•"/>
            </a:pPr>
            <a:endParaRPr lang="en-US" sz="1200" dirty="0"/>
          </a:p>
        </p:txBody>
      </p:sp>
      <p:sp>
        <p:nvSpPr>
          <p:cNvPr id="2056" name="Text Box 8"/>
          <p:cNvSpPr txBox="1">
            <a:spLocks noChangeArrowheads="1"/>
          </p:cNvSpPr>
          <p:nvPr/>
        </p:nvSpPr>
        <p:spPr bwMode="auto">
          <a:xfrm>
            <a:off x="3200400" y="1676400"/>
            <a:ext cx="3257550" cy="641350"/>
          </a:xfrm>
          <a:prstGeom prst="rect">
            <a:avLst/>
          </a:prstGeom>
          <a:noFill/>
          <a:ln w="9525">
            <a:noFill/>
            <a:miter lim="800000"/>
            <a:headEnd/>
            <a:tailEnd/>
          </a:ln>
          <a:effectLst/>
        </p:spPr>
        <p:txBody>
          <a:bodyPr>
            <a:spAutoFit/>
          </a:bodyPr>
          <a:lstStyle/>
          <a:p>
            <a:endParaRPr lang="en-US"/>
          </a:p>
          <a:p>
            <a:endParaRPr lang="en-US"/>
          </a:p>
        </p:txBody>
      </p:sp>
      <p:pic>
        <p:nvPicPr>
          <p:cNvPr id="4099" name="Picture 3"/>
          <p:cNvPicPr>
            <a:picLocks noChangeAspect="1" noChangeArrowheads="1"/>
          </p:cNvPicPr>
          <p:nvPr/>
        </p:nvPicPr>
        <p:blipFill>
          <a:blip r:embed="rId4" cstate="print"/>
          <a:srcRect/>
          <a:stretch>
            <a:fillRect/>
          </a:stretch>
        </p:blipFill>
        <p:spPr bwMode="auto">
          <a:xfrm>
            <a:off x="2971800" y="2133600"/>
            <a:ext cx="6019800" cy="2618336"/>
          </a:xfrm>
          <a:prstGeom prst="rect">
            <a:avLst/>
          </a:prstGeom>
          <a:noFill/>
          <a:ln w="9525">
            <a:noFill/>
            <a:miter lim="800000"/>
            <a:headEnd/>
            <a:tailEnd/>
          </a:ln>
        </p:spPr>
      </p:pic>
      <p:sp>
        <p:nvSpPr>
          <p:cNvPr id="11" name="Rectangle 10"/>
          <p:cNvSpPr/>
          <p:nvPr/>
        </p:nvSpPr>
        <p:spPr>
          <a:xfrm>
            <a:off x="3124200" y="3429000"/>
            <a:ext cx="20574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7460</TotalTime>
  <Words>631</Words>
  <Application>Microsoft Office PowerPoint</Application>
  <PresentationFormat>On-screen Show (4:3)</PresentationFormat>
  <Paragraphs>83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Template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Debbie</dc:creator>
  <cp:lastModifiedBy>Jamie Horrell</cp:lastModifiedBy>
  <cp:revision>729</cp:revision>
  <dcterms:created xsi:type="dcterms:W3CDTF">2010-11-23T21:15:20Z</dcterms:created>
  <dcterms:modified xsi:type="dcterms:W3CDTF">2011-10-21T12:45:31Z</dcterms:modified>
</cp:coreProperties>
</file>