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20"/>
  </p:notesMasterIdLst>
  <p:handoutMasterIdLst>
    <p:handoutMasterId r:id="rId21"/>
  </p:handoutMasterIdLst>
  <p:sldIdLst>
    <p:sldId id="279" r:id="rId2"/>
    <p:sldId id="273" r:id="rId3"/>
    <p:sldId id="274" r:id="rId4"/>
    <p:sldId id="275" r:id="rId5"/>
    <p:sldId id="280" r:id="rId6"/>
    <p:sldId id="276" r:id="rId7"/>
    <p:sldId id="281" r:id="rId8"/>
    <p:sldId id="282" r:id="rId9"/>
    <p:sldId id="285" r:id="rId10"/>
    <p:sldId id="284" r:id="rId11"/>
    <p:sldId id="283" r:id="rId12"/>
    <p:sldId id="286" r:id="rId13"/>
    <p:sldId id="287" r:id="rId14"/>
    <p:sldId id="288" r:id="rId15"/>
    <p:sldId id="290" r:id="rId16"/>
    <p:sldId id="289" r:id="rId17"/>
    <p:sldId id="277" r:id="rId18"/>
    <p:sldId id="278" r:id="rId19"/>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0A8"/>
    <a:srgbClr val="4D918F"/>
    <a:srgbClr val="BEDCDB"/>
    <a:srgbClr val="C7D1E3"/>
    <a:srgbClr val="E9EDF4"/>
    <a:srgbClr val="5AB2CA"/>
    <a:srgbClr val="5A4ECA"/>
    <a:srgbClr val="D9EBEB"/>
    <a:srgbClr val="2D7A8F"/>
    <a:srgbClr val="1DA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99" autoAdjust="0"/>
    <p:restoredTop sz="57786" autoAdjust="0"/>
  </p:normalViewPr>
  <p:slideViewPr>
    <p:cSldViewPr>
      <p:cViewPr varScale="1">
        <p:scale>
          <a:sx n="60" d="100"/>
          <a:sy n="60" d="100"/>
        </p:scale>
        <p:origin x="612" y="21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p:scale>
          <a:sx n="100" d="100"/>
          <a:sy n="100" d="100"/>
        </p:scale>
        <p:origin x="954" y="78"/>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98BD8E-0C7D-467D-8A81-5FB07C7EFB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1696FCA-9FAE-41D8-96D7-06A13D03375F}">
      <dgm:prSet phldrT="[Text]"/>
      <dgm:spPr/>
      <dgm:t>
        <a:bodyPr/>
        <a:lstStyle/>
        <a:p>
          <a:r>
            <a:rPr lang="en-US" dirty="0" smtClean="0"/>
            <a:t>Contact Series</a:t>
          </a:r>
          <a:endParaRPr lang="en-US" dirty="0"/>
        </a:p>
      </dgm:t>
    </dgm:pt>
    <dgm:pt modelId="{B41AA2DF-F092-4B47-AC20-61242D16F99D}" type="parTrans" cxnId="{AF72F09A-23CA-406B-A0CC-825F10A6F8AF}">
      <dgm:prSet/>
      <dgm:spPr/>
      <dgm:t>
        <a:bodyPr/>
        <a:lstStyle/>
        <a:p>
          <a:endParaRPr lang="en-US"/>
        </a:p>
      </dgm:t>
    </dgm:pt>
    <dgm:pt modelId="{655261F5-3434-4F2E-83D3-5E095AE8978F}" type="sibTrans" cxnId="{AF72F09A-23CA-406B-A0CC-825F10A6F8AF}">
      <dgm:prSet/>
      <dgm:spPr/>
      <dgm:t>
        <a:bodyPr/>
        <a:lstStyle/>
        <a:p>
          <a:endParaRPr lang="en-US"/>
        </a:p>
      </dgm:t>
    </dgm:pt>
    <dgm:pt modelId="{EEC203CE-5696-4FB4-B40E-916526E8A559}">
      <dgm:prSet phldrT="[Text]"/>
      <dgm:spPr/>
      <dgm:t>
        <a:bodyPr/>
        <a:lstStyle/>
        <a:p>
          <a:r>
            <a:rPr lang="en-US" dirty="0" smtClean="0"/>
            <a:t>Creating </a:t>
          </a:r>
          <a:r>
            <a:rPr lang="en-US" dirty="0" err="1" smtClean="0"/>
            <a:t>Workmaps</a:t>
          </a:r>
          <a:endParaRPr lang="en-US" dirty="0"/>
        </a:p>
      </dgm:t>
    </dgm:pt>
    <dgm:pt modelId="{46E31741-E7C9-4349-8DA7-665E88A6C663}" type="parTrans" cxnId="{08218AFF-5D8A-43AE-9CE1-C6562D8C7E76}">
      <dgm:prSet/>
      <dgm:spPr/>
      <dgm:t>
        <a:bodyPr/>
        <a:lstStyle/>
        <a:p>
          <a:endParaRPr lang="en-US"/>
        </a:p>
      </dgm:t>
    </dgm:pt>
    <dgm:pt modelId="{86D6E8E7-5DE9-4359-8CA0-6F36CD176FBB}" type="sibTrans" cxnId="{08218AFF-5D8A-43AE-9CE1-C6562D8C7E76}">
      <dgm:prSet/>
      <dgm:spPr/>
      <dgm:t>
        <a:bodyPr/>
        <a:lstStyle/>
        <a:p>
          <a:endParaRPr lang="en-US"/>
        </a:p>
      </dgm:t>
    </dgm:pt>
    <dgm:pt modelId="{8D683630-1FD8-41F8-ACEB-47F636D86C69}">
      <dgm:prSet phldrT="[Text]"/>
      <dgm:spPr/>
      <dgm:t>
        <a:bodyPr/>
        <a:lstStyle/>
        <a:p>
          <a:r>
            <a:rPr lang="en-US" dirty="0" err="1" smtClean="0"/>
            <a:t>QCats</a:t>
          </a:r>
          <a:r>
            <a:rPr lang="en-US" dirty="0" smtClean="0"/>
            <a:t> </a:t>
          </a:r>
          <a:endParaRPr lang="en-US" dirty="0"/>
        </a:p>
      </dgm:t>
    </dgm:pt>
    <dgm:pt modelId="{9AD4BDF1-D1D1-41AA-A4D9-759781F262CB}" type="parTrans" cxnId="{8289A4A7-4854-4D5A-9D1E-34FA35A28C6B}">
      <dgm:prSet/>
      <dgm:spPr/>
      <dgm:t>
        <a:bodyPr/>
        <a:lstStyle/>
        <a:p>
          <a:endParaRPr lang="en-US"/>
        </a:p>
      </dgm:t>
    </dgm:pt>
    <dgm:pt modelId="{C921B673-9049-4588-A2CA-0037D23C14D2}" type="sibTrans" cxnId="{8289A4A7-4854-4D5A-9D1E-34FA35A28C6B}">
      <dgm:prSet/>
      <dgm:spPr/>
      <dgm:t>
        <a:bodyPr/>
        <a:lstStyle/>
        <a:p>
          <a:endParaRPr lang="en-US"/>
        </a:p>
      </dgm:t>
    </dgm:pt>
    <dgm:pt modelId="{74DB4518-FF12-4913-8BDB-1F8CE84D406B}" type="pres">
      <dgm:prSet presAssocID="{B998BD8E-0C7D-467D-8A81-5FB07C7EFB84}" presName="linear" presStyleCnt="0">
        <dgm:presLayoutVars>
          <dgm:dir/>
          <dgm:animLvl val="lvl"/>
          <dgm:resizeHandles val="exact"/>
        </dgm:presLayoutVars>
      </dgm:prSet>
      <dgm:spPr/>
    </dgm:pt>
    <dgm:pt modelId="{2CB5374C-D990-4E33-9C9F-2AF31A3F47CF}" type="pres">
      <dgm:prSet presAssocID="{71696FCA-9FAE-41D8-96D7-06A13D03375F}" presName="parentLin" presStyleCnt="0"/>
      <dgm:spPr/>
    </dgm:pt>
    <dgm:pt modelId="{DB8B5488-373B-4A75-9237-FCA6C7EAD0DB}" type="pres">
      <dgm:prSet presAssocID="{71696FCA-9FAE-41D8-96D7-06A13D03375F}" presName="parentLeftMargin" presStyleLbl="node1" presStyleIdx="0" presStyleCnt="3"/>
      <dgm:spPr/>
    </dgm:pt>
    <dgm:pt modelId="{44FB1019-CAEE-43AC-96A8-800500B3B580}" type="pres">
      <dgm:prSet presAssocID="{71696FCA-9FAE-41D8-96D7-06A13D03375F}" presName="parentText" presStyleLbl="node1" presStyleIdx="0" presStyleCnt="3" custLinFactNeighborX="-14474" custLinFactNeighborY="6890">
        <dgm:presLayoutVars>
          <dgm:chMax val="0"/>
          <dgm:bulletEnabled val="1"/>
        </dgm:presLayoutVars>
      </dgm:prSet>
      <dgm:spPr/>
      <dgm:t>
        <a:bodyPr/>
        <a:lstStyle/>
        <a:p>
          <a:endParaRPr lang="en-US"/>
        </a:p>
      </dgm:t>
    </dgm:pt>
    <dgm:pt modelId="{4EBC9B00-17FA-4DB8-BBAD-382D0E812ADC}" type="pres">
      <dgm:prSet presAssocID="{71696FCA-9FAE-41D8-96D7-06A13D03375F}" presName="negativeSpace" presStyleCnt="0"/>
      <dgm:spPr/>
    </dgm:pt>
    <dgm:pt modelId="{8CB82395-9E83-4F45-B97E-A448C28859FF}" type="pres">
      <dgm:prSet presAssocID="{71696FCA-9FAE-41D8-96D7-06A13D03375F}" presName="childText" presStyleLbl="conFgAcc1" presStyleIdx="0" presStyleCnt="3">
        <dgm:presLayoutVars>
          <dgm:bulletEnabled val="1"/>
        </dgm:presLayoutVars>
      </dgm:prSet>
      <dgm:spPr/>
    </dgm:pt>
    <dgm:pt modelId="{1F74B75F-364E-448A-9046-489F2A6994B4}" type="pres">
      <dgm:prSet presAssocID="{655261F5-3434-4F2E-83D3-5E095AE8978F}" presName="spaceBetweenRectangles" presStyleCnt="0"/>
      <dgm:spPr/>
    </dgm:pt>
    <dgm:pt modelId="{1363C6C7-57A8-460B-9B89-80C9BD7A7A5F}" type="pres">
      <dgm:prSet presAssocID="{EEC203CE-5696-4FB4-B40E-916526E8A559}" presName="parentLin" presStyleCnt="0"/>
      <dgm:spPr/>
    </dgm:pt>
    <dgm:pt modelId="{5BB192DF-C3AC-4519-9E2D-A9FDEDEE6960}" type="pres">
      <dgm:prSet presAssocID="{EEC203CE-5696-4FB4-B40E-916526E8A559}" presName="parentLeftMargin" presStyleLbl="node1" presStyleIdx="0" presStyleCnt="3"/>
      <dgm:spPr/>
    </dgm:pt>
    <dgm:pt modelId="{DCB39146-5314-45F9-BDEB-3A54F711E173}" type="pres">
      <dgm:prSet presAssocID="{EEC203CE-5696-4FB4-B40E-916526E8A559}" presName="parentText" presStyleLbl="node1" presStyleIdx="1" presStyleCnt="3">
        <dgm:presLayoutVars>
          <dgm:chMax val="0"/>
          <dgm:bulletEnabled val="1"/>
        </dgm:presLayoutVars>
      </dgm:prSet>
      <dgm:spPr/>
      <dgm:t>
        <a:bodyPr/>
        <a:lstStyle/>
        <a:p>
          <a:endParaRPr lang="en-US"/>
        </a:p>
      </dgm:t>
    </dgm:pt>
    <dgm:pt modelId="{9DA543B3-6F3B-4D23-9525-08FCBEA368A6}" type="pres">
      <dgm:prSet presAssocID="{EEC203CE-5696-4FB4-B40E-916526E8A559}" presName="negativeSpace" presStyleCnt="0"/>
      <dgm:spPr/>
    </dgm:pt>
    <dgm:pt modelId="{CF454292-EE0E-4394-8CC2-96DA9C45AA6D}" type="pres">
      <dgm:prSet presAssocID="{EEC203CE-5696-4FB4-B40E-916526E8A559}" presName="childText" presStyleLbl="conFgAcc1" presStyleIdx="1" presStyleCnt="3">
        <dgm:presLayoutVars>
          <dgm:bulletEnabled val="1"/>
        </dgm:presLayoutVars>
      </dgm:prSet>
      <dgm:spPr/>
    </dgm:pt>
    <dgm:pt modelId="{FFB83E65-6707-4017-9D81-89AD32FA0DCC}" type="pres">
      <dgm:prSet presAssocID="{86D6E8E7-5DE9-4359-8CA0-6F36CD176FBB}" presName="spaceBetweenRectangles" presStyleCnt="0"/>
      <dgm:spPr/>
    </dgm:pt>
    <dgm:pt modelId="{26DA5689-0523-43ED-8076-3EEA9D0E1041}" type="pres">
      <dgm:prSet presAssocID="{8D683630-1FD8-41F8-ACEB-47F636D86C69}" presName="parentLin" presStyleCnt="0"/>
      <dgm:spPr/>
    </dgm:pt>
    <dgm:pt modelId="{5D94C4F1-EA32-4DA5-B665-093012F3ECDD}" type="pres">
      <dgm:prSet presAssocID="{8D683630-1FD8-41F8-ACEB-47F636D86C69}" presName="parentLeftMargin" presStyleLbl="node1" presStyleIdx="1" presStyleCnt="3"/>
      <dgm:spPr/>
    </dgm:pt>
    <dgm:pt modelId="{AC59E671-2D5E-4688-92FC-9D6A23B17501}" type="pres">
      <dgm:prSet presAssocID="{8D683630-1FD8-41F8-ACEB-47F636D86C69}" presName="parentText" presStyleLbl="node1" presStyleIdx="2" presStyleCnt="3">
        <dgm:presLayoutVars>
          <dgm:chMax val="0"/>
          <dgm:bulletEnabled val="1"/>
        </dgm:presLayoutVars>
      </dgm:prSet>
      <dgm:spPr/>
      <dgm:t>
        <a:bodyPr/>
        <a:lstStyle/>
        <a:p>
          <a:endParaRPr lang="en-US"/>
        </a:p>
      </dgm:t>
    </dgm:pt>
    <dgm:pt modelId="{9CF4F5F6-AFF9-496B-9977-A0C6AD2A592E}" type="pres">
      <dgm:prSet presAssocID="{8D683630-1FD8-41F8-ACEB-47F636D86C69}" presName="negativeSpace" presStyleCnt="0"/>
      <dgm:spPr/>
    </dgm:pt>
    <dgm:pt modelId="{722502F0-B0E7-4C86-92B0-1EA071E34C51}" type="pres">
      <dgm:prSet presAssocID="{8D683630-1FD8-41F8-ACEB-47F636D86C69}" presName="childText" presStyleLbl="conFgAcc1" presStyleIdx="2" presStyleCnt="3">
        <dgm:presLayoutVars>
          <dgm:bulletEnabled val="1"/>
        </dgm:presLayoutVars>
      </dgm:prSet>
      <dgm:spPr/>
    </dgm:pt>
  </dgm:ptLst>
  <dgm:cxnLst>
    <dgm:cxn modelId="{08218AFF-5D8A-43AE-9CE1-C6562D8C7E76}" srcId="{B998BD8E-0C7D-467D-8A81-5FB07C7EFB84}" destId="{EEC203CE-5696-4FB4-B40E-916526E8A559}" srcOrd="1" destOrd="0" parTransId="{46E31741-E7C9-4349-8DA7-665E88A6C663}" sibTransId="{86D6E8E7-5DE9-4359-8CA0-6F36CD176FBB}"/>
    <dgm:cxn modelId="{2E06EAD6-7A22-4EAF-8E58-2104B37823F2}" type="presOf" srcId="{8D683630-1FD8-41F8-ACEB-47F636D86C69}" destId="{AC59E671-2D5E-4688-92FC-9D6A23B17501}" srcOrd="1" destOrd="0" presId="urn:microsoft.com/office/officeart/2005/8/layout/list1"/>
    <dgm:cxn modelId="{4898AE6F-CD08-459E-8196-F6D03A9B8B5E}" type="presOf" srcId="{8D683630-1FD8-41F8-ACEB-47F636D86C69}" destId="{5D94C4F1-EA32-4DA5-B665-093012F3ECDD}" srcOrd="0" destOrd="0" presId="urn:microsoft.com/office/officeart/2005/8/layout/list1"/>
    <dgm:cxn modelId="{ECBACC9D-CC50-4116-9805-9D0616A16C00}" type="presOf" srcId="{EEC203CE-5696-4FB4-B40E-916526E8A559}" destId="{5BB192DF-C3AC-4519-9E2D-A9FDEDEE6960}" srcOrd="0" destOrd="0" presId="urn:microsoft.com/office/officeart/2005/8/layout/list1"/>
    <dgm:cxn modelId="{AF72F09A-23CA-406B-A0CC-825F10A6F8AF}" srcId="{B998BD8E-0C7D-467D-8A81-5FB07C7EFB84}" destId="{71696FCA-9FAE-41D8-96D7-06A13D03375F}" srcOrd="0" destOrd="0" parTransId="{B41AA2DF-F092-4B47-AC20-61242D16F99D}" sibTransId="{655261F5-3434-4F2E-83D3-5E095AE8978F}"/>
    <dgm:cxn modelId="{6CA860E0-DFAB-4381-9E52-3EA3AC1594C1}" type="presOf" srcId="{71696FCA-9FAE-41D8-96D7-06A13D03375F}" destId="{44FB1019-CAEE-43AC-96A8-800500B3B580}" srcOrd="1" destOrd="0" presId="urn:microsoft.com/office/officeart/2005/8/layout/list1"/>
    <dgm:cxn modelId="{8289A4A7-4854-4D5A-9D1E-34FA35A28C6B}" srcId="{B998BD8E-0C7D-467D-8A81-5FB07C7EFB84}" destId="{8D683630-1FD8-41F8-ACEB-47F636D86C69}" srcOrd="2" destOrd="0" parTransId="{9AD4BDF1-D1D1-41AA-A4D9-759781F262CB}" sibTransId="{C921B673-9049-4588-A2CA-0037D23C14D2}"/>
    <dgm:cxn modelId="{F6236245-D961-4D8F-91BF-F703115259D9}" type="presOf" srcId="{EEC203CE-5696-4FB4-B40E-916526E8A559}" destId="{DCB39146-5314-45F9-BDEB-3A54F711E173}" srcOrd="1" destOrd="0" presId="urn:microsoft.com/office/officeart/2005/8/layout/list1"/>
    <dgm:cxn modelId="{E1CAA2F4-E250-4B02-8A52-53E29634054A}" type="presOf" srcId="{B998BD8E-0C7D-467D-8A81-5FB07C7EFB84}" destId="{74DB4518-FF12-4913-8BDB-1F8CE84D406B}" srcOrd="0" destOrd="0" presId="urn:microsoft.com/office/officeart/2005/8/layout/list1"/>
    <dgm:cxn modelId="{2EFA7213-B107-4F66-9885-912A00468AD3}" type="presOf" srcId="{71696FCA-9FAE-41D8-96D7-06A13D03375F}" destId="{DB8B5488-373B-4A75-9237-FCA6C7EAD0DB}" srcOrd="0" destOrd="0" presId="urn:microsoft.com/office/officeart/2005/8/layout/list1"/>
    <dgm:cxn modelId="{E2D0ECD1-A6D7-4D51-9791-6736792FFEDA}" type="presParOf" srcId="{74DB4518-FF12-4913-8BDB-1F8CE84D406B}" destId="{2CB5374C-D990-4E33-9C9F-2AF31A3F47CF}" srcOrd="0" destOrd="0" presId="urn:microsoft.com/office/officeart/2005/8/layout/list1"/>
    <dgm:cxn modelId="{EC9DC6CE-5CB4-430F-BA74-E15A09FE1A81}" type="presParOf" srcId="{2CB5374C-D990-4E33-9C9F-2AF31A3F47CF}" destId="{DB8B5488-373B-4A75-9237-FCA6C7EAD0DB}" srcOrd="0" destOrd="0" presId="urn:microsoft.com/office/officeart/2005/8/layout/list1"/>
    <dgm:cxn modelId="{3CEEFE18-3F62-4A9B-8D97-B3715E64561D}" type="presParOf" srcId="{2CB5374C-D990-4E33-9C9F-2AF31A3F47CF}" destId="{44FB1019-CAEE-43AC-96A8-800500B3B580}" srcOrd="1" destOrd="0" presId="urn:microsoft.com/office/officeart/2005/8/layout/list1"/>
    <dgm:cxn modelId="{28C50EF6-4E39-4ECF-B419-DDBDA260C4CD}" type="presParOf" srcId="{74DB4518-FF12-4913-8BDB-1F8CE84D406B}" destId="{4EBC9B00-17FA-4DB8-BBAD-382D0E812ADC}" srcOrd="1" destOrd="0" presId="urn:microsoft.com/office/officeart/2005/8/layout/list1"/>
    <dgm:cxn modelId="{99EBDCA9-3F40-4D87-9C4A-12988455A39B}" type="presParOf" srcId="{74DB4518-FF12-4913-8BDB-1F8CE84D406B}" destId="{8CB82395-9E83-4F45-B97E-A448C28859FF}" srcOrd="2" destOrd="0" presId="urn:microsoft.com/office/officeart/2005/8/layout/list1"/>
    <dgm:cxn modelId="{BEF62AB5-6270-4EA2-A9B0-D85D0C610141}" type="presParOf" srcId="{74DB4518-FF12-4913-8BDB-1F8CE84D406B}" destId="{1F74B75F-364E-448A-9046-489F2A6994B4}" srcOrd="3" destOrd="0" presId="urn:microsoft.com/office/officeart/2005/8/layout/list1"/>
    <dgm:cxn modelId="{CA7A52A0-4C2A-4381-A442-49B4FF09F8CE}" type="presParOf" srcId="{74DB4518-FF12-4913-8BDB-1F8CE84D406B}" destId="{1363C6C7-57A8-460B-9B89-80C9BD7A7A5F}" srcOrd="4" destOrd="0" presId="urn:microsoft.com/office/officeart/2005/8/layout/list1"/>
    <dgm:cxn modelId="{2C055622-6EF9-415F-BD38-811DF78D7F76}" type="presParOf" srcId="{1363C6C7-57A8-460B-9B89-80C9BD7A7A5F}" destId="{5BB192DF-C3AC-4519-9E2D-A9FDEDEE6960}" srcOrd="0" destOrd="0" presId="urn:microsoft.com/office/officeart/2005/8/layout/list1"/>
    <dgm:cxn modelId="{0CC094F7-9B3E-47A1-AEBA-6691789636AE}" type="presParOf" srcId="{1363C6C7-57A8-460B-9B89-80C9BD7A7A5F}" destId="{DCB39146-5314-45F9-BDEB-3A54F711E173}" srcOrd="1" destOrd="0" presId="urn:microsoft.com/office/officeart/2005/8/layout/list1"/>
    <dgm:cxn modelId="{A421AFE5-DC67-4FAE-91BA-D0AAD456AFA4}" type="presParOf" srcId="{74DB4518-FF12-4913-8BDB-1F8CE84D406B}" destId="{9DA543B3-6F3B-4D23-9525-08FCBEA368A6}" srcOrd="5" destOrd="0" presId="urn:microsoft.com/office/officeart/2005/8/layout/list1"/>
    <dgm:cxn modelId="{0093AA4E-324D-48D9-9B8D-3F7F81599C3B}" type="presParOf" srcId="{74DB4518-FF12-4913-8BDB-1F8CE84D406B}" destId="{CF454292-EE0E-4394-8CC2-96DA9C45AA6D}" srcOrd="6" destOrd="0" presId="urn:microsoft.com/office/officeart/2005/8/layout/list1"/>
    <dgm:cxn modelId="{A8D87904-CFB0-44C3-B8C0-09C03DAEAB28}" type="presParOf" srcId="{74DB4518-FF12-4913-8BDB-1F8CE84D406B}" destId="{FFB83E65-6707-4017-9D81-89AD32FA0DCC}" srcOrd="7" destOrd="0" presId="urn:microsoft.com/office/officeart/2005/8/layout/list1"/>
    <dgm:cxn modelId="{CBAA8ECB-5EED-4107-A876-00224C3512A7}" type="presParOf" srcId="{74DB4518-FF12-4913-8BDB-1F8CE84D406B}" destId="{26DA5689-0523-43ED-8076-3EEA9D0E1041}" srcOrd="8" destOrd="0" presId="urn:microsoft.com/office/officeart/2005/8/layout/list1"/>
    <dgm:cxn modelId="{66130B1D-7F80-46C1-98C8-C5B761975117}" type="presParOf" srcId="{26DA5689-0523-43ED-8076-3EEA9D0E1041}" destId="{5D94C4F1-EA32-4DA5-B665-093012F3ECDD}" srcOrd="0" destOrd="0" presId="urn:microsoft.com/office/officeart/2005/8/layout/list1"/>
    <dgm:cxn modelId="{7D6D15C7-46BE-4EFD-9A05-8EDDE6B51173}" type="presParOf" srcId="{26DA5689-0523-43ED-8076-3EEA9D0E1041}" destId="{AC59E671-2D5E-4688-92FC-9D6A23B17501}" srcOrd="1" destOrd="0" presId="urn:microsoft.com/office/officeart/2005/8/layout/list1"/>
    <dgm:cxn modelId="{992EBA87-F279-448C-B58B-3C1A6C05F4FE}" type="presParOf" srcId="{74DB4518-FF12-4913-8BDB-1F8CE84D406B}" destId="{9CF4F5F6-AFF9-496B-9977-A0C6AD2A592E}" srcOrd="9" destOrd="0" presId="urn:microsoft.com/office/officeart/2005/8/layout/list1"/>
    <dgm:cxn modelId="{AEE1B4E7-8957-4C43-8CA3-4DE70A69F091}" type="presParOf" srcId="{74DB4518-FF12-4913-8BDB-1F8CE84D406B}" destId="{722502F0-B0E7-4C86-92B0-1EA071E34C5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82395-9E83-4F45-B97E-A448C28859FF}">
      <dsp:nvSpPr>
        <dsp:cNvPr id="0" name=""/>
        <dsp:cNvSpPr/>
      </dsp:nvSpPr>
      <dsp:spPr>
        <a:xfrm>
          <a:off x="0" y="424600"/>
          <a:ext cx="5181600" cy="630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FB1019-CAEE-43AC-96A8-800500B3B580}">
      <dsp:nvSpPr>
        <dsp:cNvPr id="0" name=""/>
        <dsp:cNvSpPr/>
      </dsp:nvSpPr>
      <dsp:spPr>
        <a:xfrm>
          <a:off x="221580" y="106448"/>
          <a:ext cx="3627120" cy="738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l" defTabSz="1111250">
            <a:lnSpc>
              <a:spcPct val="90000"/>
            </a:lnSpc>
            <a:spcBef>
              <a:spcPct val="0"/>
            </a:spcBef>
            <a:spcAft>
              <a:spcPct val="35000"/>
            </a:spcAft>
          </a:pPr>
          <a:r>
            <a:rPr lang="en-US" sz="2500" kern="1200" dirty="0" smtClean="0"/>
            <a:t>Contact Series</a:t>
          </a:r>
          <a:endParaRPr lang="en-US" sz="2500" kern="1200" dirty="0"/>
        </a:p>
      </dsp:txBody>
      <dsp:txXfrm>
        <a:off x="257606" y="142474"/>
        <a:ext cx="3555068" cy="665948"/>
      </dsp:txXfrm>
    </dsp:sp>
    <dsp:sp modelId="{CF454292-EE0E-4394-8CC2-96DA9C45AA6D}">
      <dsp:nvSpPr>
        <dsp:cNvPr id="0" name=""/>
        <dsp:cNvSpPr/>
      </dsp:nvSpPr>
      <dsp:spPr>
        <a:xfrm>
          <a:off x="0" y="1558600"/>
          <a:ext cx="5181600" cy="630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B39146-5314-45F9-BDEB-3A54F711E173}">
      <dsp:nvSpPr>
        <dsp:cNvPr id="0" name=""/>
        <dsp:cNvSpPr/>
      </dsp:nvSpPr>
      <dsp:spPr>
        <a:xfrm>
          <a:off x="259080" y="1189600"/>
          <a:ext cx="3627120" cy="738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l" defTabSz="1111250">
            <a:lnSpc>
              <a:spcPct val="90000"/>
            </a:lnSpc>
            <a:spcBef>
              <a:spcPct val="0"/>
            </a:spcBef>
            <a:spcAft>
              <a:spcPct val="35000"/>
            </a:spcAft>
          </a:pPr>
          <a:r>
            <a:rPr lang="en-US" sz="2500" kern="1200" dirty="0" smtClean="0"/>
            <a:t>Creating </a:t>
          </a:r>
          <a:r>
            <a:rPr lang="en-US" sz="2500" kern="1200" dirty="0" err="1" smtClean="0"/>
            <a:t>Workmaps</a:t>
          </a:r>
          <a:endParaRPr lang="en-US" sz="2500" kern="1200" dirty="0"/>
        </a:p>
      </dsp:txBody>
      <dsp:txXfrm>
        <a:off x="295106" y="1225626"/>
        <a:ext cx="3555068" cy="665948"/>
      </dsp:txXfrm>
    </dsp:sp>
    <dsp:sp modelId="{722502F0-B0E7-4C86-92B0-1EA071E34C51}">
      <dsp:nvSpPr>
        <dsp:cNvPr id="0" name=""/>
        <dsp:cNvSpPr/>
      </dsp:nvSpPr>
      <dsp:spPr>
        <a:xfrm>
          <a:off x="0" y="2692600"/>
          <a:ext cx="5181600" cy="630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59E671-2D5E-4688-92FC-9D6A23B17501}">
      <dsp:nvSpPr>
        <dsp:cNvPr id="0" name=""/>
        <dsp:cNvSpPr/>
      </dsp:nvSpPr>
      <dsp:spPr>
        <a:xfrm>
          <a:off x="259080" y="2323600"/>
          <a:ext cx="3627120" cy="738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l" defTabSz="1111250">
            <a:lnSpc>
              <a:spcPct val="90000"/>
            </a:lnSpc>
            <a:spcBef>
              <a:spcPct val="0"/>
            </a:spcBef>
            <a:spcAft>
              <a:spcPct val="35000"/>
            </a:spcAft>
          </a:pPr>
          <a:r>
            <a:rPr lang="en-US" sz="2500" kern="1200" dirty="0" err="1" smtClean="0"/>
            <a:t>QCats</a:t>
          </a:r>
          <a:r>
            <a:rPr lang="en-US" sz="2500" kern="1200" dirty="0" smtClean="0"/>
            <a:t> </a:t>
          </a:r>
          <a:endParaRPr lang="en-US" sz="2500" kern="1200" dirty="0"/>
        </a:p>
      </dsp:txBody>
      <dsp:txXfrm>
        <a:off x="295106" y="2359626"/>
        <a:ext cx="355506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471"/>
          </a:xfrm>
          <a:prstGeom prst="rect">
            <a:avLst/>
          </a:prstGeom>
        </p:spPr>
        <p:txBody>
          <a:bodyPr vert="horz" lIns="93959" tIns="46979" rIns="93959" bIns="46979" rtlCol="0"/>
          <a:lstStyle>
            <a:lvl1pPr algn="l">
              <a:defRPr sz="1200"/>
            </a:lvl1pPr>
          </a:lstStyle>
          <a:p>
            <a:endParaRPr lang="en-US" dirty="0"/>
          </a:p>
        </p:txBody>
      </p:sp>
      <p:sp>
        <p:nvSpPr>
          <p:cNvPr id="3" name="Date Placeholder 2"/>
          <p:cNvSpPr>
            <a:spLocks noGrp="1"/>
          </p:cNvSpPr>
          <p:nvPr>
            <p:ph type="dt" sz="quarter" idx="1"/>
          </p:nvPr>
        </p:nvSpPr>
        <p:spPr>
          <a:xfrm>
            <a:off x="4008706" y="0"/>
            <a:ext cx="3066733" cy="468471"/>
          </a:xfrm>
          <a:prstGeom prst="rect">
            <a:avLst/>
          </a:prstGeom>
        </p:spPr>
        <p:txBody>
          <a:bodyPr vert="horz" lIns="93959" tIns="46979" rIns="93959" bIns="46979" rtlCol="0"/>
          <a:lstStyle>
            <a:lvl1pPr algn="r">
              <a:defRPr sz="1200"/>
            </a:lvl1pPr>
          </a:lstStyle>
          <a:p>
            <a:fld id="{F118F281-9C1A-42B0-8F94-DA0645FF8B5F}" type="datetimeFigureOut">
              <a:rPr lang="en-US" smtClean="0"/>
              <a:pPr/>
              <a:t>7/17/2014</a:t>
            </a:fld>
            <a:endParaRPr lang="en-US" dirty="0"/>
          </a:p>
        </p:txBody>
      </p:sp>
      <p:sp>
        <p:nvSpPr>
          <p:cNvPr id="4" name="Footer Placeholder 3"/>
          <p:cNvSpPr>
            <a:spLocks noGrp="1"/>
          </p:cNvSpPr>
          <p:nvPr>
            <p:ph type="ftr" sz="quarter" idx="2"/>
          </p:nvPr>
        </p:nvSpPr>
        <p:spPr>
          <a:xfrm>
            <a:off x="1" y="8899329"/>
            <a:ext cx="3066733" cy="468471"/>
          </a:xfrm>
          <a:prstGeom prst="rect">
            <a:avLst/>
          </a:prstGeom>
        </p:spPr>
        <p:txBody>
          <a:bodyPr vert="horz" lIns="93959" tIns="46979" rIns="93959" bIns="469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6" y="8899329"/>
            <a:ext cx="3066733" cy="468471"/>
          </a:xfrm>
          <a:prstGeom prst="rect">
            <a:avLst/>
          </a:prstGeom>
        </p:spPr>
        <p:txBody>
          <a:bodyPr vert="horz" lIns="93959" tIns="46979" rIns="93959" bIns="46979" rtlCol="0" anchor="b"/>
          <a:lstStyle>
            <a:lvl1pPr algn="r">
              <a:defRPr sz="1200"/>
            </a:lvl1pPr>
          </a:lstStyle>
          <a:p>
            <a:fld id="{ACAB7220-0A02-47D9-8D6A-FFBCC6195429}" type="slidenum">
              <a:rPr lang="en-US" smtClean="0"/>
              <a:pPr/>
              <a:t>‹#›</a:t>
            </a:fld>
            <a:endParaRPr lang="en-US" dirty="0"/>
          </a:p>
        </p:txBody>
      </p:sp>
    </p:spTree>
    <p:extLst>
      <p:ext uri="{BB962C8B-B14F-4D97-AF65-F5344CB8AC3E}">
        <p14:creationId xmlns:p14="http://schemas.microsoft.com/office/powerpoint/2010/main" val="783788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471"/>
          </a:xfrm>
          <a:prstGeom prst="rect">
            <a:avLst/>
          </a:prstGeom>
        </p:spPr>
        <p:txBody>
          <a:bodyPr vert="horz" lIns="93959" tIns="46979" rIns="93959" bIns="46979" rtlCol="0"/>
          <a:lstStyle>
            <a:lvl1pPr algn="l">
              <a:defRPr sz="1200"/>
            </a:lvl1pPr>
          </a:lstStyle>
          <a:p>
            <a:endParaRPr lang="en-US" dirty="0"/>
          </a:p>
        </p:txBody>
      </p:sp>
      <p:sp>
        <p:nvSpPr>
          <p:cNvPr id="3" name="Date Placeholder 2"/>
          <p:cNvSpPr>
            <a:spLocks noGrp="1"/>
          </p:cNvSpPr>
          <p:nvPr>
            <p:ph type="dt" idx="1"/>
          </p:nvPr>
        </p:nvSpPr>
        <p:spPr>
          <a:xfrm>
            <a:off x="4008706" y="0"/>
            <a:ext cx="3066733" cy="468471"/>
          </a:xfrm>
          <a:prstGeom prst="rect">
            <a:avLst/>
          </a:prstGeom>
        </p:spPr>
        <p:txBody>
          <a:bodyPr vert="horz" lIns="93959" tIns="46979" rIns="93959" bIns="46979" rtlCol="0"/>
          <a:lstStyle>
            <a:lvl1pPr algn="r">
              <a:defRPr sz="1200"/>
            </a:lvl1pPr>
          </a:lstStyle>
          <a:p>
            <a:fld id="{12F358B5-E45C-4D27-A121-4EEC167F13C9}" type="datetimeFigureOut">
              <a:rPr lang="en-US" smtClean="0"/>
              <a:pPr/>
              <a:t>7/17/2014</a:t>
            </a:fld>
            <a:endParaRPr lang="en-US" dirty="0"/>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59" tIns="46979" rIns="93959" bIns="46979" rtlCol="0" anchor="ctr"/>
          <a:lstStyle/>
          <a:p>
            <a:endParaRPr lang="en-US" dirty="0"/>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59" tIns="46979" rIns="93959" bIns="469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99329"/>
            <a:ext cx="3066733" cy="468471"/>
          </a:xfrm>
          <a:prstGeom prst="rect">
            <a:avLst/>
          </a:prstGeom>
        </p:spPr>
        <p:txBody>
          <a:bodyPr vert="horz" lIns="93959" tIns="46979" rIns="93959" bIns="469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6" y="8899329"/>
            <a:ext cx="3066733" cy="468471"/>
          </a:xfrm>
          <a:prstGeom prst="rect">
            <a:avLst/>
          </a:prstGeom>
        </p:spPr>
        <p:txBody>
          <a:bodyPr vert="horz" lIns="93959" tIns="46979" rIns="93959" bIns="46979" rtlCol="0" anchor="b"/>
          <a:lstStyle>
            <a:lvl1pPr algn="r">
              <a:defRPr sz="1200"/>
            </a:lvl1pPr>
          </a:lstStyle>
          <a:p>
            <a:fld id="{2F003AC3-2FF7-4137-92ED-196D02F69A1A}" type="slidenum">
              <a:rPr lang="en-US" smtClean="0"/>
              <a:pPr/>
              <a:t>‹#›</a:t>
            </a:fld>
            <a:endParaRPr lang="en-US" dirty="0"/>
          </a:p>
        </p:txBody>
      </p:sp>
    </p:spTree>
    <p:extLst>
      <p:ext uri="{BB962C8B-B14F-4D97-AF65-F5344CB8AC3E}">
        <p14:creationId xmlns:p14="http://schemas.microsoft.com/office/powerpoint/2010/main" val="400712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7788"/>
            <a:ext cx="4683125" cy="3513137"/>
          </a:xfrm>
        </p:spPr>
      </p:sp>
      <p:sp>
        <p:nvSpPr>
          <p:cNvPr id="3" name="Notes Placeholder 2"/>
          <p:cNvSpPr>
            <a:spLocks noGrp="1"/>
          </p:cNvSpPr>
          <p:nvPr>
            <p:ph type="body" idx="1"/>
          </p:nvPr>
        </p:nvSpPr>
        <p:spPr>
          <a:xfrm>
            <a:off x="157269" y="3669691"/>
            <a:ext cx="6762538" cy="4684713"/>
          </a:xfrm>
        </p:spPr>
        <p:txBody>
          <a:bodyPr>
            <a:normAutofit/>
          </a:bodyPr>
          <a:lstStyle/>
          <a:p>
            <a:r>
              <a:rPr lang="en-US" sz="1200" kern="1200" dirty="0" smtClean="0">
                <a:solidFill>
                  <a:schemeClr val="tx1"/>
                </a:solidFill>
                <a:effectLst/>
                <a:latin typeface="+mn-lt"/>
                <a:ea typeface="+mn-ea"/>
                <a:cs typeface="+mn-cs"/>
              </a:rPr>
              <a:t>Hello, and welcome to this discussion on Phones and how they are handled in RMEx</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003AC3-2FF7-4137-92ED-196D02F69A1A}" type="slidenum">
              <a:rPr lang="en-US" smtClean="0"/>
              <a:pPr/>
              <a:t>1</a:t>
            </a:fld>
            <a:endParaRPr lang="en-US" dirty="0"/>
          </a:p>
        </p:txBody>
      </p:sp>
    </p:spTree>
    <p:extLst>
      <p:ext uri="{BB962C8B-B14F-4D97-AF65-F5344CB8AC3E}">
        <p14:creationId xmlns:p14="http://schemas.microsoft.com/office/powerpoint/2010/main" val="624629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7788"/>
            <a:ext cx="4683125" cy="3513137"/>
          </a:xfrm>
        </p:spPr>
      </p:sp>
      <p:sp>
        <p:nvSpPr>
          <p:cNvPr id="3" name="Notes Placeholder 2"/>
          <p:cNvSpPr>
            <a:spLocks noGrp="1"/>
          </p:cNvSpPr>
          <p:nvPr>
            <p:ph type="body" idx="1"/>
          </p:nvPr>
        </p:nvSpPr>
        <p:spPr>
          <a:xfrm>
            <a:off x="157269" y="3669691"/>
            <a:ext cx="6762538" cy="4684713"/>
          </a:xfrm>
        </p:spPr>
        <p:txBody>
          <a:bodyPr>
            <a:normAutofit/>
          </a:bodyPr>
          <a:lstStyle/>
          <a:p>
            <a:pPr lvl="0"/>
            <a:r>
              <a:rPr lang="en-US" sz="1200" kern="1200" dirty="0" smtClean="0">
                <a:solidFill>
                  <a:schemeClr val="tx1"/>
                </a:solidFill>
                <a:effectLst/>
                <a:latin typeface="+mn-lt"/>
                <a:ea typeface="+mn-ea"/>
                <a:cs typeface="+mn-cs"/>
              </a:rPr>
              <a:t>What about bad numbers that are on linked accounts for this consumer?</a:t>
            </a:r>
            <a:r>
              <a:rPr lang="en-US" sz="105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mark  a number as bad on one account,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if that identical number is on any of the linked accounts it will be marked as bad also </a:t>
            </a:r>
            <a:endParaRPr lang="en-US" sz="1050" kern="1200" dirty="0" smtClean="0">
              <a:solidFill>
                <a:schemeClr val="tx1"/>
              </a:solidFill>
              <a:effectLst/>
              <a:latin typeface="+mn-lt"/>
              <a:ea typeface="+mn-ea"/>
              <a:cs typeface="+mn-cs"/>
            </a:endParaRPr>
          </a:p>
          <a:p>
            <a:pPr lvl="0"/>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if a number is bad on Other Phone Window,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new account is loaded with the same number in Other Phone Window? It will mark that number as bad on the new account</a:t>
            </a:r>
            <a:r>
              <a:rPr lang="en-US" sz="1200" kern="1200" baseline="0" dirty="0" smtClean="0">
                <a:solidFill>
                  <a:schemeClr val="tx1"/>
                </a:solidFill>
                <a:effectLst/>
                <a:latin typeface="+mn-lt"/>
                <a:ea typeface="+mn-ea"/>
                <a:cs typeface="+mn-cs"/>
              </a:rPr>
              <a:t> to make sure you do not call a number that has already been determined bad,  and one that SHOULD NOT BE CALLED</a:t>
            </a:r>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003AC3-2FF7-4137-92ED-196D02F69A1A}" type="slidenum">
              <a:rPr lang="en-US" smtClean="0"/>
              <a:pPr/>
              <a:t>10</a:t>
            </a:fld>
            <a:endParaRPr lang="en-US" dirty="0"/>
          </a:p>
        </p:txBody>
      </p:sp>
    </p:spTree>
    <p:extLst>
      <p:ext uri="{BB962C8B-B14F-4D97-AF65-F5344CB8AC3E}">
        <p14:creationId xmlns:p14="http://schemas.microsoft.com/office/powerpoint/2010/main" val="1731151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7788"/>
            <a:ext cx="4683125" cy="3513137"/>
          </a:xfrm>
        </p:spPr>
      </p:sp>
      <p:sp>
        <p:nvSpPr>
          <p:cNvPr id="3" name="Notes Placeholder 2"/>
          <p:cNvSpPr>
            <a:spLocks noGrp="1"/>
          </p:cNvSpPr>
          <p:nvPr>
            <p:ph type="body" idx="1"/>
          </p:nvPr>
        </p:nvSpPr>
        <p:spPr>
          <a:xfrm>
            <a:off x="157269" y="3669691"/>
            <a:ext cx="6762538" cy="4684713"/>
          </a:xfrm>
        </p:spPr>
        <p:txBody>
          <a:bodyPr>
            <a:normAutofit/>
          </a:bodyPr>
          <a:lstStyle/>
          <a:p>
            <a:pPr lvl="0"/>
            <a:r>
              <a:rPr lang="en-US" sz="1200" kern="1200" dirty="0" smtClean="0">
                <a:solidFill>
                  <a:schemeClr val="tx1"/>
                </a:solidFill>
                <a:effectLst/>
                <a:latin typeface="+mn-lt"/>
                <a:ea typeface="+mn-ea"/>
                <a:cs typeface="+mn-cs"/>
              </a:rPr>
              <a:t>What if you try to put back a number that was bad? Being an intelligent system if you try to put in a number that was in the account at one time, and marked as bad, we will notify the user that this New number was previously removed and forced the user to verify that they want to accept it as valid once again.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Keep in mind that this is based on the phone number and not the phone type. If a Work number was made bad, and you later try to put that number in the home field, the system still acknowledges that that number was made bad regardless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003AC3-2FF7-4137-92ED-196D02F69A1A}" type="slidenum">
              <a:rPr lang="en-US" smtClean="0"/>
              <a:pPr/>
              <a:t>11</a:t>
            </a:fld>
            <a:endParaRPr lang="en-US" dirty="0"/>
          </a:p>
        </p:txBody>
      </p:sp>
    </p:spTree>
    <p:extLst>
      <p:ext uri="{BB962C8B-B14F-4D97-AF65-F5344CB8AC3E}">
        <p14:creationId xmlns:p14="http://schemas.microsoft.com/office/powerpoint/2010/main" val="704010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7788"/>
            <a:ext cx="4683125" cy="3513137"/>
          </a:xfrm>
        </p:spPr>
      </p:sp>
      <p:sp>
        <p:nvSpPr>
          <p:cNvPr id="3" name="Notes Placeholder 2"/>
          <p:cNvSpPr>
            <a:spLocks noGrp="1"/>
          </p:cNvSpPr>
          <p:nvPr>
            <p:ph type="body" idx="1"/>
          </p:nvPr>
        </p:nvSpPr>
        <p:spPr>
          <a:xfrm>
            <a:off x="157269" y="3669691"/>
            <a:ext cx="6762538" cy="4684713"/>
          </a:xfrm>
        </p:spPr>
        <p:txBody>
          <a:bodyPr>
            <a:normAutofit/>
          </a:bodyPr>
          <a:lstStyle/>
          <a:p>
            <a:r>
              <a:rPr lang="en-US" sz="1200" kern="1200" dirty="0" smtClean="0">
                <a:solidFill>
                  <a:schemeClr val="tx1"/>
                </a:solidFill>
                <a:effectLst/>
                <a:latin typeface="+mn-lt"/>
                <a:ea typeface="+mn-ea"/>
                <a:cs typeface="+mn-cs"/>
              </a:rPr>
              <a:t>There are also times when a Consumer should not be called by a collector for compliance, or other reasons.  </a:t>
            </a:r>
            <a:r>
              <a:rPr lang="en-US" sz="1200" b="1" kern="1200" dirty="0" smtClean="0">
                <a:solidFill>
                  <a:schemeClr val="tx1"/>
                </a:solidFill>
                <a:effectLst/>
                <a:latin typeface="+mn-lt"/>
                <a:ea typeface="+mn-ea"/>
                <a:cs typeface="+mn-cs"/>
              </a:rPr>
              <a:t>RMEx has the ability to mask a Consumer </a:t>
            </a:r>
            <a:r>
              <a:rPr lang="en-US" sz="1200" kern="1200" dirty="0" smtClean="0">
                <a:solidFill>
                  <a:schemeClr val="tx1"/>
                </a:solidFill>
                <a:effectLst/>
                <a:latin typeface="+mn-lt"/>
                <a:ea typeface="+mn-ea"/>
                <a:cs typeface="+mn-cs"/>
              </a:rPr>
              <a:t>phone numbers. Notice that you do have the ability to see the last four digits of the phone number in case you need to confirm the number with a Consumer who has called in. Also see</a:t>
            </a:r>
            <a:r>
              <a:rPr lang="en-US" sz="1200" kern="1200" baseline="0" dirty="0" smtClean="0">
                <a:solidFill>
                  <a:schemeClr val="tx1"/>
                </a:solidFill>
                <a:effectLst/>
                <a:latin typeface="+mn-lt"/>
                <a:ea typeface="+mn-ea"/>
                <a:cs typeface="+mn-cs"/>
              </a:rPr>
              <a:t> the blue notice that states OUT OF TIME ZONE, meaning this account should not be called yet.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is also possible to mask phone numbers based on Maximum Calls and a system control option</a:t>
            </a:r>
            <a:r>
              <a:rPr lang="en-US" sz="1200" kern="1200" baseline="0" dirty="0" smtClean="0">
                <a:solidFill>
                  <a:schemeClr val="tx1"/>
                </a:solidFill>
                <a:effectLst/>
                <a:latin typeface="+mn-lt"/>
                <a:ea typeface="+mn-ea"/>
                <a:cs typeface="+mn-cs"/>
              </a:rPr>
              <a:t> using description codes on an account.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003AC3-2FF7-4137-92ED-196D02F69A1A}" type="slidenum">
              <a:rPr lang="en-US" smtClean="0"/>
              <a:pPr/>
              <a:t>12</a:t>
            </a:fld>
            <a:endParaRPr lang="en-US" dirty="0"/>
          </a:p>
        </p:txBody>
      </p:sp>
    </p:spTree>
    <p:extLst>
      <p:ext uri="{BB962C8B-B14F-4D97-AF65-F5344CB8AC3E}">
        <p14:creationId xmlns:p14="http://schemas.microsoft.com/office/powerpoint/2010/main" val="1102622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7788"/>
            <a:ext cx="4683125" cy="3513137"/>
          </a:xfrm>
        </p:spPr>
      </p:sp>
      <p:sp>
        <p:nvSpPr>
          <p:cNvPr id="3" name="Notes Placeholder 2"/>
          <p:cNvSpPr>
            <a:spLocks noGrp="1"/>
          </p:cNvSpPr>
          <p:nvPr>
            <p:ph type="body" idx="1"/>
          </p:nvPr>
        </p:nvSpPr>
        <p:spPr>
          <a:xfrm>
            <a:off x="157269" y="3669691"/>
            <a:ext cx="6762538" cy="4684713"/>
          </a:xfrm>
        </p:spPr>
        <p:txBody>
          <a:bodyPr>
            <a:normAutofit/>
          </a:bodyPr>
          <a:lstStyle/>
          <a:p>
            <a:r>
              <a:rPr lang="en-US" sz="1200" kern="1200" dirty="0" smtClean="0">
                <a:solidFill>
                  <a:schemeClr val="tx1"/>
                </a:solidFill>
                <a:effectLst/>
                <a:latin typeface="+mn-lt"/>
                <a:ea typeface="+mn-ea"/>
                <a:cs typeface="+mn-cs"/>
              </a:rPr>
              <a:t>Now when you’re looking at the </a:t>
            </a:r>
            <a:r>
              <a:rPr lang="en-US" sz="1200" kern="1200" dirty="0" err="1"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Other Phone screen you’ll notice at the bottom there’s a </a:t>
            </a:r>
            <a:r>
              <a:rPr lang="en-US" sz="1200" b="1" kern="1200" dirty="0" smtClean="0">
                <a:solidFill>
                  <a:schemeClr val="tx1"/>
                </a:solidFill>
                <a:effectLst/>
                <a:latin typeface="+mn-lt"/>
                <a:ea typeface="+mn-ea"/>
                <a:cs typeface="+mn-cs"/>
              </a:rPr>
              <a:t>function key F14 </a:t>
            </a:r>
            <a:r>
              <a:rPr lang="en-US" sz="1200" b="1" kern="1200" dirty="0" err="1" smtClean="0">
                <a:solidFill>
                  <a:schemeClr val="tx1"/>
                </a:solidFill>
                <a:effectLst/>
                <a:latin typeface="+mn-lt"/>
                <a:ea typeface="+mn-ea"/>
                <a:cs typeface="+mn-cs"/>
              </a:rPr>
              <a:t>ITel</a:t>
            </a:r>
            <a:r>
              <a:rPr lang="en-US" sz="1200" b="1" kern="1200" dirty="0" smtClean="0">
                <a:solidFill>
                  <a:schemeClr val="tx1"/>
                </a:solidFill>
                <a:effectLst/>
                <a:latin typeface="+mn-lt"/>
                <a:ea typeface="+mn-ea"/>
                <a:cs typeface="+mn-cs"/>
              </a:rPr>
              <a:t> Details</a:t>
            </a:r>
            <a:r>
              <a:rPr lang="en-US" sz="1200" kern="1200" dirty="0" smtClean="0">
                <a:solidFill>
                  <a:schemeClr val="tx1"/>
                </a:solidFill>
                <a:effectLst/>
                <a:latin typeface="+mn-lt"/>
                <a:ea typeface="+mn-ea"/>
                <a:cs typeface="+mn-cs"/>
              </a:rPr>
              <a:t>…  If you’re using the </a:t>
            </a:r>
            <a:r>
              <a:rPr lang="en-US" sz="1200" kern="1200" dirty="0" err="1" smtClean="0">
                <a:solidFill>
                  <a:schemeClr val="tx1"/>
                </a:solidFill>
                <a:effectLst/>
                <a:latin typeface="+mn-lt"/>
                <a:ea typeface="+mn-ea"/>
                <a:cs typeface="+mn-cs"/>
              </a:rPr>
              <a:t>ITel</a:t>
            </a:r>
            <a:r>
              <a:rPr lang="en-US" sz="1200" kern="1200" dirty="0" smtClean="0">
                <a:solidFill>
                  <a:schemeClr val="tx1"/>
                </a:solidFill>
                <a:effectLst/>
                <a:latin typeface="+mn-lt"/>
                <a:ea typeface="+mn-ea"/>
                <a:cs typeface="+mn-cs"/>
              </a:rPr>
              <a:t> Dialer, this option WILL show you important details about each phone number on an account. </a:t>
            </a:r>
            <a:r>
              <a:rPr lang="en-US" sz="1200" b="1" kern="1200" dirty="0" smtClean="0">
                <a:solidFill>
                  <a:schemeClr val="tx1"/>
                </a:solidFill>
                <a:effectLst/>
                <a:latin typeface="+mn-lt"/>
                <a:ea typeface="+mn-ea"/>
                <a:cs typeface="+mn-cs"/>
              </a:rPr>
              <a:t>Everything from the number of attempts </a:t>
            </a:r>
            <a:r>
              <a:rPr lang="en-US" sz="1200" kern="1200" dirty="0" smtClean="0">
                <a:solidFill>
                  <a:schemeClr val="tx1"/>
                </a:solidFill>
                <a:effectLst/>
                <a:latin typeface="+mn-lt"/>
                <a:ea typeface="+mn-ea"/>
                <a:cs typeface="+mn-cs"/>
              </a:rPr>
              <a:t>and contacts </a:t>
            </a:r>
            <a:r>
              <a:rPr lang="en-US" sz="1200" b="1" kern="1200" dirty="0" smtClean="0">
                <a:solidFill>
                  <a:schemeClr val="tx1"/>
                </a:solidFill>
                <a:effectLst/>
                <a:latin typeface="+mn-lt"/>
                <a:ea typeface="+mn-ea"/>
                <a:cs typeface="+mn-cs"/>
              </a:rPr>
              <a:t>JUST FOR THIS ONE NUMBER</a:t>
            </a:r>
            <a:r>
              <a:rPr lang="en-US" sz="1200" kern="1200" dirty="0" smtClean="0">
                <a:solidFill>
                  <a:schemeClr val="tx1"/>
                </a:solidFill>
                <a:effectLst/>
                <a:latin typeface="+mn-lt"/>
                <a:ea typeface="+mn-ea"/>
                <a:cs typeface="+mn-cs"/>
              </a:rPr>
              <a:t>,  along with the last call date, answering machines, and more. For the more technical people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this information is kept in a file called SCPHONE making it easy to access important data about your Consumer’s accounts.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003AC3-2FF7-4137-92ED-196D02F69A1A}" type="slidenum">
              <a:rPr lang="en-US" smtClean="0"/>
              <a:pPr/>
              <a:t>13</a:t>
            </a:fld>
            <a:endParaRPr lang="en-US" dirty="0"/>
          </a:p>
        </p:txBody>
      </p:sp>
    </p:spTree>
    <p:extLst>
      <p:ext uri="{BB962C8B-B14F-4D97-AF65-F5344CB8AC3E}">
        <p14:creationId xmlns:p14="http://schemas.microsoft.com/office/powerpoint/2010/main" val="673642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7788"/>
            <a:ext cx="4683125" cy="3513137"/>
          </a:xfrm>
        </p:spPr>
      </p:sp>
      <p:sp>
        <p:nvSpPr>
          <p:cNvPr id="3" name="Notes Placeholder 2"/>
          <p:cNvSpPr>
            <a:spLocks noGrp="1"/>
          </p:cNvSpPr>
          <p:nvPr>
            <p:ph type="body" idx="1"/>
          </p:nvPr>
        </p:nvSpPr>
        <p:spPr>
          <a:xfrm>
            <a:off x="157269" y="3669691"/>
            <a:ext cx="6762538" cy="4684713"/>
          </a:xfrm>
        </p:spPr>
        <p:txBody>
          <a:bodyPr>
            <a:normAutofit/>
          </a:bodyPr>
          <a:lstStyle/>
          <a:p>
            <a:pPr lvl="0"/>
            <a:r>
              <a:rPr lang="en-US" sz="1200" kern="1200" dirty="0" smtClean="0">
                <a:solidFill>
                  <a:schemeClr val="tx1"/>
                </a:solidFill>
                <a:effectLst/>
                <a:latin typeface="+mn-lt"/>
                <a:ea typeface="+mn-ea"/>
                <a:cs typeface="+mn-cs"/>
              </a:rPr>
              <a:t>So’ - now that we have an understanding of how numbers are stored on accounts and how complex it can be managing linked accounts, let’s look at an option in RMEx to make it easier to find all the numbers for a Consumer on those linked accounts. </a:t>
            </a:r>
            <a:r>
              <a:rPr lang="en-US" sz="1200" b="1" kern="1200" dirty="0" smtClean="0">
                <a:solidFill>
                  <a:schemeClr val="tx1"/>
                </a:solidFill>
                <a:effectLst/>
                <a:latin typeface="+mn-lt"/>
                <a:ea typeface="+mn-ea"/>
                <a:cs typeface="+mn-cs"/>
              </a:rPr>
              <a:t>On the Company Information Menu </a:t>
            </a:r>
            <a:r>
              <a:rPr lang="en-US" sz="1200" kern="1200" dirty="0" smtClean="0">
                <a:solidFill>
                  <a:schemeClr val="tx1"/>
                </a:solidFill>
                <a:effectLst/>
                <a:latin typeface="+mn-lt"/>
                <a:ea typeface="+mn-ea"/>
                <a:cs typeface="+mn-cs"/>
              </a:rPr>
              <a:t>there’s an option to </a:t>
            </a:r>
            <a:r>
              <a:rPr lang="en-US" sz="1200" b="1" kern="1200" dirty="0" smtClean="0">
                <a:solidFill>
                  <a:schemeClr val="tx1"/>
                </a:solidFill>
                <a:effectLst/>
                <a:latin typeface="+mn-lt"/>
                <a:ea typeface="+mn-ea"/>
                <a:cs typeface="+mn-cs"/>
              </a:rPr>
              <a:t>consolidated all the numbers </a:t>
            </a:r>
            <a:r>
              <a:rPr lang="en-US" sz="1200" kern="1200" dirty="0" smtClean="0">
                <a:solidFill>
                  <a:schemeClr val="tx1"/>
                </a:solidFill>
                <a:effectLst/>
                <a:latin typeface="+mn-lt"/>
                <a:ea typeface="+mn-ea"/>
                <a:cs typeface="+mn-cs"/>
              </a:rPr>
              <a:t>from the linked accounts to the primary account. Making it easier to find all the phone numbers for a Consumer right there in one place.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Also by using this option it will give you the ability to see ALL the phone numbers for a Consumer regardless of whether you looking at the primary Other Phone </a:t>
            </a:r>
            <a:r>
              <a:rPr lang="en-US" sz="1200" kern="1200" dirty="0" err="1" smtClean="0">
                <a:solidFill>
                  <a:schemeClr val="tx1"/>
                </a:solidFill>
                <a:effectLst/>
                <a:latin typeface="+mn-lt"/>
                <a:ea typeface="+mn-ea"/>
                <a:cs typeface="+mn-cs"/>
              </a:rPr>
              <a:t>WIndow</a:t>
            </a:r>
            <a:r>
              <a:rPr lang="en-US" sz="1200" kern="1200" dirty="0" smtClean="0">
                <a:solidFill>
                  <a:schemeClr val="tx1"/>
                </a:solidFill>
                <a:effectLst/>
                <a:latin typeface="+mn-lt"/>
                <a:ea typeface="+mn-ea"/>
                <a:cs typeface="+mn-cs"/>
              </a:rPr>
              <a:t> or a linked account’s Other Phone </a:t>
            </a:r>
            <a:r>
              <a:rPr lang="en-US" sz="1200" kern="1200" dirty="0" err="1" smtClean="0">
                <a:solidFill>
                  <a:schemeClr val="tx1"/>
                </a:solidFill>
                <a:effectLst/>
                <a:latin typeface="+mn-lt"/>
                <a:ea typeface="+mn-ea"/>
                <a:cs typeface="+mn-cs"/>
              </a:rPr>
              <a:t>WIndow</a:t>
            </a:r>
            <a:r>
              <a:rPr lang="en-US" sz="1200" kern="1200" dirty="0" smtClean="0">
                <a:solidFill>
                  <a:schemeClr val="tx1"/>
                </a:solidFill>
                <a:effectLst/>
                <a:latin typeface="+mn-lt"/>
                <a:ea typeface="+mn-ea"/>
                <a:cs typeface="+mn-cs"/>
              </a:rPr>
              <a:t>. We do this by dynamically presenting all the Consumers phone numbers in the Other</a:t>
            </a:r>
            <a:r>
              <a:rPr lang="en-US" sz="1200" kern="1200" baseline="0" dirty="0" smtClean="0">
                <a:solidFill>
                  <a:schemeClr val="tx1"/>
                </a:solidFill>
                <a:effectLst/>
                <a:latin typeface="+mn-lt"/>
                <a:ea typeface="+mn-ea"/>
                <a:cs typeface="+mn-cs"/>
              </a:rPr>
              <a:t> Phone</a:t>
            </a:r>
            <a:r>
              <a:rPr lang="en-US" sz="1200" kern="1200" dirty="0" smtClean="0">
                <a:solidFill>
                  <a:schemeClr val="tx1"/>
                </a:solidFill>
                <a:effectLst/>
                <a:latin typeface="+mn-lt"/>
                <a:ea typeface="+mn-ea"/>
                <a:cs typeface="+mn-cs"/>
              </a:rPr>
              <a:t> window for linked accounts So when you access ANY of the accounts and go to Other Phone </a:t>
            </a:r>
            <a:r>
              <a:rPr lang="en-US" sz="1200" kern="1200" dirty="0" err="1" smtClean="0">
                <a:solidFill>
                  <a:schemeClr val="tx1"/>
                </a:solidFill>
                <a:effectLst/>
                <a:latin typeface="+mn-lt"/>
                <a:ea typeface="+mn-ea"/>
                <a:cs typeface="+mn-cs"/>
              </a:rPr>
              <a:t>WIndow</a:t>
            </a:r>
            <a:r>
              <a:rPr lang="en-US" sz="1200" kern="1200" dirty="0" smtClean="0">
                <a:solidFill>
                  <a:schemeClr val="tx1"/>
                </a:solidFill>
                <a:effectLst/>
                <a:latin typeface="+mn-lt"/>
                <a:ea typeface="+mn-ea"/>
                <a:cs typeface="+mn-cs"/>
              </a:rPr>
              <a:t>, you will then see the same numbers, regardless of which account the number was on. </a:t>
            </a:r>
          </a:p>
          <a:p>
            <a:r>
              <a:rPr lang="en-US" sz="1200" kern="1200" dirty="0" smtClean="0">
                <a:solidFill>
                  <a:schemeClr val="tx1"/>
                </a:solidFill>
                <a:effectLst/>
                <a:latin typeface="+mn-lt"/>
                <a:ea typeface="+mn-ea"/>
                <a:cs typeface="+mn-cs"/>
              </a:rPr>
              <a:t>And what happens if you change primaries? We can copy all of the information from the old primary to the new one using the Consolidate numbers option.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003AC3-2FF7-4137-92ED-196D02F69A1A}" type="slidenum">
              <a:rPr lang="en-US" smtClean="0"/>
              <a:pPr/>
              <a:t>14</a:t>
            </a:fld>
            <a:endParaRPr lang="en-US" dirty="0"/>
          </a:p>
        </p:txBody>
      </p:sp>
    </p:spTree>
    <p:extLst>
      <p:ext uri="{BB962C8B-B14F-4D97-AF65-F5344CB8AC3E}">
        <p14:creationId xmlns:p14="http://schemas.microsoft.com/office/powerpoint/2010/main" val="3377067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7788"/>
            <a:ext cx="4683125" cy="3513137"/>
          </a:xfrm>
        </p:spPr>
      </p:sp>
      <p:sp>
        <p:nvSpPr>
          <p:cNvPr id="3" name="Notes Placeholder 2"/>
          <p:cNvSpPr>
            <a:spLocks noGrp="1"/>
          </p:cNvSpPr>
          <p:nvPr>
            <p:ph type="body" idx="1"/>
          </p:nvPr>
        </p:nvSpPr>
        <p:spPr>
          <a:xfrm>
            <a:off x="157269" y="3669691"/>
            <a:ext cx="6762538" cy="468471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You’ll also find on the Company Information </a:t>
            </a:r>
            <a:r>
              <a:rPr lang="en-US" sz="1200" b="1" kern="1200" dirty="0" smtClean="0">
                <a:solidFill>
                  <a:schemeClr val="tx1"/>
                </a:solidFill>
                <a:effectLst/>
                <a:latin typeface="+mn-lt"/>
                <a:ea typeface="+mn-ea"/>
                <a:cs typeface="+mn-cs"/>
              </a:rPr>
              <a:t>screen we have an option </a:t>
            </a:r>
            <a:r>
              <a:rPr lang="en-US" sz="1200" kern="1200" dirty="0" smtClean="0">
                <a:solidFill>
                  <a:schemeClr val="tx1"/>
                </a:solidFill>
                <a:effectLst/>
                <a:latin typeface="+mn-lt"/>
                <a:ea typeface="+mn-ea"/>
                <a:cs typeface="+mn-cs"/>
              </a:rPr>
              <a:t>to present </a:t>
            </a:r>
            <a:r>
              <a:rPr lang="en-US" sz="1200" b="1" kern="1200" dirty="0" smtClean="0">
                <a:solidFill>
                  <a:schemeClr val="tx1"/>
                </a:solidFill>
                <a:effectLst/>
                <a:latin typeface="+mn-lt"/>
                <a:ea typeface="+mn-ea"/>
                <a:cs typeface="+mn-cs"/>
              </a:rPr>
              <a:t>the Other Phone </a:t>
            </a:r>
            <a:r>
              <a:rPr lang="en-US" sz="1200" b="1" kern="1200" dirty="0" err="1" smtClean="0">
                <a:solidFill>
                  <a:schemeClr val="tx1"/>
                </a:solidFill>
                <a:effectLst/>
                <a:latin typeface="+mn-lt"/>
                <a:ea typeface="+mn-ea"/>
                <a:cs typeface="+mn-cs"/>
              </a:rPr>
              <a:t>WIndow</a:t>
            </a:r>
            <a:r>
              <a:rPr lang="en-US" sz="1200" b="1" kern="1200" dirty="0" smtClean="0">
                <a:solidFill>
                  <a:schemeClr val="tx1"/>
                </a:solidFill>
                <a:effectLst/>
                <a:latin typeface="+mn-lt"/>
                <a:ea typeface="+mn-ea"/>
                <a:cs typeface="+mn-cs"/>
              </a:rPr>
              <a:t> when no </a:t>
            </a:r>
            <a:r>
              <a:rPr lang="en-US" sz="1200" kern="1200" dirty="0" smtClean="0">
                <a:solidFill>
                  <a:schemeClr val="tx1"/>
                </a:solidFill>
                <a:effectLst/>
                <a:latin typeface="+mn-lt"/>
                <a:ea typeface="+mn-ea"/>
                <a:cs typeface="+mn-cs"/>
              </a:rPr>
              <a:t>phones are shown on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detail screen of an account but there ARE phone numbers in the Other Phone </a:t>
            </a:r>
            <a:r>
              <a:rPr lang="en-US" sz="1200" kern="1200" dirty="0" err="1" smtClean="0">
                <a:solidFill>
                  <a:schemeClr val="tx1"/>
                </a:solidFill>
                <a:effectLst/>
                <a:latin typeface="+mn-lt"/>
                <a:ea typeface="+mn-ea"/>
                <a:cs typeface="+mn-cs"/>
              </a:rPr>
              <a:t>WIndow</a:t>
            </a:r>
            <a:r>
              <a:rPr lang="en-US" sz="1200" kern="1200" dirty="0" smtClean="0">
                <a:solidFill>
                  <a:schemeClr val="tx1"/>
                </a:solidFill>
                <a:effectLst/>
                <a:latin typeface="+mn-lt"/>
                <a:ea typeface="+mn-ea"/>
                <a:cs typeface="+mn-cs"/>
              </a:rPr>
              <a:t>. This will automatically present the Other Phone </a:t>
            </a:r>
            <a:r>
              <a:rPr lang="en-US" sz="1200" kern="1200" dirty="0" err="1" smtClean="0">
                <a:solidFill>
                  <a:schemeClr val="tx1"/>
                </a:solidFill>
                <a:effectLst/>
                <a:latin typeface="+mn-lt"/>
                <a:ea typeface="+mn-ea"/>
                <a:cs typeface="+mn-cs"/>
              </a:rPr>
              <a:t>WIndow</a:t>
            </a:r>
            <a:r>
              <a:rPr lang="en-US" sz="1200" kern="1200" dirty="0" smtClean="0">
                <a:solidFill>
                  <a:schemeClr val="tx1"/>
                </a:solidFill>
                <a:effectLst/>
                <a:latin typeface="+mn-lt"/>
                <a:ea typeface="+mn-ea"/>
                <a:cs typeface="+mn-cs"/>
              </a:rPr>
              <a:t> phone numbers every time an account is presented.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003AC3-2FF7-4137-92ED-196D02F69A1A}" type="slidenum">
              <a:rPr lang="en-US" smtClean="0"/>
              <a:pPr/>
              <a:t>15</a:t>
            </a:fld>
            <a:endParaRPr lang="en-US" dirty="0"/>
          </a:p>
        </p:txBody>
      </p:sp>
    </p:spTree>
    <p:extLst>
      <p:ext uri="{BB962C8B-B14F-4D97-AF65-F5344CB8AC3E}">
        <p14:creationId xmlns:p14="http://schemas.microsoft.com/office/powerpoint/2010/main" val="1266436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7788"/>
            <a:ext cx="4683125" cy="3513137"/>
          </a:xfrm>
        </p:spPr>
      </p:sp>
      <p:sp>
        <p:nvSpPr>
          <p:cNvPr id="3" name="Notes Placeholder 2"/>
          <p:cNvSpPr>
            <a:spLocks noGrp="1"/>
          </p:cNvSpPr>
          <p:nvPr>
            <p:ph type="body" idx="1"/>
          </p:nvPr>
        </p:nvSpPr>
        <p:spPr>
          <a:xfrm>
            <a:off x="157269" y="3669691"/>
            <a:ext cx="6762538" cy="4684713"/>
          </a:xfrm>
        </p:spPr>
        <p:txBody>
          <a:bodyPr>
            <a:normAutofit lnSpcReduction="10000"/>
          </a:bodyPr>
          <a:lstStyle/>
          <a:p>
            <a:r>
              <a:rPr lang="en-US" sz="1200" kern="1200" dirty="0" smtClean="0">
                <a:solidFill>
                  <a:schemeClr val="tx1"/>
                </a:solidFill>
                <a:effectLst/>
                <a:latin typeface="+mn-lt"/>
                <a:ea typeface="+mn-ea"/>
                <a:cs typeface="+mn-cs"/>
              </a:rPr>
              <a:t>Next let’s take a look at how RMEx reviews each account every night to determine how accounts should be worked based on the phone numbers found on an account.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example each nightly RMEx runs what’s called a  “contact series”, where you can setup a series of letters to be sent on an account. Did you know that a Contact Series letter can be based on if there’s a phone number or not… Which means if there is NO phone on an account you may want to send a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and second notice, But if THERE IS a number on the account, you may only want to send only 1 letter and then send the account to collector to be called, saving you on the cost of a letter.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Also  When account goes thought the Nightly process, RMEx, being an intelligent system, looks at the account to determine the most efficient way to present accounts to a collector, and sorts them in a manner that makes it easy to identify certain groups of accounts with something in common.  We call these processing types. </a:t>
            </a:r>
          </a:p>
          <a:p>
            <a:r>
              <a:rPr lang="en-US" sz="1200" kern="1200" dirty="0" smtClean="0">
                <a:solidFill>
                  <a:schemeClr val="tx1"/>
                </a:solidFill>
                <a:effectLst/>
                <a:latin typeface="+mn-lt"/>
                <a:ea typeface="+mn-ea"/>
                <a:cs typeface="+mn-cs"/>
              </a:rPr>
              <a:t>For example, when a collector pulls up his work maps he’s presented with an opportunity to select all his accounts with </a:t>
            </a:r>
            <a:r>
              <a:rPr lang="en-US" sz="1200" kern="1200" dirty="0" err="1" smtClean="0">
                <a:solidFill>
                  <a:schemeClr val="tx1"/>
                </a:solidFill>
                <a:effectLst/>
                <a:latin typeface="+mn-lt"/>
                <a:ea typeface="+mn-ea"/>
                <a:cs typeface="+mn-cs"/>
              </a:rPr>
              <a:t>a“Broken</a:t>
            </a:r>
            <a:r>
              <a:rPr lang="en-US" sz="1200" kern="1200" dirty="0" smtClean="0">
                <a:solidFill>
                  <a:schemeClr val="tx1"/>
                </a:solidFill>
                <a:effectLst/>
                <a:latin typeface="+mn-lt"/>
                <a:ea typeface="+mn-ea"/>
                <a:cs typeface="+mn-cs"/>
              </a:rPr>
              <a:t> promises” or another processing type with the accounts that have a Follow-up dates, or maybe New Business.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also want to make it easy to find accounts with a Work phone and may have a home phone, so we have a processing type for that called WORK PHONEs… What about accounts with no work but has a HOME PHONE? They will go to the HOME PHONE ONLY processing type.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RMEx also goes even further in helping collectors to identify accounts by creating subgroups under these processing types called System Generated </a:t>
            </a:r>
            <a:r>
              <a:rPr lang="en-US" sz="1200" kern="1200" dirty="0" err="1" smtClean="0">
                <a:solidFill>
                  <a:schemeClr val="tx1"/>
                </a:solidFill>
                <a:effectLst/>
                <a:latin typeface="+mn-lt"/>
                <a:ea typeface="+mn-ea"/>
                <a:cs typeface="+mn-cs"/>
              </a:rPr>
              <a:t>qcats</a:t>
            </a:r>
            <a:r>
              <a:rPr lang="en-US" sz="1200" kern="1200" dirty="0" smtClean="0">
                <a:solidFill>
                  <a:schemeClr val="tx1"/>
                </a:solidFill>
                <a:effectLst/>
                <a:latin typeface="+mn-lt"/>
                <a:ea typeface="+mn-ea"/>
                <a:cs typeface="+mn-cs"/>
              </a:rPr>
              <a:t>… For example we have QCAT 999</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a:t>
            </a:r>
            <a:r>
              <a:rPr lang="en-US" sz="1200" kern="1200" dirty="0" err="1" smtClean="0">
                <a:solidFill>
                  <a:schemeClr val="tx1"/>
                </a:solidFill>
                <a:effectLst/>
                <a:latin typeface="+mn-lt"/>
                <a:ea typeface="+mn-ea"/>
                <a:cs typeface="+mn-cs"/>
              </a:rPr>
              <a:t>QCat</a:t>
            </a:r>
            <a:r>
              <a:rPr lang="en-US" sz="1200" kern="1200" dirty="0" smtClean="0">
                <a:solidFill>
                  <a:schemeClr val="tx1"/>
                </a:solidFill>
                <a:effectLst/>
                <a:latin typeface="+mn-lt"/>
                <a:ea typeface="+mn-ea"/>
                <a:cs typeface="+mn-cs"/>
              </a:rPr>
              <a:t> is used to identify any accounts that don’t even have any phone numbers for accounts that are in the processing types Broken Promises, Follow-up Dates and New Business.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003AC3-2FF7-4137-92ED-196D02F69A1A}" type="slidenum">
              <a:rPr lang="en-US" smtClean="0"/>
              <a:pPr/>
              <a:t>16</a:t>
            </a:fld>
            <a:endParaRPr lang="en-US" dirty="0"/>
          </a:p>
        </p:txBody>
      </p:sp>
    </p:spTree>
    <p:extLst>
      <p:ext uri="{BB962C8B-B14F-4D97-AF65-F5344CB8AC3E}">
        <p14:creationId xmlns:p14="http://schemas.microsoft.com/office/powerpoint/2010/main" val="3755560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7788"/>
            <a:ext cx="4683125" cy="3513137"/>
          </a:xfrm>
        </p:spPr>
      </p:sp>
      <p:sp>
        <p:nvSpPr>
          <p:cNvPr id="3" name="Notes Placeholder 2"/>
          <p:cNvSpPr>
            <a:spLocks noGrp="1"/>
          </p:cNvSpPr>
          <p:nvPr>
            <p:ph type="body" idx="1"/>
          </p:nvPr>
        </p:nvSpPr>
        <p:spPr>
          <a:xfrm>
            <a:off x="157269" y="3669691"/>
            <a:ext cx="6762538" cy="4684713"/>
          </a:xfrm>
        </p:spPr>
        <p:txBody>
          <a:bodyPr>
            <a:normAutofit fontScale="92500" lnSpcReduction="20000"/>
          </a:bodyPr>
          <a:lstStyle/>
          <a:p>
            <a:r>
              <a:rPr lang="en-US" sz="1200" kern="1200" dirty="0" smtClean="0">
                <a:solidFill>
                  <a:schemeClr val="tx1"/>
                </a:solidFill>
                <a:effectLst/>
                <a:latin typeface="+mn-lt"/>
                <a:ea typeface="+mn-ea"/>
                <a:cs typeface="+mn-cs"/>
              </a:rPr>
              <a:t>CELL SCRUB</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Also have features to allow you to manage calls to cell phones. There is a great deal of controversy about this subject, but we have given our clients the ability to manage this area and "stay within any applicable rules and laws". Provided you have an updated database of cell phone numbers, we have the programming to stop you from calling a cell phone using a dialer or even using manual dialing.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key to the design is: </a:t>
            </a:r>
          </a:p>
          <a:p>
            <a:r>
              <a:rPr lang="en-US" sz="1200" kern="1200" dirty="0" smtClean="0">
                <a:solidFill>
                  <a:schemeClr val="tx1"/>
                </a:solidFill>
                <a:effectLst/>
                <a:latin typeface="+mn-lt"/>
                <a:ea typeface="+mn-ea"/>
                <a:cs typeface="+mn-cs"/>
              </a:rPr>
              <a:t> Making sure that cell numbers do not get loaded into home or work phones which can be loaded into dialer campaigns or manually dialed.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helping you to manage cell phones, in regards to whether the Consumer has given you permission to call the cell or not…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example.. The ONLY time a cell should ever be put on the first detail screen is if you have permission to call that cell. Otherwise that cell should ONLY be placed in the Other Phone </a:t>
            </a:r>
            <a:r>
              <a:rPr lang="en-US" sz="1200" kern="1200" dirty="0" err="1" smtClean="0">
                <a:solidFill>
                  <a:schemeClr val="tx1"/>
                </a:solidFill>
                <a:effectLst/>
                <a:latin typeface="+mn-lt"/>
                <a:ea typeface="+mn-ea"/>
                <a:cs typeface="+mn-cs"/>
              </a:rPr>
              <a:t>WIndow</a:t>
            </a:r>
            <a:r>
              <a:rPr lang="en-US" sz="1200" kern="1200" dirty="0" smtClean="0">
                <a:solidFill>
                  <a:schemeClr val="tx1"/>
                </a:solidFill>
                <a:effectLst/>
                <a:latin typeface="+mn-lt"/>
                <a:ea typeface="+mn-ea"/>
                <a:cs typeface="+mn-cs"/>
              </a:rPr>
              <a:t>, NOT on the first detail screen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cell phone scrub requires you to purchase a Cell phone database which you will be required to run on a regular basis. </a:t>
            </a:r>
          </a:p>
          <a:p>
            <a:r>
              <a:rPr lang="en-US" sz="1200" kern="1200" dirty="0" smtClean="0">
                <a:solidFill>
                  <a:schemeClr val="tx1"/>
                </a:solidFill>
                <a:effectLst/>
                <a:latin typeface="+mn-lt"/>
                <a:ea typeface="+mn-ea"/>
                <a:cs typeface="+mn-cs"/>
              </a:rPr>
              <a:t>But we have provided all the base code already, and once you have an updated data base, </a:t>
            </a:r>
            <a:r>
              <a:rPr lang="en-US" sz="1200" kern="1200" dirty="0" err="1" smtClean="0">
                <a:solidFill>
                  <a:schemeClr val="tx1"/>
                </a:solidFill>
                <a:effectLst/>
                <a:latin typeface="+mn-lt"/>
                <a:ea typeface="+mn-ea"/>
                <a:cs typeface="+mn-cs"/>
              </a:rPr>
              <a:t>rmx</a:t>
            </a:r>
            <a:r>
              <a:rPr lang="en-US" sz="1200" kern="1200" dirty="0" smtClean="0">
                <a:solidFill>
                  <a:schemeClr val="tx1"/>
                </a:solidFill>
                <a:effectLst/>
                <a:latin typeface="+mn-lt"/>
                <a:ea typeface="+mn-ea"/>
                <a:cs typeface="+mn-cs"/>
              </a:rPr>
              <a:t> will then have the </a:t>
            </a:r>
            <a:r>
              <a:rPr lang="en-US" sz="1200" kern="1200" dirty="0" err="1" smtClean="0">
                <a:solidFill>
                  <a:schemeClr val="tx1"/>
                </a:solidFill>
                <a:effectLst/>
                <a:latin typeface="+mn-lt"/>
                <a:ea typeface="+mn-ea"/>
                <a:cs typeface="+mn-cs"/>
              </a:rPr>
              <a:t>abilitiy</a:t>
            </a:r>
            <a:r>
              <a:rPr lang="en-US" sz="1200" kern="1200" dirty="0" smtClean="0">
                <a:solidFill>
                  <a:schemeClr val="tx1"/>
                </a:solidFill>
                <a:effectLst/>
                <a:latin typeface="+mn-lt"/>
                <a:ea typeface="+mn-ea"/>
                <a:cs typeface="+mn-cs"/>
              </a:rPr>
              <a:t> to identify a Cell that is a Land line, OR a Land Line that’s a Cell, and change that number to the appropriate phone code. </a:t>
            </a:r>
          </a:p>
          <a:p>
            <a:r>
              <a:rPr lang="en-US" sz="1200" kern="1200" dirty="0" smtClean="0">
                <a:solidFill>
                  <a:schemeClr val="tx1"/>
                </a:solidFill>
                <a:effectLst/>
                <a:latin typeface="+mn-lt"/>
                <a:ea typeface="+mn-ea"/>
                <a:cs typeface="+mn-cs"/>
              </a:rPr>
              <a:t>It can even look at new accounts at the time of placement, where we give you an option that if the HOME is a Cell, MOVE the Home number to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detail screen CELL field with the assumption on this new account the Consumer has given you permission to call this number.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are interested in using the cell phone scrub.. Please send an email to support and we will get you all the information you will need to get started..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003AC3-2FF7-4137-92ED-196D02F69A1A}" type="slidenum">
              <a:rPr lang="en-US" smtClean="0"/>
              <a:pPr/>
              <a:t>17</a:t>
            </a:fld>
            <a:endParaRPr lang="en-US" dirty="0"/>
          </a:p>
        </p:txBody>
      </p:sp>
    </p:spTree>
    <p:extLst>
      <p:ext uri="{BB962C8B-B14F-4D97-AF65-F5344CB8AC3E}">
        <p14:creationId xmlns:p14="http://schemas.microsoft.com/office/powerpoint/2010/main" val="1634338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7788"/>
            <a:ext cx="4683125" cy="3513137"/>
          </a:xfrm>
        </p:spPr>
      </p:sp>
      <p:sp>
        <p:nvSpPr>
          <p:cNvPr id="3" name="Notes Placeholder 2"/>
          <p:cNvSpPr>
            <a:spLocks noGrp="1"/>
          </p:cNvSpPr>
          <p:nvPr>
            <p:ph type="body" idx="1"/>
          </p:nvPr>
        </p:nvSpPr>
        <p:spPr>
          <a:xfrm>
            <a:off x="157269" y="3669691"/>
            <a:ext cx="6762538" cy="4684713"/>
          </a:xfrm>
        </p:spPr>
        <p:txBody>
          <a:bodyPr>
            <a:normAutofit/>
          </a:bodyPr>
          <a:lstStyle/>
          <a:p>
            <a:r>
              <a:rPr lang="en-US" sz="1200" kern="120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with that I would like to thanks you very much for your time.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003AC3-2FF7-4137-92ED-196D02F69A1A}" type="slidenum">
              <a:rPr lang="en-US" smtClean="0"/>
              <a:pPr/>
              <a:t>18</a:t>
            </a:fld>
            <a:endParaRPr lang="en-US" dirty="0"/>
          </a:p>
        </p:txBody>
      </p:sp>
    </p:spTree>
    <p:extLst>
      <p:ext uri="{BB962C8B-B14F-4D97-AF65-F5344CB8AC3E}">
        <p14:creationId xmlns:p14="http://schemas.microsoft.com/office/powerpoint/2010/main" val="267586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7788"/>
            <a:ext cx="4683125" cy="3513137"/>
          </a:xfrm>
        </p:spPr>
      </p:sp>
      <p:sp>
        <p:nvSpPr>
          <p:cNvPr id="3" name="Notes Placeholder 2"/>
          <p:cNvSpPr>
            <a:spLocks noGrp="1"/>
          </p:cNvSpPr>
          <p:nvPr>
            <p:ph type="body" idx="1"/>
          </p:nvPr>
        </p:nvSpPr>
        <p:spPr>
          <a:xfrm>
            <a:off x="157269" y="3669691"/>
            <a:ext cx="6762538" cy="4684713"/>
          </a:xfrm>
        </p:spPr>
        <p:txBody>
          <a:bodyPr>
            <a:normAutofit/>
          </a:bodyPr>
          <a:lstStyle/>
          <a:p>
            <a:r>
              <a:rPr lang="en-US" sz="1200" kern="1200" dirty="0" smtClean="0">
                <a:solidFill>
                  <a:schemeClr val="tx1"/>
                </a:solidFill>
                <a:effectLst/>
                <a:latin typeface="+mn-lt"/>
                <a:ea typeface="+mn-ea"/>
                <a:cs typeface="+mn-cs"/>
              </a:rPr>
              <a:t>What is a phone number?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phone number, in the literal sense, is a sequence of digits used to call from one telephone line to another in a public switched telephone network…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us it’s simply a way of contacting, over the phone, anyone associated with an account in RMEx. </a:t>
            </a:r>
          </a:p>
          <a:p>
            <a:pPr lvl="0"/>
            <a:r>
              <a:rPr lang="en-US" sz="1200" kern="1200" dirty="0" smtClean="0">
                <a:solidFill>
                  <a:schemeClr val="tx1"/>
                </a:solidFill>
                <a:effectLst/>
                <a:latin typeface="+mn-lt"/>
                <a:ea typeface="+mn-ea"/>
                <a:cs typeface="+mn-cs"/>
              </a:rPr>
              <a:t>Whether calling the Consumers residents, which we term the HOME number.</a:t>
            </a:r>
          </a:p>
          <a:p>
            <a:pPr lvl="0"/>
            <a:r>
              <a:rPr lang="en-US" sz="1200" kern="1200" dirty="0" smtClean="0">
                <a:solidFill>
                  <a:schemeClr val="tx1"/>
                </a:solidFill>
                <a:effectLst/>
                <a:latin typeface="+mn-lt"/>
                <a:ea typeface="+mn-ea"/>
                <a:cs typeface="+mn-cs"/>
              </a:rPr>
              <a:t> The phone number where they’re employed, which in RMEx is designated as the WORK number, </a:t>
            </a:r>
          </a:p>
          <a:p>
            <a:pPr lvl="0"/>
            <a:r>
              <a:rPr lang="en-US" sz="1200" kern="1200" dirty="0" smtClean="0">
                <a:solidFill>
                  <a:schemeClr val="tx1"/>
                </a:solidFill>
                <a:effectLst/>
                <a:latin typeface="+mn-lt"/>
                <a:ea typeface="+mn-ea"/>
                <a:cs typeface="+mn-cs"/>
              </a:rPr>
              <a:t>Or their mobile phone number which we call the CELL.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Another important aspect pertaining to phones is the fact that RMEx also has the ability to make decisions on an account based on the existence of phones using Smart Codes,</a:t>
            </a:r>
            <a:r>
              <a:rPr lang="en-US" sz="1200" kern="1200" baseline="0" dirty="0" smtClean="0">
                <a:solidFill>
                  <a:schemeClr val="tx1"/>
                </a:solidFill>
                <a:effectLst/>
                <a:latin typeface="+mn-lt"/>
                <a:ea typeface="+mn-ea"/>
                <a:cs typeface="+mn-cs"/>
              </a:rPr>
              <a:t> which can be used to take an action on an account</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003AC3-2FF7-4137-92ED-196D02F69A1A}" type="slidenum">
              <a:rPr lang="en-US" smtClean="0"/>
              <a:pPr/>
              <a:t>2</a:t>
            </a:fld>
            <a:endParaRPr lang="en-US" dirty="0"/>
          </a:p>
        </p:txBody>
      </p:sp>
    </p:spTree>
    <p:extLst>
      <p:ext uri="{BB962C8B-B14F-4D97-AF65-F5344CB8AC3E}">
        <p14:creationId xmlns:p14="http://schemas.microsoft.com/office/powerpoint/2010/main" val="211192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7788"/>
            <a:ext cx="4683125" cy="3513137"/>
          </a:xfrm>
        </p:spPr>
      </p:sp>
      <p:sp>
        <p:nvSpPr>
          <p:cNvPr id="3" name="Notes Placeholder 2"/>
          <p:cNvSpPr>
            <a:spLocks noGrp="1"/>
          </p:cNvSpPr>
          <p:nvPr>
            <p:ph type="body" idx="1"/>
          </p:nvPr>
        </p:nvSpPr>
        <p:spPr>
          <a:xfrm>
            <a:off x="157269" y="3669691"/>
            <a:ext cx="6762538" cy="4684713"/>
          </a:xfrm>
        </p:spPr>
        <p:txBody>
          <a:bodyPr>
            <a:normAutofit/>
          </a:bodyPr>
          <a:lstStyle/>
          <a:p>
            <a:r>
              <a:rPr lang="en-US" sz="1200" kern="1200" dirty="0" smtClean="0">
                <a:solidFill>
                  <a:schemeClr val="tx1"/>
                </a:solidFill>
                <a:effectLst/>
                <a:latin typeface="+mn-lt"/>
                <a:ea typeface="+mn-ea"/>
                <a:cs typeface="+mn-cs"/>
              </a:rPr>
              <a:t>(Inquiry Screen) </a:t>
            </a:r>
          </a:p>
          <a:p>
            <a:r>
              <a:rPr lang="en-US" sz="1200" kern="1200" dirty="0" smtClean="0">
                <a:solidFill>
                  <a:schemeClr val="tx1"/>
                </a:solidFill>
                <a:effectLst/>
                <a:latin typeface="+mn-lt"/>
                <a:ea typeface="+mn-ea"/>
                <a:cs typeface="+mn-cs"/>
              </a:rPr>
              <a:t>First let’s see how we can easily find accounts based on a phone number. Within RMEx we use the Account Inquiry screen to bring up accounts. </a:t>
            </a:r>
            <a:r>
              <a:rPr lang="en-US" sz="1200" b="1" kern="1200" dirty="0" smtClean="0">
                <a:solidFill>
                  <a:schemeClr val="accent1"/>
                </a:solidFill>
                <a:effectLst/>
                <a:latin typeface="+mn-lt"/>
                <a:ea typeface="+mn-ea"/>
                <a:cs typeface="+mn-cs"/>
              </a:rPr>
              <a:t>Within inquiry </a:t>
            </a:r>
            <a:r>
              <a:rPr lang="en-US" sz="1200" kern="1200" dirty="0" smtClean="0">
                <a:solidFill>
                  <a:schemeClr val="tx1"/>
                </a:solidFill>
                <a:effectLst/>
                <a:latin typeface="+mn-lt"/>
                <a:ea typeface="+mn-ea"/>
                <a:cs typeface="+mn-cs"/>
              </a:rPr>
              <a:t>we can look for any phone number that is on an account… We can use </a:t>
            </a:r>
            <a:r>
              <a:rPr lang="en-US" sz="1200" b="1" kern="1200" dirty="0" smtClean="0">
                <a:solidFill>
                  <a:schemeClr val="tx1"/>
                </a:solidFill>
                <a:effectLst/>
                <a:latin typeface="+mn-lt"/>
                <a:ea typeface="+mn-ea"/>
                <a:cs typeface="+mn-cs"/>
              </a:rPr>
              <a:t>option 6 </a:t>
            </a:r>
            <a:r>
              <a:rPr lang="en-US" sz="1200" kern="1200" dirty="0" smtClean="0">
                <a:solidFill>
                  <a:schemeClr val="tx1"/>
                </a:solidFill>
                <a:effectLst/>
                <a:latin typeface="+mn-lt"/>
                <a:ea typeface="+mn-ea"/>
                <a:cs typeface="+mn-cs"/>
              </a:rPr>
              <a:t>to search for a valid Home number, or </a:t>
            </a:r>
            <a:r>
              <a:rPr lang="en-US" sz="1200" b="1" kern="1200" dirty="0" smtClean="0">
                <a:solidFill>
                  <a:schemeClr val="tx1"/>
                </a:solidFill>
                <a:effectLst/>
                <a:latin typeface="+mn-lt"/>
                <a:ea typeface="+mn-ea"/>
                <a:cs typeface="+mn-cs"/>
              </a:rPr>
              <a:t>Option 8 </a:t>
            </a:r>
            <a:r>
              <a:rPr lang="en-US" sz="1200" kern="1200" dirty="0" smtClean="0">
                <a:solidFill>
                  <a:schemeClr val="tx1"/>
                </a:solidFill>
                <a:effectLst/>
                <a:latin typeface="+mn-lt"/>
                <a:ea typeface="+mn-ea"/>
                <a:cs typeface="+mn-cs"/>
              </a:rPr>
              <a:t>to find any phone number  on an account whether that number is consider good or bad… RMEx will look for good numbers first, and if no good numbers are matched, it searches bad. We will cover what constitutes a bad number later 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003AC3-2FF7-4137-92ED-196D02F69A1A}" type="slidenum">
              <a:rPr lang="en-US" smtClean="0"/>
              <a:pPr/>
              <a:t>3</a:t>
            </a:fld>
            <a:endParaRPr lang="en-US" dirty="0"/>
          </a:p>
        </p:txBody>
      </p:sp>
    </p:spTree>
    <p:extLst>
      <p:ext uri="{BB962C8B-B14F-4D97-AF65-F5344CB8AC3E}">
        <p14:creationId xmlns:p14="http://schemas.microsoft.com/office/powerpoint/2010/main" val="3036338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7788"/>
            <a:ext cx="4683125" cy="3513137"/>
          </a:xfrm>
        </p:spPr>
      </p:sp>
      <p:sp>
        <p:nvSpPr>
          <p:cNvPr id="3" name="Notes Placeholder 2"/>
          <p:cNvSpPr>
            <a:spLocks noGrp="1"/>
          </p:cNvSpPr>
          <p:nvPr>
            <p:ph type="body" idx="1"/>
          </p:nvPr>
        </p:nvSpPr>
        <p:spPr>
          <a:xfrm>
            <a:off x="157269" y="3669691"/>
            <a:ext cx="6762538" cy="4684713"/>
          </a:xfrm>
        </p:spPr>
        <p:txBody>
          <a:bodyPr>
            <a:normAutofit/>
          </a:bodyPr>
          <a:lstStyle/>
          <a:p>
            <a:r>
              <a:rPr lang="en-US" sz="1200" kern="1200" dirty="0" smtClean="0">
                <a:solidFill>
                  <a:schemeClr val="tx1"/>
                </a:solidFill>
                <a:effectLst/>
                <a:latin typeface="+mn-lt"/>
                <a:ea typeface="+mn-ea"/>
                <a:cs typeface="+mn-cs"/>
              </a:rPr>
              <a:t>(Account Detail screen)</a:t>
            </a:r>
          </a:p>
          <a:p>
            <a:r>
              <a:rPr lang="en-US" sz="1200" kern="1200" dirty="0" smtClean="0">
                <a:solidFill>
                  <a:schemeClr val="tx1"/>
                </a:solidFill>
                <a:effectLst/>
                <a:latin typeface="+mn-lt"/>
                <a:ea typeface="+mn-ea"/>
                <a:cs typeface="+mn-cs"/>
              </a:rPr>
              <a:t>When you first pull up a Consumers account in RMEx</a:t>
            </a:r>
            <a:r>
              <a:rPr lang="en-US" sz="1200" b="1" kern="1200" dirty="0" smtClean="0">
                <a:solidFill>
                  <a:schemeClr val="tx1"/>
                </a:solidFill>
                <a:effectLst/>
                <a:latin typeface="+mn-lt"/>
                <a:ea typeface="+mn-ea"/>
                <a:cs typeface="+mn-cs"/>
              </a:rPr>
              <a:t>, right on the first screen </a:t>
            </a:r>
            <a:r>
              <a:rPr lang="en-US" sz="1200" kern="1200" dirty="0" smtClean="0">
                <a:solidFill>
                  <a:schemeClr val="tx1"/>
                </a:solidFill>
                <a:effectLst/>
                <a:latin typeface="+mn-lt"/>
                <a:ea typeface="+mn-ea"/>
                <a:cs typeface="+mn-cs"/>
              </a:rPr>
              <a:t>you will be presented with the fields HOME, WORK and CELL, so you can immediately call an accounts. </a:t>
            </a:r>
          </a:p>
          <a:p>
            <a:r>
              <a:rPr lang="en-US" sz="1200" kern="1200" dirty="0" smtClean="0">
                <a:solidFill>
                  <a:schemeClr val="tx1"/>
                </a:solidFill>
                <a:effectLst/>
                <a:latin typeface="+mn-lt"/>
                <a:ea typeface="+mn-ea"/>
                <a:cs typeface="+mn-cs"/>
              </a:rPr>
              <a:t>But what about other numbers that you might want to call to help you in collecting this debt such as family and relatives? Or what if there is more than one HOME, WORK or CELL. Within RMEx we not only store the HOME, WORK and CELL on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detail screen, we also have an area to store almost an unlimited number of phones for this account. We call this area the Other Phone</a:t>
            </a:r>
            <a:r>
              <a:rPr lang="en-US" sz="1200" kern="1200" baseline="0" dirty="0" smtClean="0">
                <a:solidFill>
                  <a:schemeClr val="tx1"/>
                </a:solidFill>
                <a:effectLst/>
                <a:latin typeface="+mn-lt"/>
                <a:ea typeface="+mn-ea"/>
                <a:cs typeface="+mn-cs"/>
              </a:rPr>
              <a:t> Window</a:t>
            </a:r>
            <a:r>
              <a:rPr lang="en-US" sz="1200" kern="1200" dirty="0" smtClean="0">
                <a:solidFill>
                  <a:schemeClr val="tx1"/>
                </a:solidFill>
                <a:effectLst/>
                <a:latin typeface="+mn-lt"/>
                <a:ea typeface="+mn-ea"/>
                <a:cs typeface="+mn-cs"/>
              </a:rPr>
              <a:t>. To access this window is simple. When you enter an account the cursor defaults to the “Smart Code” field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003AC3-2FF7-4137-92ED-196D02F69A1A}" type="slidenum">
              <a:rPr lang="en-US" smtClean="0"/>
              <a:pPr/>
              <a:t>4</a:t>
            </a:fld>
            <a:endParaRPr lang="en-US" dirty="0"/>
          </a:p>
        </p:txBody>
      </p:sp>
    </p:spTree>
    <p:extLst>
      <p:ext uri="{BB962C8B-B14F-4D97-AF65-F5344CB8AC3E}">
        <p14:creationId xmlns:p14="http://schemas.microsoft.com/office/powerpoint/2010/main" val="772312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7788"/>
            <a:ext cx="4683125" cy="3513137"/>
          </a:xfrm>
        </p:spPr>
      </p:sp>
      <p:sp>
        <p:nvSpPr>
          <p:cNvPr id="3" name="Notes Placeholder 2"/>
          <p:cNvSpPr>
            <a:spLocks noGrp="1"/>
          </p:cNvSpPr>
          <p:nvPr>
            <p:ph type="body" idx="1"/>
          </p:nvPr>
        </p:nvSpPr>
        <p:spPr>
          <a:xfrm>
            <a:off x="157269" y="3669691"/>
            <a:ext cx="6762538" cy="4684713"/>
          </a:xfrm>
        </p:spPr>
        <p:txBody>
          <a:bodyPr>
            <a:normAutofit/>
          </a:bodyPr>
          <a:lstStyle/>
          <a:p>
            <a:r>
              <a:rPr lang="en-US" sz="1200" kern="1200" dirty="0" smtClean="0">
                <a:solidFill>
                  <a:schemeClr val="tx1"/>
                </a:solidFill>
                <a:effectLst/>
                <a:latin typeface="+mn-lt"/>
                <a:ea typeface="+mn-ea"/>
                <a:cs typeface="+mn-cs"/>
              </a:rPr>
              <a:t>(Account Detail screen)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a:t>
            </a:r>
            <a:r>
              <a:rPr lang="en-US" sz="1200" b="1" kern="1200" dirty="0" smtClean="0">
                <a:solidFill>
                  <a:schemeClr val="accent1"/>
                </a:solidFill>
                <a:effectLst/>
                <a:latin typeface="+mn-lt"/>
                <a:ea typeface="+mn-ea"/>
                <a:cs typeface="+mn-cs"/>
              </a:rPr>
              <a:t>you have to do is hit the </a:t>
            </a:r>
            <a:r>
              <a:rPr lang="en-US" sz="1200" kern="1200" dirty="0" smtClean="0">
                <a:solidFill>
                  <a:schemeClr val="tx1"/>
                </a:solidFill>
                <a:effectLst/>
                <a:latin typeface="+mn-lt"/>
                <a:ea typeface="+mn-ea"/>
                <a:cs typeface="+mn-cs"/>
              </a:rPr>
              <a:t>TAB key on your keyboard, Then put</a:t>
            </a:r>
            <a:r>
              <a:rPr lang="en-US" sz="1200" kern="1200" baseline="0" dirty="0" smtClean="0">
                <a:solidFill>
                  <a:schemeClr val="tx1"/>
                </a:solidFill>
                <a:effectLst/>
                <a:latin typeface="+mn-lt"/>
                <a:ea typeface="+mn-ea"/>
                <a:cs typeface="+mn-cs"/>
              </a:rPr>
              <a:t> a </a:t>
            </a:r>
            <a:r>
              <a:rPr lang="en-US" sz="120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Plus sign, or Equal sign in the</a:t>
            </a:r>
            <a:r>
              <a:rPr lang="en-US" sz="1200" b="0" kern="1200" baseline="0" dirty="0" smtClean="0">
                <a:solidFill>
                  <a:schemeClr val="tx1"/>
                </a:solidFill>
                <a:effectLst/>
                <a:latin typeface="+mn-lt"/>
                <a:ea typeface="+mn-ea"/>
                <a:cs typeface="+mn-cs"/>
              </a:rPr>
              <a:t> field</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hit enter.</a:t>
            </a:r>
          </a:p>
        </p:txBody>
      </p:sp>
      <p:sp>
        <p:nvSpPr>
          <p:cNvPr id="4" name="Slide Number Placeholder 3"/>
          <p:cNvSpPr>
            <a:spLocks noGrp="1"/>
          </p:cNvSpPr>
          <p:nvPr>
            <p:ph type="sldNum" sz="quarter" idx="10"/>
          </p:nvPr>
        </p:nvSpPr>
        <p:spPr/>
        <p:txBody>
          <a:bodyPr/>
          <a:lstStyle/>
          <a:p>
            <a:fld id="{2F003AC3-2FF7-4137-92ED-196D02F69A1A}" type="slidenum">
              <a:rPr lang="en-US" smtClean="0"/>
              <a:pPr/>
              <a:t>5</a:t>
            </a:fld>
            <a:endParaRPr lang="en-US" dirty="0"/>
          </a:p>
        </p:txBody>
      </p:sp>
    </p:spTree>
    <p:extLst>
      <p:ext uri="{BB962C8B-B14F-4D97-AF65-F5344CB8AC3E}">
        <p14:creationId xmlns:p14="http://schemas.microsoft.com/office/powerpoint/2010/main" val="298954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7788"/>
            <a:ext cx="4683125" cy="3513137"/>
          </a:xfrm>
        </p:spPr>
      </p:sp>
      <p:sp>
        <p:nvSpPr>
          <p:cNvPr id="3" name="Notes Placeholder 2"/>
          <p:cNvSpPr>
            <a:spLocks noGrp="1"/>
          </p:cNvSpPr>
          <p:nvPr>
            <p:ph type="body" idx="1"/>
          </p:nvPr>
        </p:nvSpPr>
        <p:spPr>
          <a:xfrm>
            <a:off x="157269" y="3669691"/>
            <a:ext cx="6762538" cy="4684713"/>
          </a:xfrm>
        </p:spPr>
        <p:txBody>
          <a:bodyPr>
            <a:normAutofit/>
          </a:bodyPr>
          <a:lstStyle/>
          <a:p>
            <a:r>
              <a:rPr lang="en-US" sz="1200" b="1" kern="1200" dirty="0" smtClean="0">
                <a:solidFill>
                  <a:schemeClr val="tx1"/>
                </a:solidFill>
                <a:effectLst/>
                <a:latin typeface="+mn-lt"/>
                <a:ea typeface="+mn-ea"/>
                <a:cs typeface="+mn-cs"/>
              </a:rPr>
              <a:t>and you are presented </a:t>
            </a:r>
            <a:r>
              <a:rPr lang="en-US" sz="1200" kern="1200" dirty="0" smtClean="0">
                <a:solidFill>
                  <a:schemeClr val="tx1"/>
                </a:solidFill>
                <a:effectLst/>
                <a:latin typeface="+mn-lt"/>
                <a:ea typeface="+mn-ea"/>
                <a:cs typeface="+mn-cs"/>
              </a:rPr>
              <a:t>not only with the phone numbers on the first detail screen but, you will also see any other phone numbers associated on an account. AND an area to ad free form notes about that phone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Other Phone </a:t>
            </a:r>
            <a:r>
              <a:rPr lang="en-US" sz="1200" kern="1200" dirty="0" err="1" smtClean="0">
                <a:solidFill>
                  <a:schemeClr val="tx1"/>
                </a:solidFill>
                <a:effectLst/>
                <a:latin typeface="+mn-lt"/>
                <a:ea typeface="+mn-ea"/>
                <a:cs typeface="+mn-cs"/>
              </a:rPr>
              <a:t>WIndow</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You’ll notice in front </a:t>
            </a:r>
            <a:r>
              <a:rPr lang="en-US" sz="1200" kern="1200" dirty="0" smtClean="0">
                <a:solidFill>
                  <a:schemeClr val="tx1"/>
                </a:solidFill>
                <a:effectLst/>
                <a:latin typeface="+mn-lt"/>
                <a:ea typeface="+mn-ea"/>
                <a:cs typeface="+mn-cs"/>
              </a:rPr>
              <a:t>of each number there will be a letter, this letter is known as the </a:t>
            </a:r>
            <a:r>
              <a:rPr lang="en-US" sz="1200" b="1" kern="1200" dirty="0" smtClean="0">
                <a:solidFill>
                  <a:schemeClr val="tx1"/>
                </a:solidFill>
                <a:effectLst/>
                <a:latin typeface="+mn-lt"/>
                <a:ea typeface="+mn-ea"/>
                <a:cs typeface="+mn-cs"/>
              </a:rPr>
              <a:t>“Phone code”. </a:t>
            </a:r>
            <a:r>
              <a:rPr lang="en-US" sz="1200" kern="1200" dirty="0" smtClean="0">
                <a:solidFill>
                  <a:schemeClr val="tx1"/>
                </a:solidFill>
                <a:effectLst/>
                <a:latin typeface="+mn-lt"/>
                <a:ea typeface="+mn-ea"/>
                <a:cs typeface="+mn-cs"/>
              </a:rPr>
              <a:t>An H designates a number home, a W means work and a C is a CELL number. If letter is a capital letter we consider this number valid and can be called. If the number is lower case that number is BAD and should not be called.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003AC3-2FF7-4137-92ED-196D02F69A1A}" type="slidenum">
              <a:rPr lang="en-US" smtClean="0"/>
              <a:pPr/>
              <a:t>6</a:t>
            </a:fld>
            <a:endParaRPr lang="en-US" dirty="0"/>
          </a:p>
        </p:txBody>
      </p:sp>
    </p:spTree>
    <p:extLst>
      <p:ext uri="{BB962C8B-B14F-4D97-AF65-F5344CB8AC3E}">
        <p14:creationId xmlns:p14="http://schemas.microsoft.com/office/powerpoint/2010/main" val="1738182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7788"/>
            <a:ext cx="4683125" cy="3513137"/>
          </a:xfrm>
        </p:spPr>
      </p:sp>
      <p:sp>
        <p:nvSpPr>
          <p:cNvPr id="3" name="Notes Placeholder 2"/>
          <p:cNvSpPr>
            <a:spLocks noGrp="1"/>
          </p:cNvSpPr>
          <p:nvPr>
            <p:ph type="body" idx="1"/>
          </p:nvPr>
        </p:nvSpPr>
        <p:spPr>
          <a:xfrm>
            <a:off x="157269" y="3669691"/>
            <a:ext cx="6762538" cy="4684713"/>
          </a:xfrm>
        </p:spPr>
        <p:txBody>
          <a:bodyPr>
            <a:normAutofit/>
          </a:bodyPr>
          <a:lstStyle/>
          <a:p>
            <a:pPr lvl="0"/>
            <a:r>
              <a:rPr lang="en-US" sz="1200" kern="1200" dirty="0" smtClean="0">
                <a:solidFill>
                  <a:schemeClr val="tx1"/>
                </a:solidFill>
                <a:effectLst/>
                <a:latin typeface="+mn-lt"/>
                <a:ea typeface="+mn-ea"/>
                <a:cs typeface="+mn-cs"/>
              </a:rPr>
              <a:t>(Bad Numbers)</a:t>
            </a:r>
          </a:p>
          <a:p>
            <a:pPr lvl="0"/>
            <a:r>
              <a:rPr lang="en-US" sz="1200" kern="1200" dirty="0" smtClean="0">
                <a:solidFill>
                  <a:schemeClr val="tx1"/>
                </a:solidFill>
                <a:effectLst/>
                <a:latin typeface="+mn-lt"/>
                <a:ea typeface="+mn-ea"/>
                <a:cs typeface="+mn-cs"/>
              </a:rPr>
              <a:t>So how do numbers get removed or marked as bad? </a:t>
            </a:r>
            <a:endParaRPr lang="en-U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Smart codes can remove phone numbers</a:t>
            </a:r>
            <a:endParaRPr lang="en-U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 A user can remove numbers manually from the first detail screen * by clearing the number and hitting F12 to update</a:t>
            </a:r>
            <a:endParaRPr lang="en-U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Nightly can mark numbers as bad and remove them if there is a linked account with the same number marked as bad. </a:t>
            </a:r>
          </a:p>
          <a:p>
            <a:pPr marL="0" lvl="0" indent="0">
              <a:buFont typeface="Arial" panose="020B0604020202020204" pitchFamily="34" charset="0"/>
              <a:buNone/>
            </a:pPr>
            <a:r>
              <a:rPr lang="en-US" sz="1200" kern="1200" dirty="0" smtClean="0">
                <a:solidFill>
                  <a:schemeClr val="tx1"/>
                </a:solidFill>
                <a:effectLst/>
                <a:latin typeface="+mn-lt"/>
                <a:ea typeface="+mn-ea"/>
                <a:cs typeface="+mn-cs"/>
                <a:sym typeface="Wingdings" panose="05000000000000000000" pitchFamily="2" charset="2"/>
              </a:rPr>
              <a:t> </a:t>
            </a:r>
            <a:endParaRPr lang="en-US" sz="105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003AC3-2FF7-4137-92ED-196D02F69A1A}" type="slidenum">
              <a:rPr lang="en-US" smtClean="0"/>
              <a:pPr/>
              <a:t>7</a:t>
            </a:fld>
            <a:endParaRPr lang="en-US" dirty="0"/>
          </a:p>
        </p:txBody>
      </p:sp>
    </p:spTree>
    <p:extLst>
      <p:ext uri="{BB962C8B-B14F-4D97-AF65-F5344CB8AC3E}">
        <p14:creationId xmlns:p14="http://schemas.microsoft.com/office/powerpoint/2010/main" val="3984996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7788"/>
            <a:ext cx="4683125" cy="3513137"/>
          </a:xfrm>
        </p:spPr>
      </p:sp>
      <p:sp>
        <p:nvSpPr>
          <p:cNvPr id="3" name="Notes Placeholder 2"/>
          <p:cNvSpPr>
            <a:spLocks noGrp="1"/>
          </p:cNvSpPr>
          <p:nvPr>
            <p:ph type="body" idx="1"/>
          </p:nvPr>
        </p:nvSpPr>
        <p:spPr>
          <a:xfrm>
            <a:off x="157269" y="3669691"/>
            <a:ext cx="6762538" cy="468471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(Bad Numbers)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A </a:t>
            </a:r>
            <a:r>
              <a:rPr lang="en-US" sz="1050" b="1" kern="1200" dirty="0" smtClean="0">
                <a:solidFill>
                  <a:schemeClr val="tx1"/>
                </a:solidFill>
                <a:effectLst/>
                <a:latin typeface="+mn-lt"/>
                <a:ea typeface="+mn-ea"/>
                <a:cs typeface="+mn-cs"/>
              </a:rPr>
              <a:t>number can be marked </a:t>
            </a:r>
            <a:r>
              <a:rPr lang="en-US" sz="1050" kern="1200" dirty="0" smtClean="0">
                <a:solidFill>
                  <a:schemeClr val="tx1"/>
                </a:solidFill>
                <a:effectLst/>
                <a:latin typeface="+mn-lt"/>
                <a:ea typeface="+mn-ea"/>
                <a:cs typeface="+mn-cs"/>
              </a:rPr>
              <a:t>as bad in the Other Phone Window by</a:t>
            </a:r>
            <a:r>
              <a:rPr lang="en-US" sz="1050" kern="1200" baseline="0" dirty="0" smtClean="0">
                <a:solidFill>
                  <a:schemeClr val="tx1"/>
                </a:solidFill>
                <a:effectLst/>
                <a:latin typeface="+mn-lt"/>
                <a:ea typeface="+mn-ea"/>
                <a:cs typeface="+mn-cs"/>
              </a:rPr>
              <a:t> putting a negative sign</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baseline="0" dirty="0" smtClean="0">
                <a:solidFill>
                  <a:schemeClr val="tx1"/>
                </a:solidFill>
                <a:effectLst/>
                <a:latin typeface="+mn-lt"/>
                <a:ea typeface="+mn-ea"/>
                <a:cs typeface="+mn-cs"/>
              </a:rPr>
              <a:t>where the phone code is and </a:t>
            </a:r>
            <a:r>
              <a:rPr lang="en-US" sz="1050" b="0" kern="1200" baseline="0" dirty="0" smtClean="0">
                <a:solidFill>
                  <a:schemeClr val="tx1"/>
                </a:solidFill>
                <a:effectLst/>
                <a:latin typeface="+mn-lt"/>
                <a:ea typeface="+mn-ea"/>
                <a:cs typeface="+mn-cs"/>
              </a:rPr>
              <a:t>hitting enter</a:t>
            </a:r>
          </a:p>
          <a:p>
            <a:endParaRPr lang="en-US" sz="105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If a number is removed </a:t>
            </a:r>
            <a:r>
              <a:rPr lang="en-US" sz="1200" kern="1200" dirty="0" smtClean="0">
                <a:solidFill>
                  <a:schemeClr val="tx1"/>
                </a:solidFill>
                <a:effectLst/>
                <a:latin typeface="+mn-lt"/>
                <a:ea typeface="+mn-ea"/>
                <a:cs typeface="+mn-cs"/>
              </a:rPr>
              <a:t>from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account details. It makes the number Lower case in the Other Phone Window automatically.</a:t>
            </a:r>
            <a:endParaRPr lang="en-US" sz="105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003AC3-2FF7-4137-92ED-196D02F69A1A}" type="slidenum">
              <a:rPr lang="en-US" smtClean="0"/>
              <a:pPr/>
              <a:t>8</a:t>
            </a:fld>
            <a:endParaRPr lang="en-US" dirty="0"/>
          </a:p>
        </p:txBody>
      </p:sp>
    </p:spTree>
    <p:extLst>
      <p:ext uri="{BB962C8B-B14F-4D97-AF65-F5344CB8AC3E}">
        <p14:creationId xmlns:p14="http://schemas.microsoft.com/office/powerpoint/2010/main" val="226806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7788"/>
            <a:ext cx="4683125" cy="3513137"/>
          </a:xfrm>
        </p:spPr>
      </p:sp>
      <p:sp>
        <p:nvSpPr>
          <p:cNvPr id="3" name="Notes Placeholder 2"/>
          <p:cNvSpPr>
            <a:spLocks noGrp="1"/>
          </p:cNvSpPr>
          <p:nvPr>
            <p:ph type="body" idx="1"/>
          </p:nvPr>
        </p:nvSpPr>
        <p:spPr>
          <a:xfrm>
            <a:off x="157269" y="3669691"/>
            <a:ext cx="6762538" cy="4684713"/>
          </a:xfrm>
        </p:spPr>
        <p:txBody>
          <a:bodyPr>
            <a:normAutofit/>
          </a:bodyPr>
          <a:lstStyle/>
          <a:p>
            <a:pPr lvl="0"/>
            <a:r>
              <a:rPr lang="en-US" sz="1200" kern="1200" dirty="0" smtClean="0">
                <a:solidFill>
                  <a:schemeClr val="tx1"/>
                </a:solidFill>
                <a:effectLst/>
                <a:latin typeface="+mn-lt"/>
                <a:ea typeface="+mn-ea"/>
                <a:cs typeface="+mn-cs"/>
              </a:rPr>
              <a:t>(Bad</a:t>
            </a:r>
            <a:r>
              <a:rPr lang="en-US" sz="1200" kern="1200" baseline="0" dirty="0" smtClean="0">
                <a:solidFill>
                  <a:schemeClr val="tx1"/>
                </a:solidFill>
                <a:effectLst/>
                <a:latin typeface="+mn-lt"/>
                <a:ea typeface="+mn-ea"/>
                <a:cs typeface="+mn-cs"/>
              </a:rPr>
              <a:t> Numbers)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what if a home or work number on the first detail screen is removed – If there is another good phone number in the  Other Phone Window labeled as a home or work, RMEx will automatically move THAT home</a:t>
            </a:r>
            <a:r>
              <a:rPr lang="en-US" sz="1200" kern="1200" baseline="0" dirty="0" smtClean="0">
                <a:solidFill>
                  <a:schemeClr val="tx1"/>
                </a:solidFill>
                <a:effectLst/>
                <a:latin typeface="+mn-lt"/>
                <a:ea typeface="+mn-ea"/>
                <a:cs typeface="+mn-cs"/>
              </a:rPr>
              <a:t>, work or Cell</a:t>
            </a:r>
            <a:r>
              <a:rPr lang="en-US" sz="1200" kern="1200" dirty="0" smtClean="0">
                <a:solidFill>
                  <a:schemeClr val="tx1"/>
                </a:solidFill>
                <a:effectLst/>
                <a:latin typeface="+mn-lt"/>
                <a:ea typeface="+mn-ea"/>
                <a:cs typeface="+mn-cs"/>
              </a:rPr>
              <a:t> to the first detail screen appropriate</a:t>
            </a:r>
            <a:r>
              <a:rPr lang="en-US" sz="1200" kern="1200" baseline="0" dirty="0" smtClean="0">
                <a:solidFill>
                  <a:schemeClr val="tx1"/>
                </a:solidFill>
                <a:effectLst/>
                <a:latin typeface="+mn-lt"/>
                <a:ea typeface="+mn-ea"/>
                <a:cs typeface="+mn-cs"/>
              </a:rPr>
              <a:t> to that phone code.</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(Pause)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003AC3-2FF7-4137-92ED-196D02F69A1A}" type="slidenum">
              <a:rPr lang="en-US" smtClean="0"/>
              <a:pPr/>
              <a:t>9</a:t>
            </a:fld>
            <a:endParaRPr lang="en-US" dirty="0"/>
          </a:p>
        </p:txBody>
      </p:sp>
    </p:spTree>
    <p:extLst>
      <p:ext uri="{BB962C8B-B14F-4D97-AF65-F5344CB8AC3E}">
        <p14:creationId xmlns:p14="http://schemas.microsoft.com/office/powerpoint/2010/main" val="900877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2B5AAE-6028-4ADB-A5BC-8382B4E5E5C7}" type="datetimeFigureOut">
              <a:rPr lang="en-US" smtClean="0"/>
              <a:pPr/>
              <a:t>7/17/2014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EC5A8-F7C7-4558-BE3D-1D096936A19D}" type="slidenum">
              <a:rPr lang="en-US" smtClean="0"/>
              <a:pPr/>
              <a:t>‹#›</a:t>
            </a:fld>
            <a:endParaRPr lang="en-US" dirty="0"/>
          </a:p>
        </p:txBody>
      </p:sp>
      <p:pic>
        <p:nvPicPr>
          <p:cNvPr id="7" name="Picture 4"/>
          <p:cNvPicPr>
            <a:picLocks noChangeAspect="1" noChangeArrowheads="1"/>
          </p:cNvPicPr>
          <p:nvPr userDrawn="1"/>
        </p:nvPicPr>
        <p:blipFill>
          <a:blip r:embed="rId2" cstate="print"/>
          <a:srcRect/>
          <a:stretch>
            <a:fillRect/>
          </a:stretch>
        </p:blipFill>
        <p:spPr bwMode="auto">
          <a:xfrm>
            <a:off x="0" y="0"/>
            <a:ext cx="6096000" cy="502920"/>
          </a:xfrm>
          <a:prstGeom prst="rect">
            <a:avLst/>
          </a:prstGeom>
          <a:noFill/>
          <a:ln w="9525">
            <a:noFill/>
            <a:miter lim="800000"/>
            <a:headEnd/>
            <a:tailEnd/>
          </a:ln>
        </p:spPr>
      </p:pic>
      <p:pic>
        <p:nvPicPr>
          <p:cNvPr id="8" name="Picture 5"/>
          <p:cNvPicPr>
            <a:picLocks noChangeAspect="1" noChangeArrowheads="1"/>
          </p:cNvPicPr>
          <p:nvPr userDrawn="1"/>
        </p:nvPicPr>
        <p:blipFill>
          <a:blip r:embed="rId3" cstate="print"/>
          <a:srcRect/>
          <a:stretch>
            <a:fillRect/>
          </a:stretch>
        </p:blipFill>
        <p:spPr bwMode="auto">
          <a:xfrm>
            <a:off x="6096000" y="0"/>
            <a:ext cx="3048000" cy="504825"/>
          </a:xfrm>
          <a:prstGeom prst="rect">
            <a:avLst/>
          </a:prstGeom>
          <a:noFill/>
          <a:ln w="9525">
            <a:noFill/>
            <a:miter lim="800000"/>
            <a:headEnd/>
            <a:tailEnd/>
          </a:ln>
        </p:spPr>
      </p:pic>
      <p:cxnSp>
        <p:nvCxnSpPr>
          <p:cNvPr id="9" name="Straight Connector 8"/>
          <p:cNvCxnSpPr/>
          <p:nvPr userDrawn="1"/>
        </p:nvCxnSpPr>
        <p:spPr>
          <a:xfrm>
            <a:off x="6096000" y="0"/>
            <a:ext cx="0" cy="304800"/>
          </a:xfrm>
          <a:prstGeom prst="line">
            <a:avLst/>
          </a:prstGeom>
          <a:ln>
            <a:solidFill>
              <a:schemeClr val="tx1"/>
            </a:solidFill>
          </a:ln>
          <a:effectLst>
            <a:reflection blurRad="6350" stA="50000" endA="275" endPos="40000" dist="1016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80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B5AAE-6028-4ADB-A5BC-8382B4E5E5C7}" type="datetimeFigureOut">
              <a:rPr lang="en-US" smtClean="0"/>
              <a:pPr/>
              <a:t>7/17/2014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9EC5A8-F7C7-4558-BE3D-1D096936A19D}" type="slidenum">
              <a:rPr lang="en-US" smtClean="0"/>
              <a:pPr/>
              <a:t>‹#›</a:t>
            </a:fld>
            <a:endParaRPr lang="en-US" dirty="0"/>
          </a:p>
        </p:txBody>
      </p:sp>
    </p:spTree>
    <p:extLst>
      <p:ext uri="{BB962C8B-B14F-4D97-AF65-F5344CB8AC3E}">
        <p14:creationId xmlns:p14="http://schemas.microsoft.com/office/powerpoint/2010/main" val="418546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B5AAE-6028-4ADB-A5BC-8382B4E5E5C7}" type="datetimeFigureOut">
              <a:rPr lang="en-US" smtClean="0"/>
              <a:pPr/>
              <a:t>7/17/2014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EC5A8-F7C7-4558-BE3D-1D096936A19D}" type="slidenum">
              <a:rPr lang="en-US" smtClean="0"/>
              <a:pPr/>
              <a:t>‹#›</a:t>
            </a:fld>
            <a:endParaRPr lang="en-US" dirty="0"/>
          </a:p>
        </p:txBody>
      </p:sp>
    </p:spTree>
    <p:extLst>
      <p:ext uri="{BB962C8B-B14F-4D97-AF65-F5344CB8AC3E}">
        <p14:creationId xmlns:p14="http://schemas.microsoft.com/office/powerpoint/2010/main" val="2091949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B5AAE-6028-4ADB-A5BC-8382B4E5E5C7}" type="datetimeFigureOut">
              <a:rPr lang="en-US" smtClean="0"/>
              <a:pPr/>
              <a:t>7/17/2014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EC5A8-F7C7-4558-BE3D-1D096936A19D}"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113202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B5AAE-6028-4ADB-A5BC-8382B4E5E5C7}" type="datetimeFigureOut">
              <a:rPr lang="en-US" smtClean="0"/>
              <a:pPr/>
              <a:t>7/17/2014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EC5A8-F7C7-4558-BE3D-1D096936A19D}" type="slidenum">
              <a:rPr lang="en-US" smtClean="0"/>
              <a:pPr/>
              <a:t>‹#›</a:t>
            </a:fld>
            <a:endParaRPr lang="en-US" dirty="0"/>
          </a:p>
        </p:txBody>
      </p:sp>
    </p:spTree>
    <p:extLst>
      <p:ext uri="{BB962C8B-B14F-4D97-AF65-F5344CB8AC3E}">
        <p14:creationId xmlns:p14="http://schemas.microsoft.com/office/powerpoint/2010/main" val="3900289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2B5AAE-6028-4ADB-A5BC-8382B4E5E5C7}" type="datetimeFigureOut">
              <a:rPr lang="en-US" smtClean="0"/>
              <a:pPr/>
              <a:t>7/17/2014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EC5A8-F7C7-4558-BE3D-1D096936A19D}" type="slidenum">
              <a:rPr lang="en-US" smtClean="0"/>
              <a:pPr/>
              <a:t>‹#›</a:t>
            </a:fld>
            <a:endParaRPr lang="en-US" dirty="0"/>
          </a:p>
        </p:txBody>
      </p:sp>
    </p:spTree>
    <p:extLst>
      <p:ext uri="{BB962C8B-B14F-4D97-AF65-F5344CB8AC3E}">
        <p14:creationId xmlns:p14="http://schemas.microsoft.com/office/powerpoint/2010/main" val="1236985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2B5AAE-6028-4ADB-A5BC-8382B4E5E5C7}" type="datetimeFigureOut">
              <a:rPr lang="en-US" smtClean="0"/>
              <a:pPr/>
              <a:t>7/17/2014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EC5A8-F7C7-4558-BE3D-1D096936A19D}" type="slidenum">
              <a:rPr lang="en-US" smtClean="0"/>
              <a:pPr/>
              <a:t>‹#›</a:t>
            </a:fld>
            <a:endParaRPr lang="en-US" dirty="0"/>
          </a:p>
        </p:txBody>
      </p:sp>
    </p:spTree>
    <p:extLst>
      <p:ext uri="{BB962C8B-B14F-4D97-AF65-F5344CB8AC3E}">
        <p14:creationId xmlns:p14="http://schemas.microsoft.com/office/powerpoint/2010/main" val="4187812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2B5AAE-6028-4ADB-A5BC-8382B4E5E5C7}" type="datetimeFigureOut">
              <a:rPr lang="en-US" smtClean="0"/>
              <a:pPr/>
              <a:t>7/17/2014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EC5A8-F7C7-4558-BE3D-1D096936A19D}" type="slidenum">
              <a:rPr lang="en-US" smtClean="0"/>
              <a:pPr/>
              <a:t>‹#›</a:t>
            </a:fld>
            <a:endParaRPr lang="en-US" dirty="0"/>
          </a:p>
        </p:txBody>
      </p:sp>
    </p:spTree>
    <p:extLst>
      <p:ext uri="{BB962C8B-B14F-4D97-AF65-F5344CB8AC3E}">
        <p14:creationId xmlns:p14="http://schemas.microsoft.com/office/powerpoint/2010/main" val="3260640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2B5AAE-6028-4ADB-A5BC-8382B4E5E5C7}" type="datetimeFigureOut">
              <a:rPr lang="en-US" smtClean="0"/>
              <a:pPr/>
              <a:t>7/17/2014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EC5A8-F7C7-4558-BE3D-1D096936A19D}" type="slidenum">
              <a:rPr lang="en-US" smtClean="0"/>
              <a:pPr/>
              <a:t>‹#›</a:t>
            </a:fld>
            <a:endParaRPr lang="en-US" dirty="0"/>
          </a:p>
        </p:txBody>
      </p:sp>
    </p:spTree>
    <p:extLst>
      <p:ext uri="{BB962C8B-B14F-4D97-AF65-F5344CB8AC3E}">
        <p14:creationId xmlns:p14="http://schemas.microsoft.com/office/powerpoint/2010/main" val="2056887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2B5AAE-6028-4ADB-A5BC-8382B4E5E5C7}" type="datetimeFigureOut">
              <a:rPr lang="en-US" smtClean="0"/>
              <a:pPr/>
              <a:t>7/17/2014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EC5A8-F7C7-4558-BE3D-1D096936A19D}" type="slidenum">
              <a:rPr lang="en-US" smtClean="0"/>
              <a:pPr/>
              <a:t>‹#›</a:t>
            </a:fld>
            <a:endParaRPr lang="en-US" dirty="0"/>
          </a:p>
        </p:txBody>
      </p:sp>
      <p:cxnSp>
        <p:nvCxnSpPr>
          <p:cNvPr id="7" name="Straight Connector 6"/>
          <p:cNvCxnSpPr/>
          <p:nvPr userDrawn="1"/>
        </p:nvCxnSpPr>
        <p:spPr>
          <a:xfrm>
            <a:off x="6096000" y="0"/>
            <a:ext cx="0" cy="304800"/>
          </a:xfrm>
          <a:prstGeom prst="line">
            <a:avLst/>
          </a:prstGeom>
          <a:ln>
            <a:solidFill>
              <a:schemeClr val="tx1"/>
            </a:solidFill>
          </a:ln>
          <a:effectLst>
            <a:reflection blurRad="6350" stA="50000" endA="275" endPos="40000" dist="1016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49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32B5AAE-6028-4ADB-A5BC-8382B4E5E5C7}" type="datetimeFigureOut">
              <a:rPr lang="en-US" smtClean="0"/>
              <a:pPr/>
              <a:t>7/17/2014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EC5A8-F7C7-4558-BE3D-1D096936A19D}" type="slidenum">
              <a:rPr lang="en-US" smtClean="0"/>
              <a:pPr/>
              <a:t>‹#›</a:t>
            </a:fld>
            <a:endParaRPr lang="en-US" dirty="0"/>
          </a:p>
        </p:txBody>
      </p:sp>
    </p:spTree>
    <p:extLst>
      <p:ext uri="{BB962C8B-B14F-4D97-AF65-F5344CB8AC3E}">
        <p14:creationId xmlns:p14="http://schemas.microsoft.com/office/powerpoint/2010/main" val="248060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B5AAE-6028-4ADB-A5BC-8382B4E5E5C7}" type="datetimeFigureOut">
              <a:rPr lang="en-US" smtClean="0"/>
              <a:pPr/>
              <a:t>7/17/2014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EC5A8-F7C7-4558-BE3D-1D096936A19D}" type="slidenum">
              <a:rPr lang="en-US" smtClean="0"/>
              <a:pPr/>
              <a:t>‹#›</a:t>
            </a:fld>
            <a:endParaRPr lang="en-US" dirty="0"/>
          </a:p>
        </p:txBody>
      </p:sp>
      <p:cxnSp>
        <p:nvCxnSpPr>
          <p:cNvPr id="7" name="Straight Connector 6"/>
          <p:cNvCxnSpPr/>
          <p:nvPr userDrawn="1"/>
        </p:nvCxnSpPr>
        <p:spPr>
          <a:xfrm>
            <a:off x="6096000" y="0"/>
            <a:ext cx="0" cy="304800"/>
          </a:xfrm>
          <a:prstGeom prst="line">
            <a:avLst/>
          </a:prstGeom>
          <a:ln>
            <a:solidFill>
              <a:schemeClr val="tx1"/>
            </a:solidFill>
          </a:ln>
          <a:effectLst>
            <a:reflection blurRad="6350" stA="50000" endA="275" endPos="40000" dist="1016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08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2B5AAE-6028-4ADB-A5BC-8382B4E5E5C7}" type="datetimeFigureOut">
              <a:rPr lang="en-US" smtClean="0"/>
              <a:pPr/>
              <a:t>7/17/2014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9EC5A8-F7C7-4558-BE3D-1D096936A19D}" type="slidenum">
              <a:rPr lang="en-US" smtClean="0"/>
              <a:pPr/>
              <a:t>‹#›</a:t>
            </a:fld>
            <a:endParaRPr lang="en-US" dirty="0"/>
          </a:p>
        </p:txBody>
      </p:sp>
    </p:spTree>
    <p:extLst>
      <p:ext uri="{BB962C8B-B14F-4D97-AF65-F5344CB8AC3E}">
        <p14:creationId xmlns:p14="http://schemas.microsoft.com/office/powerpoint/2010/main" val="44692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2B5AAE-6028-4ADB-A5BC-8382B4E5E5C7}" type="datetimeFigureOut">
              <a:rPr lang="en-US" smtClean="0"/>
              <a:pPr/>
              <a:t>7/17/2014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9EC5A8-F7C7-4558-BE3D-1D096936A19D}" type="slidenum">
              <a:rPr lang="en-US" smtClean="0"/>
              <a:pPr/>
              <a:t>‹#›</a:t>
            </a:fld>
            <a:endParaRPr lang="en-US" dirty="0"/>
          </a:p>
        </p:txBody>
      </p:sp>
    </p:spTree>
    <p:extLst>
      <p:ext uri="{BB962C8B-B14F-4D97-AF65-F5344CB8AC3E}">
        <p14:creationId xmlns:p14="http://schemas.microsoft.com/office/powerpoint/2010/main" val="25935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32B5AAE-6028-4ADB-A5BC-8382B4E5E5C7}" type="datetimeFigureOut">
              <a:rPr lang="en-US" smtClean="0"/>
              <a:pPr/>
              <a:t>7/17/2014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959EC5A8-F7C7-4558-BE3D-1D096936A19D}" type="slidenum">
              <a:rPr lang="en-US" smtClean="0"/>
              <a:pPr/>
              <a:t>‹#›</a:t>
            </a:fld>
            <a:endParaRPr lang="en-US" dirty="0"/>
          </a:p>
        </p:txBody>
      </p:sp>
    </p:spTree>
    <p:extLst>
      <p:ext uri="{BB962C8B-B14F-4D97-AF65-F5344CB8AC3E}">
        <p14:creationId xmlns:p14="http://schemas.microsoft.com/office/powerpoint/2010/main" val="253858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32B5AAE-6028-4ADB-A5BC-8382B4E5E5C7}" type="datetimeFigureOut">
              <a:rPr lang="en-US" smtClean="0"/>
              <a:pPr/>
              <a:t>7/17/2014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959EC5A8-F7C7-4558-BE3D-1D096936A19D}" type="slidenum">
              <a:rPr lang="en-US" smtClean="0"/>
              <a:pPr/>
              <a:t>‹#›</a:t>
            </a:fld>
            <a:endParaRPr lang="en-US" dirty="0"/>
          </a:p>
        </p:txBody>
      </p:sp>
    </p:spTree>
    <p:extLst>
      <p:ext uri="{BB962C8B-B14F-4D97-AF65-F5344CB8AC3E}">
        <p14:creationId xmlns:p14="http://schemas.microsoft.com/office/powerpoint/2010/main" val="199418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32B5AAE-6028-4ADB-A5BC-8382B4E5E5C7}" type="datetimeFigureOut">
              <a:rPr lang="en-US" smtClean="0"/>
              <a:pPr/>
              <a:t>7/17/2014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959EC5A8-F7C7-4558-BE3D-1D096936A19D}" type="slidenum">
              <a:rPr lang="en-US" smtClean="0"/>
              <a:pPr/>
              <a:t>‹#›</a:t>
            </a:fld>
            <a:endParaRPr lang="en-US" dirty="0"/>
          </a:p>
        </p:txBody>
      </p:sp>
    </p:spTree>
    <p:extLst>
      <p:ext uri="{BB962C8B-B14F-4D97-AF65-F5344CB8AC3E}">
        <p14:creationId xmlns:p14="http://schemas.microsoft.com/office/powerpoint/2010/main" val="112183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B5AAE-6028-4ADB-A5BC-8382B4E5E5C7}" type="datetimeFigureOut">
              <a:rPr lang="en-US" smtClean="0"/>
              <a:pPr/>
              <a:t>7/17/2014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9EC5A8-F7C7-4558-BE3D-1D096936A19D}" type="slidenum">
              <a:rPr lang="en-US" smtClean="0"/>
              <a:pPr/>
              <a:t>‹#›</a:t>
            </a:fld>
            <a:endParaRPr lang="en-US" dirty="0"/>
          </a:p>
        </p:txBody>
      </p:sp>
    </p:spTree>
    <p:extLst>
      <p:ext uri="{BB962C8B-B14F-4D97-AF65-F5344CB8AC3E}">
        <p14:creationId xmlns:p14="http://schemas.microsoft.com/office/powerpoint/2010/main" val="2202207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32B5AAE-6028-4ADB-A5BC-8382B4E5E5C7}" type="datetimeFigureOut">
              <a:rPr lang="en-US" smtClean="0"/>
              <a:pPr/>
              <a:t>7/17/2014</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959EC5A8-F7C7-4558-BE3D-1D096936A19D}" type="slidenum">
              <a:rPr lang="en-US" smtClean="0"/>
              <a:pPr/>
              <a:t>‹#›</a:t>
            </a:fld>
            <a:endParaRPr lang="en-US" dirty="0"/>
          </a:p>
        </p:txBody>
      </p:sp>
      <p:pic>
        <p:nvPicPr>
          <p:cNvPr id="13" name="Picture 4"/>
          <p:cNvPicPr>
            <a:picLocks noChangeAspect="1" noChangeArrowheads="1"/>
          </p:cNvPicPr>
          <p:nvPr userDrawn="1"/>
        </p:nvPicPr>
        <p:blipFill>
          <a:blip r:embed="rId20" cstate="print"/>
          <a:srcRect/>
          <a:stretch>
            <a:fillRect/>
          </a:stretch>
        </p:blipFill>
        <p:spPr bwMode="auto">
          <a:xfrm>
            <a:off x="0" y="0"/>
            <a:ext cx="6096000" cy="502920"/>
          </a:xfrm>
          <a:prstGeom prst="rect">
            <a:avLst/>
          </a:prstGeom>
          <a:noFill/>
          <a:ln w="9525">
            <a:noFill/>
            <a:miter lim="800000"/>
            <a:headEnd/>
            <a:tailEnd/>
          </a:ln>
        </p:spPr>
      </p:pic>
      <p:pic>
        <p:nvPicPr>
          <p:cNvPr id="14" name="Picture 5"/>
          <p:cNvPicPr>
            <a:picLocks noChangeAspect="1" noChangeArrowheads="1"/>
          </p:cNvPicPr>
          <p:nvPr userDrawn="1"/>
        </p:nvPicPr>
        <p:blipFill>
          <a:blip r:embed="rId21" cstate="print"/>
          <a:srcRect/>
          <a:stretch>
            <a:fillRect/>
          </a:stretch>
        </p:blipFill>
        <p:spPr bwMode="auto">
          <a:xfrm>
            <a:off x="6096000" y="0"/>
            <a:ext cx="3048000" cy="504825"/>
          </a:xfrm>
          <a:prstGeom prst="rect">
            <a:avLst/>
          </a:prstGeom>
          <a:noFill/>
          <a:ln w="9525">
            <a:noFill/>
            <a:miter lim="800000"/>
            <a:headEnd/>
            <a:tailEnd/>
          </a:ln>
        </p:spPr>
      </p:pic>
    </p:spTree>
    <p:extLst>
      <p:ext uri="{BB962C8B-B14F-4D97-AF65-F5344CB8AC3E}">
        <p14:creationId xmlns:p14="http://schemas.microsoft.com/office/powerpoint/2010/main" val="957881962"/>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9"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051"/>
            <a:ext cx="5638800" cy="381000"/>
          </a:xfrm>
          <a:prstGeom prst="rect">
            <a:avLst/>
          </a:prstGeom>
          <a:noFill/>
        </p:spPr>
        <p:txBody>
          <a:bodyPr wrap="square" rtlCol="0">
            <a:spAutoFit/>
          </a:bodyPr>
          <a:lstStyle/>
          <a:p>
            <a:r>
              <a:rPr lang="en-US" b="1" dirty="0" smtClean="0">
                <a:solidFill>
                  <a:schemeClr val="bg1"/>
                </a:solidFill>
              </a:rPr>
              <a:t>Understanding Phone Numbers in RMEx</a:t>
            </a:r>
            <a:endParaRPr lang="en-US" b="1" dirty="0">
              <a:solidFill>
                <a:schemeClr val="bg1"/>
              </a:solidFill>
            </a:endParaRPr>
          </a:p>
        </p:txBody>
      </p:sp>
      <p:sp>
        <p:nvSpPr>
          <p:cNvPr id="5" name="TextBox 4"/>
          <p:cNvSpPr txBox="1"/>
          <p:nvPr/>
        </p:nvSpPr>
        <p:spPr>
          <a:xfrm>
            <a:off x="1521869" y="4557121"/>
            <a:ext cx="5943600" cy="1323439"/>
          </a:xfrm>
          <a:prstGeom prst="rect">
            <a:avLst/>
          </a:prstGeom>
          <a:noFill/>
        </p:spPr>
        <p:txBody>
          <a:bodyPr wrap="square" rtlCol="0">
            <a:spAutoFit/>
          </a:bodyPr>
          <a:lstStyle/>
          <a:p>
            <a:r>
              <a:rPr lang="en-US" sz="4000" b="1" dirty="0" smtClean="0"/>
              <a:t>Understanding Phone Numbers In RMEx</a:t>
            </a:r>
            <a:endParaRPr lang="en-US" sz="4000" b="1" dirty="0"/>
          </a:p>
        </p:txBody>
      </p:sp>
      <p:pic>
        <p:nvPicPr>
          <p:cNvPr id="3" name="Picture 2"/>
          <p:cNvPicPr>
            <a:picLocks noChangeAspect="1"/>
          </p:cNvPicPr>
          <p:nvPr/>
        </p:nvPicPr>
        <p:blipFill>
          <a:blip r:embed="rId3"/>
          <a:stretch>
            <a:fillRect/>
          </a:stretch>
        </p:blipFill>
        <p:spPr>
          <a:xfrm>
            <a:off x="405063" y="1295400"/>
            <a:ext cx="8177212" cy="3042092"/>
          </a:xfrm>
          <a:prstGeom prst="rect">
            <a:avLst/>
          </a:prstGeom>
        </p:spPr>
      </p:pic>
    </p:spTree>
    <p:extLst>
      <p:ext uri="{BB962C8B-B14F-4D97-AF65-F5344CB8AC3E}">
        <p14:creationId xmlns:p14="http://schemas.microsoft.com/office/powerpoint/2010/main" val="308319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051"/>
            <a:ext cx="5638800" cy="381000"/>
          </a:xfrm>
          <a:prstGeom prst="rect">
            <a:avLst/>
          </a:prstGeom>
          <a:noFill/>
        </p:spPr>
        <p:txBody>
          <a:bodyPr wrap="square" rtlCol="0">
            <a:spAutoFit/>
          </a:bodyPr>
          <a:lstStyle/>
          <a:p>
            <a:r>
              <a:rPr lang="en-US" b="1" dirty="0" smtClean="0">
                <a:solidFill>
                  <a:schemeClr val="bg1"/>
                </a:solidFill>
              </a:rPr>
              <a:t>Understanding Phone</a:t>
            </a:r>
            <a:r>
              <a:rPr lang="en-US" b="1" dirty="0">
                <a:solidFill>
                  <a:schemeClr val="bg1"/>
                </a:solidFill>
              </a:rPr>
              <a:t> Numbers</a:t>
            </a:r>
            <a:r>
              <a:rPr lang="en-US" b="1" dirty="0" smtClean="0">
                <a:solidFill>
                  <a:schemeClr val="bg1"/>
                </a:solidFill>
              </a:rPr>
              <a:t> in RMEx</a:t>
            </a:r>
            <a:endParaRPr lang="en-US" b="1" dirty="0">
              <a:solidFill>
                <a:schemeClr val="bg1"/>
              </a:solidFill>
            </a:endParaRPr>
          </a:p>
        </p:txBody>
      </p:sp>
      <p:sp>
        <p:nvSpPr>
          <p:cNvPr id="5" name="TextBox 4"/>
          <p:cNvSpPr txBox="1"/>
          <p:nvPr/>
        </p:nvSpPr>
        <p:spPr>
          <a:xfrm>
            <a:off x="381000" y="842844"/>
            <a:ext cx="5943600" cy="584775"/>
          </a:xfrm>
          <a:prstGeom prst="rect">
            <a:avLst/>
          </a:prstGeom>
          <a:noFill/>
        </p:spPr>
        <p:txBody>
          <a:bodyPr wrap="square" rtlCol="0">
            <a:spAutoFit/>
          </a:bodyPr>
          <a:lstStyle/>
          <a:p>
            <a:r>
              <a:rPr lang="en-US" sz="3200" dirty="0" smtClean="0"/>
              <a:t>Linked Phone Numbers</a:t>
            </a:r>
            <a:endParaRPr lang="en-US" sz="3200" dirty="0"/>
          </a:p>
        </p:txBody>
      </p:sp>
      <p:sp>
        <p:nvSpPr>
          <p:cNvPr id="8" name="Rectangle 7"/>
          <p:cNvSpPr/>
          <p:nvPr/>
        </p:nvSpPr>
        <p:spPr>
          <a:xfrm>
            <a:off x="5829300" y="1896518"/>
            <a:ext cx="2019300" cy="922882"/>
          </a:xfrm>
          <a:prstGeom prst="rect">
            <a:avLst/>
          </a:prstGeom>
          <a:solidFill>
            <a:schemeClr val="accent3">
              <a:alpha val="7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93032" y="1896518"/>
            <a:ext cx="7065876" cy="4279763"/>
          </a:xfrm>
          <a:prstGeom prst="rect">
            <a:avLst/>
          </a:prstGeom>
        </p:spPr>
      </p:pic>
      <p:pic>
        <p:nvPicPr>
          <p:cNvPr id="6" name="Picture 5"/>
          <p:cNvPicPr>
            <a:picLocks noChangeAspect="1"/>
          </p:cNvPicPr>
          <p:nvPr/>
        </p:nvPicPr>
        <p:blipFill>
          <a:blip r:embed="rId3"/>
          <a:stretch>
            <a:fillRect/>
          </a:stretch>
        </p:blipFill>
        <p:spPr>
          <a:xfrm>
            <a:off x="1149016" y="2028737"/>
            <a:ext cx="7065876" cy="4279763"/>
          </a:xfrm>
          <a:prstGeom prst="rect">
            <a:avLst/>
          </a:prstGeom>
        </p:spPr>
      </p:pic>
      <p:pic>
        <p:nvPicPr>
          <p:cNvPr id="7" name="Picture 6"/>
          <p:cNvPicPr>
            <a:picLocks noChangeAspect="1"/>
          </p:cNvPicPr>
          <p:nvPr/>
        </p:nvPicPr>
        <p:blipFill>
          <a:blip r:embed="rId3"/>
          <a:stretch>
            <a:fillRect/>
          </a:stretch>
        </p:blipFill>
        <p:spPr>
          <a:xfrm>
            <a:off x="1888958" y="2208852"/>
            <a:ext cx="7065876" cy="4279763"/>
          </a:xfrm>
          <a:prstGeom prst="rect">
            <a:avLst/>
          </a:prstGeom>
        </p:spPr>
      </p:pic>
    </p:spTree>
    <p:extLst>
      <p:ext uri="{BB962C8B-B14F-4D97-AF65-F5344CB8AC3E}">
        <p14:creationId xmlns:p14="http://schemas.microsoft.com/office/powerpoint/2010/main" val="3481713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051"/>
            <a:ext cx="5638800" cy="381000"/>
          </a:xfrm>
          <a:prstGeom prst="rect">
            <a:avLst/>
          </a:prstGeom>
          <a:noFill/>
        </p:spPr>
        <p:txBody>
          <a:bodyPr wrap="square" rtlCol="0">
            <a:spAutoFit/>
          </a:bodyPr>
          <a:lstStyle/>
          <a:p>
            <a:r>
              <a:rPr lang="en-US" b="1" dirty="0" smtClean="0">
                <a:solidFill>
                  <a:schemeClr val="bg1"/>
                </a:solidFill>
              </a:rPr>
              <a:t>Understanding Phone </a:t>
            </a:r>
            <a:r>
              <a:rPr lang="en-US" b="1" dirty="0">
                <a:solidFill>
                  <a:schemeClr val="bg1"/>
                </a:solidFill>
              </a:rPr>
              <a:t>Numbers</a:t>
            </a:r>
            <a:r>
              <a:rPr lang="en-US" b="1" dirty="0" smtClean="0">
                <a:solidFill>
                  <a:schemeClr val="bg1"/>
                </a:solidFill>
              </a:rPr>
              <a:t> in RMEx</a:t>
            </a:r>
            <a:endParaRPr lang="en-US" b="1" dirty="0">
              <a:solidFill>
                <a:schemeClr val="bg1"/>
              </a:solidFill>
            </a:endParaRPr>
          </a:p>
        </p:txBody>
      </p:sp>
      <p:sp>
        <p:nvSpPr>
          <p:cNvPr id="5" name="TextBox 4"/>
          <p:cNvSpPr txBox="1"/>
          <p:nvPr/>
        </p:nvSpPr>
        <p:spPr>
          <a:xfrm>
            <a:off x="381000" y="842844"/>
            <a:ext cx="5943600" cy="584775"/>
          </a:xfrm>
          <a:prstGeom prst="rect">
            <a:avLst/>
          </a:prstGeom>
          <a:noFill/>
        </p:spPr>
        <p:txBody>
          <a:bodyPr wrap="square" rtlCol="0">
            <a:spAutoFit/>
          </a:bodyPr>
          <a:lstStyle/>
          <a:p>
            <a:r>
              <a:rPr lang="en-US" sz="3200" dirty="0" smtClean="0"/>
              <a:t>The Other Phone Window</a:t>
            </a:r>
            <a:endParaRPr lang="en-US" sz="3200" dirty="0"/>
          </a:p>
        </p:txBody>
      </p:sp>
      <p:pic>
        <p:nvPicPr>
          <p:cNvPr id="3" name="Picture 2"/>
          <p:cNvPicPr>
            <a:picLocks noChangeAspect="1"/>
          </p:cNvPicPr>
          <p:nvPr/>
        </p:nvPicPr>
        <p:blipFill>
          <a:blip r:embed="rId3"/>
          <a:stretch>
            <a:fillRect/>
          </a:stretch>
        </p:blipFill>
        <p:spPr>
          <a:xfrm>
            <a:off x="1143000" y="1864434"/>
            <a:ext cx="7066254" cy="4281488"/>
          </a:xfrm>
          <a:prstGeom prst="rect">
            <a:avLst/>
          </a:prstGeom>
        </p:spPr>
      </p:pic>
    </p:spTree>
    <p:extLst>
      <p:ext uri="{BB962C8B-B14F-4D97-AF65-F5344CB8AC3E}">
        <p14:creationId xmlns:p14="http://schemas.microsoft.com/office/powerpoint/2010/main" val="2070143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051"/>
            <a:ext cx="5638800" cy="381000"/>
          </a:xfrm>
          <a:prstGeom prst="rect">
            <a:avLst/>
          </a:prstGeom>
          <a:noFill/>
        </p:spPr>
        <p:txBody>
          <a:bodyPr wrap="square" rtlCol="0">
            <a:spAutoFit/>
          </a:bodyPr>
          <a:lstStyle/>
          <a:p>
            <a:r>
              <a:rPr lang="en-US" b="1" dirty="0" smtClean="0">
                <a:solidFill>
                  <a:schemeClr val="bg1"/>
                </a:solidFill>
              </a:rPr>
              <a:t>Understanding Phone </a:t>
            </a:r>
            <a:r>
              <a:rPr lang="en-US" b="1" dirty="0">
                <a:solidFill>
                  <a:schemeClr val="bg1"/>
                </a:solidFill>
              </a:rPr>
              <a:t>Numbers</a:t>
            </a:r>
            <a:r>
              <a:rPr lang="en-US" b="1" dirty="0" smtClean="0">
                <a:solidFill>
                  <a:schemeClr val="bg1"/>
                </a:solidFill>
              </a:rPr>
              <a:t> in RMEx</a:t>
            </a:r>
            <a:endParaRPr lang="en-US" b="1" dirty="0">
              <a:solidFill>
                <a:schemeClr val="bg1"/>
              </a:solidFill>
            </a:endParaRPr>
          </a:p>
        </p:txBody>
      </p:sp>
      <p:sp>
        <p:nvSpPr>
          <p:cNvPr id="5" name="TextBox 4"/>
          <p:cNvSpPr txBox="1"/>
          <p:nvPr/>
        </p:nvSpPr>
        <p:spPr>
          <a:xfrm>
            <a:off x="381000" y="842844"/>
            <a:ext cx="5943600" cy="584775"/>
          </a:xfrm>
          <a:prstGeom prst="rect">
            <a:avLst/>
          </a:prstGeom>
          <a:noFill/>
        </p:spPr>
        <p:txBody>
          <a:bodyPr wrap="square" rtlCol="0">
            <a:spAutoFit/>
          </a:bodyPr>
          <a:lstStyle/>
          <a:p>
            <a:r>
              <a:rPr lang="en-US" sz="3200" dirty="0" smtClean="0"/>
              <a:t>Compliancy Issues</a:t>
            </a:r>
            <a:endParaRPr lang="en-US" sz="3200" dirty="0"/>
          </a:p>
        </p:txBody>
      </p:sp>
      <p:pic>
        <p:nvPicPr>
          <p:cNvPr id="3" name="Picture 2"/>
          <p:cNvPicPr>
            <a:picLocks noChangeAspect="1"/>
          </p:cNvPicPr>
          <p:nvPr/>
        </p:nvPicPr>
        <p:blipFill>
          <a:blip r:embed="rId3"/>
          <a:stretch>
            <a:fillRect/>
          </a:stretch>
        </p:blipFill>
        <p:spPr>
          <a:xfrm>
            <a:off x="1087146" y="1864434"/>
            <a:ext cx="7066254" cy="4281488"/>
          </a:xfrm>
          <a:prstGeom prst="rect">
            <a:avLst/>
          </a:prstGeom>
        </p:spPr>
      </p:pic>
      <p:pic>
        <p:nvPicPr>
          <p:cNvPr id="4" name="Picture 3"/>
          <p:cNvPicPr>
            <a:picLocks noChangeAspect="1"/>
          </p:cNvPicPr>
          <p:nvPr/>
        </p:nvPicPr>
        <p:blipFill>
          <a:blip r:embed="rId4"/>
          <a:stretch>
            <a:fillRect/>
          </a:stretch>
        </p:blipFill>
        <p:spPr>
          <a:xfrm>
            <a:off x="4343399" y="1427618"/>
            <a:ext cx="4052071" cy="1772781"/>
          </a:xfrm>
          <a:prstGeom prst="rect">
            <a:avLst/>
          </a:prstGeom>
        </p:spPr>
      </p:pic>
    </p:spTree>
    <p:extLst>
      <p:ext uri="{BB962C8B-B14F-4D97-AF65-F5344CB8AC3E}">
        <p14:creationId xmlns:p14="http://schemas.microsoft.com/office/powerpoint/2010/main" val="1401360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051"/>
            <a:ext cx="5638800" cy="381000"/>
          </a:xfrm>
          <a:prstGeom prst="rect">
            <a:avLst/>
          </a:prstGeom>
          <a:noFill/>
        </p:spPr>
        <p:txBody>
          <a:bodyPr wrap="square" rtlCol="0">
            <a:spAutoFit/>
          </a:bodyPr>
          <a:lstStyle/>
          <a:p>
            <a:r>
              <a:rPr lang="en-US" b="1" dirty="0" smtClean="0">
                <a:solidFill>
                  <a:schemeClr val="bg1"/>
                </a:solidFill>
              </a:rPr>
              <a:t>Understanding Phone </a:t>
            </a:r>
            <a:r>
              <a:rPr lang="en-US" b="1" dirty="0">
                <a:solidFill>
                  <a:schemeClr val="bg1"/>
                </a:solidFill>
              </a:rPr>
              <a:t>Numbers</a:t>
            </a:r>
            <a:r>
              <a:rPr lang="en-US" b="1" dirty="0" smtClean="0">
                <a:solidFill>
                  <a:schemeClr val="bg1"/>
                </a:solidFill>
              </a:rPr>
              <a:t> in RMEx</a:t>
            </a:r>
            <a:endParaRPr lang="en-US" b="1" dirty="0">
              <a:solidFill>
                <a:schemeClr val="bg1"/>
              </a:solidFill>
            </a:endParaRPr>
          </a:p>
        </p:txBody>
      </p:sp>
      <p:sp>
        <p:nvSpPr>
          <p:cNvPr id="5" name="TextBox 4"/>
          <p:cNvSpPr txBox="1"/>
          <p:nvPr/>
        </p:nvSpPr>
        <p:spPr>
          <a:xfrm>
            <a:off x="417094" y="846855"/>
            <a:ext cx="6745705" cy="584775"/>
          </a:xfrm>
          <a:prstGeom prst="rect">
            <a:avLst/>
          </a:prstGeom>
          <a:noFill/>
        </p:spPr>
        <p:txBody>
          <a:bodyPr wrap="square" rtlCol="0">
            <a:spAutoFit/>
          </a:bodyPr>
          <a:lstStyle/>
          <a:p>
            <a:r>
              <a:rPr lang="en-US" sz="3200" dirty="0" smtClean="0"/>
              <a:t>I-Tel Dialer Phone History  </a:t>
            </a:r>
            <a:endParaRPr lang="en-US" sz="3200" dirty="0"/>
          </a:p>
        </p:txBody>
      </p:sp>
      <p:pic>
        <p:nvPicPr>
          <p:cNvPr id="3" name="Picture 2"/>
          <p:cNvPicPr>
            <a:picLocks noChangeAspect="1"/>
          </p:cNvPicPr>
          <p:nvPr/>
        </p:nvPicPr>
        <p:blipFill>
          <a:blip r:embed="rId3"/>
          <a:stretch>
            <a:fillRect/>
          </a:stretch>
        </p:blipFill>
        <p:spPr>
          <a:xfrm>
            <a:off x="1087146" y="1864434"/>
            <a:ext cx="7066254" cy="4281488"/>
          </a:xfrm>
          <a:prstGeom prst="rect">
            <a:avLst/>
          </a:prstGeom>
        </p:spPr>
      </p:pic>
      <p:pic>
        <p:nvPicPr>
          <p:cNvPr id="7" name="Picture 6"/>
          <p:cNvPicPr>
            <a:picLocks noChangeAspect="1"/>
          </p:cNvPicPr>
          <p:nvPr/>
        </p:nvPicPr>
        <p:blipFill>
          <a:blip r:embed="rId4"/>
          <a:stretch>
            <a:fillRect/>
          </a:stretch>
        </p:blipFill>
        <p:spPr>
          <a:xfrm>
            <a:off x="276225" y="2133600"/>
            <a:ext cx="5743575" cy="25336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5"/>
          <a:stretch>
            <a:fillRect/>
          </a:stretch>
        </p:blipFill>
        <p:spPr>
          <a:xfrm>
            <a:off x="2209800" y="3319713"/>
            <a:ext cx="6086475" cy="28670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12587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051"/>
            <a:ext cx="5638800" cy="381000"/>
          </a:xfrm>
          <a:prstGeom prst="rect">
            <a:avLst/>
          </a:prstGeom>
          <a:noFill/>
        </p:spPr>
        <p:txBody>
          <a:bodyPr wrap="square" rtlCol="0">
            <a:spAutoFit/>
          </a:bodyPr>
          <a:lstStyle/>
          <a:p>
            <a:r>
              <a:rPr lang="en-US" b="1" dirty="0" smtClean="0">
                <a:solidFill>
                  <a:schemeClr val="bg1"/>
                </a:solidFill>
              </a:rPr>
              <a:t>Understanding Phone </a:t>
            </a:r>
            <a:r>
              <a:rPr lang="en-US" b="1" dirty="0">
                <a:solidFill>
                  <a:schemeClr val="bg1"/>
                </a:solidFill>
              </a:rPr>
              <a:t>Numbers</a:t>
            </a:r>
            <a:r>
              <a:rPr lang="en-US" b="1" dirty="0" smtClean="0">
                <a:solidFill>
                  <a:schemeClr val="bg1"/>
                </a:solidFill>
              </a:rPr>
              <a:t> in RMEx</a:t>
            </a:r>
            <a:endParaRPr lang="en-US" b="1" dirty="0">
              <a:solidFill>
                <a:schemeClr val="bg1"/>
              </a:solidFill>
            </a:endParaRPr>
          </a:p>
        </p:txBody>
      </p:sp>
      <p:sp>
        <p:nvSpPr>
          <p:cNvPr id="5" name="TextBox 4"/>
          <p:cNvSpPr txBox="1"/>
          <p:nvPr/>
        </p:nvSpPr>
        <p:spPr>
          <a:xfrm>
            <a:off x="417094" y="846855"/>
            <a:ext cx="6745705" cy="1077218"/>
          </a:xfrm>
          <a:prstGeom prst="rect">
            <a:avLst/>
          </a:prstGeom>
          <a:noFill/>
        </p:spPr>
        <p:txBody>
          <a:bodyPr wrap="square" rtlCol="0">
            <a:spAutoFit/>
          </a:bodyPr>
          <a:lstStyle/>
          <a:p>
            <a:r>
              <a:rPr lang="en-US" sz="3200" dirty="0" smtClean="0"/>
              <a:t>Consolidating the phone numbers from linked accounts  </a:t>
            </a:r>
            <a:endParaRPr lang="en-US" sz="3200" dirty="0"/>
          </a:p>
        </p:txBody>
      </p:sp>
      <p:pic>
        <p:nvPicPr>
          <p:cNvPr id="4" name="Picture 3"/>
          <p:cNvPicPr>
            <a:picLocks noChangeAspect="1"/>
          </p:cNvPicPr>
          <p:nvPr/>
        </p:nvPicPr>
        <p:blipFill>
          <a:blip r:embed="rId3"/>
          <a:stretch>
            <a:fillRect/>
          </a:stretch>
        </p:blipFill>
        <p:spPr>
          <a:xfrm>
            <a:off x="1371600" y="1924073"/>
            <a:ext cx="6172199" cy="4510773"/>
          </a:xfrm>
          <a:prstGeom prst="rect">
            <a:avLst/>
          </a:prstGeom>
        </p:spPr>
      </p:pic>
      <p:sp>
        <p:nvSpPr>
          <p:cNvPr id="6" name="Rectangle 5"/>
          <p:cNvSpPr/>
          <p:nvPr/>
        </p:nvSpPr>
        <p:spPr>
          <a:xfrm>
            <a:off x="1371600" y="5638800"/>
            <a:ext cx="2971800" cy="381000"/>
          </a:xfrm>
          <a:prstGeom prst="rect">
            <a:avLst/>
          </a:prstGeom>
          <a:solidFill>
            <a:schemeClr val="accent3">
              <a:alpha val="1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ight Arrow 8"/>
          <p:cNvSpPr/>
          <p:nvPr/>
        </p:nvSpPr>
        <p:spPr>
          <a:xfrm rot="3831327">
            <a:off x="-6876" y="4085904"/>
            <a:ext cx="1981200" cy="121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502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051"/>
            <a:ext cx="5638800" cy="381000"/>
          </a:xfrm>
          <a:prstGeom prst="rect">
            <a:avLst/>
          </a:prstGeom>
          <a:noFill/>
        </p:spPr>
        <p:txBody>
          <a:bodyPr wrap="square" rtlCol="0">
            <a:spAutoFit/>
          </a:bodyPr>
          <a:lstStyle/>
          <a:p>
            <a:r>
              <a:rPr lang="en-US" b="1" dirty="0" smtClean="0">
                <a:solidFill>
                  <a:schemeClr val="bg1"/>
                </a:solidFill>
              </a:rPr>
              <a:t>Understanding Phone </a:t>
            </a:r>
            <a:r>
              <a:rPr lang="en-US" b="1" dirty="0">
                <a:solidFill>
                  <a:schemeClr val="bg1"/>
                </a:solidFill>
              </a:rPr>
              <a:t>Numbers</a:t>
            </a:r>
            <a:r>
              <a:rPr lang="en-US" b="1" dirty="0" smtClean="0">
                <a:solidFill>
                  <a:schemeClr val="bg1"/>
                </a:solidFill>
              </a:rPr>
              <a:t> in RMEx</a:t>
            </a:r>
            <a:endParaRPr lang="en-US" b="1" dirty="0">
              <a:solidFill>
                <a:schemeClr val="bg1"/>
              </a:solidFill>
            </a:endParaRPr>
          </a:p>
        </p:txBody>
      </p:sp>
      <p:sp>
        <p:nvSpPr>
          <p:cNvPr id="5" name="TextBox 4"/>
          <p:cNvSpPr txBox="1"/>
          <p:nvPr/>
        </p:nvSpPr>
        <p:spPr>
          <a:xfrm>
            <a:off x="417094" y="846855"/>
            <a:ext cx="6745705" cy="1077218"/>
          </a:xfrm>
          <a:prstGeom prst="rect">
            <a:avLst/>
          </a:prstGeom>
          <a:noFill/>
        </p:spPr>
        <p:txBody>
          <a:bodyPr wrap="square" rtlCol="0">
            <a:spAutoFit/>
          </a:bodyPr>
          <a:lstStyle/>
          <a:p>
            <a:r>
              <a:rPr lang="en-US" sz="3200" dirty="0" smtClean="0"/>
              <a:t>Consolidating the phone numbers from linked accounts  </a:t>
            </a:r>
            <a:endParaRPr lang="en-US" sz="3200" dirty="0"/>
          </a:p>
        </p:txBody>
      </p:sp>
      <p:pic>
        <p:nvPicPr>
          <p:cNvPr id="4" name="Picture 3"/>
          <p:cNvPicPr>
            <a:picLocks noChangeAspect="1"/>
          </p:cNvPicPr>
          <p:nvPr/>
        </p:nvPicPr>
        <p:blipFill>
          <a:blip r:embed="rId3"/>
          <a:stretch>
            <a:fillRect/>
          </a:stretch>
        </p:blipFill>
        <p:spPr>
          <a:xfrm>
            <a:off x="1371600" y="1924073"/>
            <a:ext cx="6172199" cy="4510773"/>
          </a:xfrm>
          <a:prstGeom prst="rect">
            <a:avLst/>
          </a:prstGeom>
        </p:spPr>
      </p:pic>
      <p:sp>
        <p:nvSpPr>
          <p:cNvPr id="6" name="Rectangle 5"/>
          <p:cNvSpPr/>
          <p:nvPr/>
        </p:nvSpPr>
        <p:spPr>
          <a:xfrm>
            <a:off x="1219200" y="4648200"/>
            <a:ext cx="2895600" cy="228600"/>
          </a:xfrm>
          <a:prstGeom prst="rect">
            <a:avLst/>
          </a:prstGeom>
          <a:solidFill>
            <a:schemeClr val="accent3">
              <a:alpha val="1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Down Arrow 2"/>
          <p:cNvSpPr/>
          <p:nvPr/>
        </p:nvSpPr>
        <p:spPr>
          <a:xfrm rot="19715545">
            <a:off x="1328473" y="3099411"/>
            <a:ext cx="838200" cy="1532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969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051"/>
            <a:ext cx="5638800" cy="381000"/>
          </a:xfrm>
          <a:prstGeom prst="rect">
            <a:avLst/>
          </a:prstGeom>
          <a:noFill/>
        </p:spPr>
        <p:txBody>
          <a:bodyPr wrap="square" rtlCol="0">
            <a:spAutoFit/>
          </a:bodyPr>
          <a:lstStyle/>
          <a:p>
            <a:r>
              <a:rPr lang="en-US" b="1" dirty="0" smtClean="0">
                <a:solidFill>
                  <a:schemeClr val="bg1"/>
                </a:solidFill>
              </a:rPr>
              <a:t>Understanding Phone </a:t>
            </a:r>
            <a:r>
              <a:rPr lang="en-US" b="1" dirty="0">
                <a:solidFill>
                  <a:schemeClr val="bg1"/>
                </a:solidFill>
              </a:rPr>
              <a:t>Numbers</a:t>
            </a:r>
            <a:r>
              <a:rPr lang="en-US" b="1" dirty="0" smtClean="0">
                <a:solidFill>
                  <a:schemeClr val="bg1"/>
                </a:solidFill>
              </a:rPr>
              <a:t> in RMEx</a:t>
            </a:r>
            <a:endParaRPr lang="en-US" b="1" dirty="0">
              <a:solidFill>
                <a:schemeClr val="bg1"/>
              </a:solidFill>
            </a:endParaRPr>
          </a:p>
        </p:txBody>
      </p:sp>
      <p:sp>
        <p:nvSpPr>
          <p:cNvPr id="5" name="TextBox 4"/>
          <p:cNvSpPr txBox="1"/>
          <p:nvPr/>
        </p:nvSpPr>
        <p:spPr>
          <a:xfrm>
            <a:off x="417094" y="846855"/>
            <a:ext cx="6745705" cy="1077218"/>
          </a:xfrm>
          <a:prstGeom prst="rect">
            <a:avLst/>
          </a:prstGeom>
          <a:noFill/>
        </p:spPr>
        <p:txBody>
          <a:bodyPr wrap="square" rtlCol="0">
            <a:spAutoFit/>
          </a:bodyPr>
          <a:lstStyle/>
          <a:p>
            <a:r>
              <a:rPr lang="en-US" sz="3200" dirty="0" smtClean="0"/>
              <a:t>Phone Numbers and How RMEx Reviews Accounts At Night </a:t>
            </a:r>
            <a:endParaRPr lang="en-US" sz="3200" dirty="0"/>
          </a:p>
        </p:txBody>
      </p:sp>
      <p:graphicFrame>
        <p:nvGraphicFramePr>
          <p:cNvPr id="4" name="Diagram 3"/>
          <p:cNvGraphicFramePr/>
          <p:nvPr>
            <p:extLst>
              <p:ext uri="{D42A27DB-BD31-4B8C-83A1-F6EECF244321}">
                <p14:modId xmlns:p14="http://schemas.microsoft.com/office/powerpoint/2010/main" val="1874974734"/>
              </p:ext>
            </p:extLst>
          </p:nvPr>
        </p:nvGraphicFramePr>
        <p:xfrm>
          <a:off x="1371600" y="2362200"/>
          <a:ext cx="5181600" cy="337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8170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051"/>
            <a:ext cx="5638800" cy="381000"/>
          </a:xfrm>
          <a:prstGeom prst="rect">
            <a:avLst/>
          </a:prstGeom>
          <a:noFill/>
        </p:spPr>
        <p:txBody>
          <a:bodyPr wrap="square" rtlCol="0">
            <a:spAutoFit/>
          </a:bodyPr>
          <a:lstStyle/>
          <a:p>
            <a:r>
              <a:rPr lang="en-US" b="1" dirty="0" smtClean="0">
                <a:solidFill>
                  <a:schemeClr val="bg1"/>
                </a:solidFill>
              </a:rPr>
              <a:t>Understanding Phone </a:t>
            </a:r>
            <a:r>
              <a:rPr lang="en-US" b="1" dirty="0">
                <a:solidFill>
                  <a:schemeClr val="bg1"/>
                </a:solidFill>
              </a:rPr>
              <a:t>Numbers</a:t>
            </a:r>
            <a:r>
              <a:rPr lang="en-US" b="1" dirty="0" smtClean="0">
                <a:solidFill>
                  <a:schemeClr val="bg1"/>
                </a:solidFill>
              </a:rPr>
              <a:t> in RMEx</a:t>
            </a:r>
            <a:endParaRPr lang="en-US" b="1" dirty="0">
              <a:solidFill>
                <a:schemeClr val="bg1"/>
              </a:solidFill>
            </a:endParaRPr>
          </a:p>
        </p:txBody>
      </p:sp>
      <p:sp>
        <p:nvSpPr>
          <p:cNvPr id="5" name="TextBox 4"/>
          <p:cNvSpPr txBox="1"/>
          <p:nvPr/>
        </p:nvSpPr>
        <p:spPr>
          <a:xfrm>
            <a:off x="685801" y="1279659"/>
            <a:ext cx="5943600" cy="584775"/>
          </a:xfrm>
          <a:prstGeom prst="rect">
            <a:avLst/>
          </a:prstGeom>
          <a:noFill/>
        </p:spPr>
        <p:txBody>
          <a:bodyPr wrap="square" rtlCol="0">
            <a:spAutoFit/>
          </a:bodyPr>
          <a:lstStyle/>
          <a:p>
            <a:r>
              <a:rPr lang="en-US" sz="3200" dirty="0" smtClean="0"/>
              <a:t>Cell Phone Scrub</a:t>
            </a:r>
            <a:endParaRPr lang="en-US" sz="3200" dirty="0"/>
          </a:p>
        </p:txBody>
      </p:sp>
      <p:pic>
        <p:nvPicPr>
          <p:cNvPr id="3" name="Picture 2"/>
          <p:cNvPicPr>
            <a:picLocks noChangeAspect="1"/>
          </p:cNvPicPr>
          <p:nvPr/>
        </p:nvPicPr>
        <p:blipFill>
          <a:blip r:embed="rId3"/>
          <a:stretch>
            <a:fillRect/>
          </a:stretch>
        </p:blipFill>
        <p:spPr>
          <a:xfrm>
            <a:off x="1447800" y="1864434"/>
            <a:ext cx="5984731" cy="4732963"/>
          </a:xfrm>
          <a:prstGeom prst="rect">
            <a:avLst/>
          </a:prstGeom>
        </p:spPr>
      </p:pic>
    </p:spTree>
    <p:extLst>
      <p:ext uri="{BB962C8B-B14F-4D97-AF65-F5344CB8AC3E}">
        <p14:creationId xmlns:p14="http://schemas.microsoft.com/office/powerpoint/2010/main" val="3002960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051"/>
            <a:ext cx="5638800" cy="381000"/>
          </a:xfrm>
          <a:prstGeom prst="rect">
            <a:avLst/>
          </a:prstGeom>
          <a:noFill/>
        </p:spPr>
        <p:txBody>
          <a:bodyPr wrap="square" rtlCol="0">
            <a:spAutoFit/>
          </a:bodyPr>
          <a:lstStyle/>
          <a:p>
            <a:r>
              <a:rPr lang="en-US" b="1" dirty="0" smtClean="0">
                <a:solidFill>
                  <a:schemeClr val="bg1"/>
                </a:solidFill>
              </a:rPr>
              <a:t>Understanding Phone </a:t>
            </a:r>
            <a:r>
              <a:rPr lang="en-US" b="1" dirty="0">
                <a:solidFill>
                  <a:schemeClr val="bg1"/>
                </a:solidFill>
              </a:rPr>
              <a:t>Numbers</a:t>
            </a:r>
            <a:r>
              <a:rPr lang="en-US" b="1" dirty="0" smtClean="0">
                <a:solidFill>
                  <a:schemeClr val="bg1"/>
                </a:solidFill>
              </a:rPr>
              <a:t> in RMEx</a:t>
            </a:r>
            <a:endParaRPr lang="en-US" b="1" dirty="0">
              <a:solidFill>
                <a:schemeClr val="bg1"/>
              </a:solidFill>
            </a:endParaRPr>
          </a:p>
        </p:txBody>
      </p:sp>
      <p:sp>
        <p:nvSpPr>
          <p:cNvPr id="5" name="TextBox 4"/>
          <p:cNvSpPr txBox="1"/>
          <p:nvPr/>
        </p:nvSpPr>
        <p:spPr>
          <a:xfrm>
            <a:off x="1066800" y="4343400"/>
            <a:ext cx="5943600" cy="1569660"/>
          </a:xfrm>
          <a:prstGeom prst="rect">
            <a:avLst/>
          </a:prstGeom>
          <a:noFill/>
        </p:spPr>
        <p:txBody>
          <a:bodyPr wrap="square" rtlCol="0">
            <a:spAutoFit/>
          </a:bodyPr>
          <a:lstStyle/>
          <a:p>
            <a:r>
              <a:rPr lang="en-US" sz="4800" dirty="0" smtClean="0"/>
              <a:t>Thank You Very Much For Your Time</a:t>
            </a:r>
            <a:endParaRPr lang="en-US" sz="4800" dirty="0"/>
          </a:p>
        </p:txBody>
      </p:sp>
      <p:pic>
        <p:nvPicPr>
          <p:cNvPr id="4" name="Picture 3"/>
          <p:cNvPicPr>
            <a:picLocks noChangeAspect="1"/>
          </p:cNvPicPr>
          <p:nvPr/>
        </p:nvPicPr>
        <p:blipFill>
          <a:blip r:embed="rId3"/>
          <a:stretch>
            <a:fillRect/>
          </a:stretch>
        </p:blipFill>
        <p:spPr>
          <a:xfrm>
            <a:off x="401053" y="762000"/>
            <a:ext cx="8181541" cy="3042168"/>
          </a:xfrm>
          <a:prstGeom prst="rect">
            <a:avLst/>
          </a:prstGeom>
        </p:spPr>
      </p:pic>
    </p:spTree>
    <p:extLst>
      <p:ext uri="{BB962C8B-B14F-4D97-AF65-F5344CB8AC3E}">
        <p14:creationId xmlns:p14="http://schemas.microsoft.com/office/powerpoint/2010/main" val="3525953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051"/>
            <a:ext cx="5638800" cy="381000"/>
          </a:xfrm>
          <a:prstGeom prst="rect">
            <a:avLst/>
          </a:prstGeom>
          <a:noFill/>
        </p:spPr>
        <p:txBody>
          <a:bodyPr wrap="square" rtlCol="0">
            <a:spAutoFit/>
          </a:bodyPr>
          <a:lstStyle/>
          <a:p>
            <a:r>
              <a:rPr lang="en-US" b="1" dirty="0" smtClean="0">
                <a:solidFill>
                  <a:schemeClr val="bg1"/>
                </a:solidFill>
              </a:rPr>
              <a:t>Understanding Phone </a:t>
            </a:r>
            <a:r>
              <a:rPr lang="en-US" b="1" dirty="0">
                <a:solidFill>
                  <a:schemeClr val="bg1"/>
                </a:solidFill>
              </a:rPr>
              <a:t>Numbers</a:t>
            </a:r>
            <a:r>
              <a:rPr lang="en-US" b="1" dirty="0" smtClean="0">
                <a:solidFill>
                  <a:schemeClr val="bg1"/>
                </a:solidFill>
              </a:rPr>
              <a:t> in RMEx</a:t>
            </a:r>
            <a:endParaRPr lang="en-US" b="1" dirty="0">
              <a:solidFill>
                <a:schemeClr val="bg1"/>
              </a:solidFill>
            </a:endParaRPr>
          </a:p>
        </p:txBody>
      </p:sp>
      <p:pic>
        <p:nvPicPr>
          <p:cNvPr id="4" name="Picture 3"/>
          <p:cNvPicPr>
            <a:picLocks noChangeAspect="1"/>
          </p:cNvPicPr>
          <p:nvPr/>
        </p:nvPicPr>
        <p:blipFill>
          <a:blip r:embed="rId3"/>
          <a:stretch>
            <a:fillRect/>
          </a:stretch>
        </p:blipFill>
        <p:spPr>
          <a:xfrm>
            <a:off x="993989" y="2209800"/>
            <a:ext cx="7147193" cy="3595916"/>
          </a:xfrm>
          <a:prstGeom prst="rect">
            <a:avLst/>
          </a:prstGeom>
        </p:spPr>
      </p:pic>
      <p:sp>
        <p:nvSpPr>
          <p:cNvPr id="5" name="TextBox 4"/>
          <p:cNvSpPr txBox="1"/>
          <p:nvPr/>
        </p:nvSpPr>
        <p:spPr>
          <a:xfrm>
            <a:off x="685801" y="1279659"/>
            <a:ext cx="5943600" cy="584775"/>
          </a:xfrm>
          <a:prstGeom prst="rect">
            <a:avLst/>
          </a:prstGeom>
          <a:noFill/>
        </p:spPr>
        <p:txBody>
          <a:bodyPr wrap="square" rtlCol="0">
            <a:spAutoFit/>
          </a:bodyPr>
          <a:lstStyle/>
          <a:p>
            <a:r>
              <a:rPr lang="en-US" sz="3200" dirty="0" smtClean="0"/>
              <a:t>What is a Phone Number?</a:t>
            </a:r>
            <a:endParaRPr lang="en-US" sz="3200" dirty="0"/>
          </a:p>
        </p:txBody>
      </p:sp>
      <p:pic>
        <p:nvPicPr>
          <p:cNvPr id="10" name="Picture 9"/>
          <p:cNvPicPr>
            <a:picLocks noChangeAspect="1"/>
          </p:cNvPicPr>
          <p:nvPr/>
        </p:nvPicPr>
        <p:blipFill>
          <a:blip r:embed="rId4"/>
          <a:stretch>
            <a:fillRect/>
          </a:stretch>
        </p:blipFill>
        <p:spPr>
          <a:xfrm rot="392421">
            <a:off x="5607845" y="4453442"/>
            <a:ext cx="2043112" cy="1941296"/>
          </a:xfrm>
          <a:prstGeom prst="rect">
            <a:avLst/>
          </a:prstGeom>
        </p:spPr>
      </p:pic>
    </p:spTree>
    <p:extLst>
      <p:ext uri="{BB962C8B-B14F-4D97-AF65-F5344CB8AC3E}">
        <p14:creationId xmlns:p14="http://schemas.microsoft.com/office/powerpoint/2010/main" val="126238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051"/>
            <a:ext cx="5638800" cy="381000"/>
          </a:xfrm>
          <a:prstGeom prst="rect">
            <a:avLst/>
          </a:prstGeom>
          <a:noFill/>
        </p:spPr>
        <p:txBody>
          <a:bodyPr wrap="square" rtlCol="0">
            <a:spAutoFit/>
          </a:bodyPr>
          <a:lstStyle/>
          <a:p>
            <a:r>
              <a:rPr lang="en-US" b="1" dirty="0" smtClean="0">
                <a:solidFill>
                  <a:schemeClr val="bg1"/>
                </a:solidFill>
              </a:rPr>
              <a:t>Understanding Phone </a:t>
            </a:r>
            <a:r>
              <a:rPr lang="en-US" b="1" dirty="0">
                <a:solidFill>
                  <a:schemeClr val="bg1"/>
                </a:solidFill>
              </a:rPr>
              <a:t>Numbers</a:t>
            </a:r>
            <a:r>
              <a:rPr lang="en-US" b="1" dirty="0" smtClean="0">
                <a:solidFill>
                  <a:schemeClr val="bg1"/>
                </a:solidFill>
              </a:rPr>
              <a:t> in RMEx</a:t>
            </a:r>
            <a:endParaRPr lang="en-US" b="1" dirty="0">
              <a:solidFill>
                <a:schemeClr val="bg1"/>
              </a:solidFill>
            </a:endParaRPr>
          </a:p>
        </p:txBody>
      </p:sp>
      <p:sp>
        <p:nvSpPr>
          <p:cNvPr id="5" name="TextBox 4"/>
          <p:cNvSpPr txBox="1"/>
          <p:nvPr/>
        </p:nvSpPr>
        <p:spPr>
          <a:xfrm>
            <a:off x="762000" y="990600"/>
            <a:ext cx="5943600" cy="1077218"/>
          </a:xfrm>
          <a:prstGeom prst="rect">
            <a:avLst/>
          </a:prstGeom>
          <a:noFill/>
        </p:spPr>
        <p:txBody>
          <a:bodyPr wrap="square" rtlCol="0">
            <a:spAutoFit/>
          </a:bodyPr>
          <a:lstStyle/>
          <a:p>
            <a:r>
              <a:rPr lang="en-US" sz="3200" dirty="0" smtClean="0"/>
              <a:t>Using a Phone number to find and account</a:t>
            </a:r>
            <a:endParaRPr lang="en-US" sz="3200" dirty="0"/>
          </a:p>
        </p:txBody>
      </p:sp>
      <p:pic>
        <p:nvPicPr>
          <p:cNvPr id="3" name="Picture 2"/>
          <p:cNvPicPr>
            <a:picLocks noChangeAspect="1"/>
          </p:cNvPicPr>
          <p:nvPr/>
        </p:nvPicPr>
        <p:blipFill>
          <a:blip r:embed="rId3"/>
          <a:stretch>
            <a:fillRect/>
          </a:stretch>
        </p:blipFill>
        <p:spPr>
          <a:xfrm>
            <a:off x="1676400" y="2099902"/>
            <a:ext cx="6143625" cy="4514850"/>
          </a:xfrm>
          <a:prstGeom prst="rect">
            <a:avLst/>
          </a:prstGeom>
        </p:spPr>
      </p:pic>
      <p:pic>
        <p:nvPicPr>
          <p:cNvPr id="6" name="Picture 5"/>
          <p:cNvPicPr>
            <a:picLocks noChangeAspect="1"/>
          </p:cNvPicPr>
          <p:nvPr/>
        </p:nvPicPr>
        <p:blipFill>
          <a:blip r:embed="rId4"/>
          <a:stretch>
            <a:fillRect/>
          </a:stretch>
        </p:blipFill>
        <p:spPr>
          <a:xfrm>
            <a:off x="4419600" y="1752600"/>
            <a:ext cx="4138612" cy="3800437"/>
          </a:xfrm>
          <a:prstGeom prst="rect">
            <a:avLst/>
          </a:prstGeom>
        </p:spPr>
      </p:pic>
      <p:sp>
        <p:nvSpPr>
          <p:cNvPr id="8" name="Rectangle 7"/>
          <p:cNvSpPr/>
          <p:nvPr/>
        </p:nvSpPr>
        <p:spPr>
          <a:xfrm>
            <a:off x="4419600" y="3581400"/>
            <a:ext cx="2590800" cy="304800"/>
          </a:xfrm>
          <a:prstGeom prst="rect">
            <a:avLst/>
          </a:prstGeom>
          <a:solidFill>
            <a:schemeClr val="accent3">
              <a:alpha val="11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4419600" y="4093941"/>
            <a:ext cx="2609314" cy="323116"/>
          </a:xfrm>
          <a:prstGeom prst="rect">
            <a:avLst/>
          </a:prstGeom>
        </p:spPr>
      </p:pic>
    </p:spTree>
    <p:extLst>
      <p:ext uri="{BB962C8B-B14F-4D97-AF65-F5344CB8AC3E}">
        <p14:creationId xmlns:p14="http://schemas.microsoft.com/office/powerpoint/2010/main" val="3861926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051"/>
            <a:ext cx="5638800" cy="381000"/>
          </a:xfrm>
          <a:prstGeom prst="rect">
            <a:avLst/>
          </a:prstGeom>
          <a:noFill/>
        </p:spPr>
        <p:txBody>
          <a:bodyPr wrap="square" rtlCol="0">
            <a:spAutoFit/>
          </a:bodyPr>
          <a:lstStyle/>
          <a:p>
            <a:r>
              <a:rPr lang="en-US" b="1" dirty="0" smtClean="0">
                <a:solidFill>
                  <a:schemeClr val="bg1"/>
                </a:solidFill>
              </a:rPr>
              <a:t>Understanding Phone </a:t>
            </a:r>
            <a:r>
              <a:rPr lang="en-US" b="1" dirty="0">
                <a:solidFill>
                  <a:schemeClr val="bg1"/>
                </a:solidFill>
              </a:rPr>
              <a:t>Numbers</a:t>
            </a:r>
            <a:r>
              <a:rPr lang="en-US" b="1" dirty="0" smtClean="0">
                <a:solidFill>
                  <a:schemeClr val="bg1"/>
                </a:solidFill>
              </a:rPr>
              <a:t> in RMEx</a:t>
            </a:r>
            <a:endParaRPr lang="en-US" b="1" dirty="0">
              <a:solidFill>
                <a:schemeClr val="bg1"/>
              </a:solidFill>
            </a:endParaRPr>
          </a:p>
        </p:txBody>
      </p:sp>
      <p:sp>
        <p:nvSpPr>
          <p:cNvPr id="5" name="TextBox 4"/>
          <p:cNvSpPr txBox="1"/>
          <p:nvPr/>
        </p:nvSpPr>
        <p:spPr>
          <a:xfrm>
            <a:off x="685800" y="1295400"/>
            <a:ext cx="5943600" cy="584775"/>
          </a:xfrm>
          <a:prstGeom prst="rect">
            <a:avLst/>
          </a:prstGeom>
          <a:noFill/>
        </p:spPr>
        <p:txBody>
          <a:bodyPr wrap="square" rtlCol="0">
            <a:spAutoFit/>
          </a:bodyPr>
          <a:lstStyle/>
          <a:p>
            <a:r>
              <a:rPr lang="en-US" sz="3200" dirty="0" smtClean="0"/>
              <a:t>The Account Detail Screen</a:t>
            </a:r>
            <a:endParaRPr lang="en-US" sz="3200" dirty="0"/>
          </a:p>
        </p:txBody>
      </p:sp>
      <p:pic>
        <p:nvPicPr>
          <p:cNvPr id="3" name="Picture 2"/>
          <p:cNvPicPr>
            <a:picLocks noChangeAspect="1"/>
          </p:cNvPicPr>
          <p:nvPr/>
        </p:nvPicPr>
        <p:blipFill>
          <a:blip r:embed="rId3"/>
          <a:stretch>
            <a:fillRect/>
          </a:stretch>
        </p:blipFill>
        <p:spPr>
          <a:xfrm>
            <a:off x="990600" y="1896217"/>
            <a:ext cx="7290939" cy="4444425"/>
          </a:xfrm>
          <a:prstGeom prst="rect">
            <a:avLst/>
          </a:prstGeom>
        </p:spPr>
      </p:pic>
      <p:sp>
        <p:nvSpPr>
          <p:cNvPr id="6" name="Rectangle 5"/>
          <p:cNvSpPr/>
          <p:nvPr/>
        </p:nvSpPr>
        <p:spPr>
          <a:xfrm>
            <a:off x="5029200" y="1880175"/>
            <a:ext cx="2133600" cy="881349"/>
          </a:xfrm>
          <a:prstGeom prst="rect">
            <a:avLst/>
          </a:prstGeom>
          <a:solidFill>
            <a:schemeClr val="accent3">
              <a:alpha val="8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362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051"/>
            <a:ext cx="5638800" cy="381000"/>
          </a:xfrm>
          <a:prstGeom prst="rect">
            <a:avLst/>
          </a:prstGeom>
          <a:noFill/>
        </p:spPr>
        <p:txBody>
          <a:bodyPr wrap="square" rtlCol="0">
            <a:spAutoFit/>
          </a:bodyPr>
          <a:lstStyle/>
          <a:p>
            <a:r>
              <a:rPr lang="en-US" b="1" dirty="0" smtClean="0">
                <a:solidFill>
                  <a:schemeClr val="bg1"/>
                </a:solidFill>
              </a:rPr>
              <a:t>Understanding Phone </a:t>
            </a:r>
            <a:r>
              <a:rPr lang="en-US" b="1" dirty="0">
                <a:solidFill>
                  <a:schemeClr val="bg1"/>
                </a:solidFill>
              </a:rPr>
              <a:t>Numbers</a:t>
            </a:r>
            <a:r>
              <a:rPr lang="en-US" b="1" dirty="0" smtClean="0">
                <a:solidFill>
                  <a:schemeClr val="bg1"/>
                </a:solidFill>
              </a:rPr>
              <a:t> in RMEx</a:t>
            </a:r>
            <a:endParaRPr lang="en-US" b="1" dirty="0">
              <a:solidFill>
                <a:schemeClr val="bg1"/>
              </a:solidFill>
            </a:endParaRPr>
          </a:p>
        </p:txBody>
      </p:sp>
      <p:sp>
        <p:nvSpPr>
          <p:cNvPr id="5" name="TextBox 4"/>
          <p:cNvSpPr txBox="1"/>
          <p:nvPr/>
        </p:nvSpPr>
        <p:spPr>
          <a:xfrm>
            <a:off x="685800" y="1295400"/>
            <a:ext cx="5943600" cy="584775"/>
          </a:xfrm>
          <a:prstGeom prst="rect">
            <a:avLst/>
          </a:prstGeom>
          <a:noFill/>
        </p:spPr>
        <p:txBody>
          <a:bodyPr wrap="square" rtlCol="0">
            <a:spAutoFit/>
          </a:bodyPr>
          <a:lstStyle/>
          <a:p>
            <a:r>
              <a:rPr lang="en-US" sz="3200" dirty="0" smtClean="0"/>
              <a:t>The Account Detail Screen</a:t>
            </a:r>
            <a:endParaRPr lang="en-US" sz="3200" dirty="0"/>
          </a:p>
        </p:txBody>
      </p:sp>
      <p:pic>
        <p:nvPicPr>
          <p:cNvPr id="3" name="Picture 2"/>
          <p:cNvPicPr>
            <a:picLocks noChangeAspect="1"/>
          </p:cNvPicPr>
          <p:nvPr/>
        </p:nvPicPr>
        <p:blipFill>
          <a:blip r:embed="rId3"/>
          <a:stretch>
            <a:fillRect/>
          </a:stretch>
        </p:blipFill>
        <p:spPr>
          <a:xfrm>
            <a:off x="990600" y="1896217"/>
            <a:ext cx="7290939" cy="4444425"/>
          </a:xfrm>
          <a:prstGeom prst="rect">
            <a:avLst/>
          </a:prstGeom>
        </p:spPr>
      </p:pic>
      <p:sp>
        <p:nvSpPr>
          <p:cNvPr id="6" name="Rectangle 5"/>
          <p:cNvSpPr/>
          <p:nvPr/>
        </p:nvSpPr>
        <p:spPr>
          <a:xfrm>
            <a:off x="5029200" y="1880175"/>
            <a:ext cx="2133600" cy="881349"/>
          </a:xfrm>
          <a:prstGeom prst="rect">
            <a:avLst/>
          </a:prstGeom>
          <a:solidFill>
            <a:schemeClr val="accent3">
              <a:alpha val="8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5029200" y="2554703"/>
            <a:ext cx="3729612" cy="8784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9070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051"/>
            <a:ext cx="5638800" cy="381000"/>
          </a:xfrm>
          <a:prstGeom prst="rect">
            <a:avLst/>
          </a:prstGeom>
          <a:noFill/>
        </p:spPr>
        <p:txBody>
          <a:bodyPr wrap="square" rtlCol="0">
            <a:spAutoFit/>
          </a:bodyPr>
          <a:lstStyle/>
          <a:p>
            <a:r>
              <a:rPr lang="en-US" b="1" dirty="0" smtClean="0">
                <a:solidFill>
                  <a:schemeClr val="bg1"/>
                </a:solidFill>
              </a:rPr>
              <a:t>Understanding Phone </a:t>
            </a:r>
            <a:r>
              <a:rPr lang="en-US" b="1" dirty="0">
                <a:solidFill>
                  <a:schemeClr val="bg1"/>
                </a:solidFill>
              </a:rPr>
              <a:t>Numbers</a:t>
            </a:r>
            <a:r>
              <a:rPr lang="en-US" b="1" dirty="0" smtClean="0">
                <a:solidFill>
                  <a:schemeClr val="bg1"/>
                </a:solidFill>
              </a:rPr>
              <a:t> in RMEx</a:t>
            </a:r>
            <a:endParaRPr lang="en-US" b="1" dirty="0">
              <a:solidFill>
                <a:schemeClr val="bg1"/>
              </a:solidFill>
            </a:endParaRPr>
          </a:p>
        </p:txBody>
      </p:sp>
      <p:sp>
        <p:nvSpPr>
          <p:cNvPr id="5" name="TextBox 4"/>
          <p:cNvSpPr txBox="1"/>
          <p:nvPr/>
        </p:nvSpPr>
        <p:spPr>
          <a:xfrm>
            <a:off x="381000" y="842844"/>
            <a:ext cx="5943600" cy="584775"/>
          </a:xfrm>
          <a:prstGeom prst="rect">
            <a:avLst/>
          </a:prstGeom>
          <a:noFill/>
        </p:spPr>
        <p:txBody>
          <a:bodyPr wrap="square" rtlCol="0">
            <a:spAutoFit/>
          </a:bodyPr>
          <a:lstStyle/>
          <a:p>
            <a:r>
              <a:rPr lang="en-US" sz="3200" dirty="0" smtClean="0"/>
              <a:t>The Other Phone Window</a:t>
            </a:r>
            <a:endParaRPr lang="en-US" sz="3200" dirty="0"/>
          </a:p>
        </p:txBody>
      </p:sp>
      <p:pic>
        <p:nvPicPr>
          <p:cNvPr id="3" name="Picture 2"/>
          <p:cNvPicPr>
            <a:picLocks noChangeAspect="1"/>
          </p:cNvPicPr>
          <p:nvPr/>
        </p:nvPicPr>
        <p:blipFill>
          <a:blip r:embed="rId3"/>
          <a:stretch>
            <a:fillRect/>
          </a:stretch>
        </p:blipFill>
        <p:spPr>
          <a:xfrm>
            <a:off x="1143000" y="1864434"/>
            <a:ext cx="7066254" cy="4281488"/>
          </a:xfrm>
          <a:prstGeom prst="rect">
            <a:avLst/>
          </a:prstGeom>
        </p:spPr>
      </p:pic>
      <p:pic>
        <p:nvPicPr>
          <p:cNvPr id="4" name="Picture 3"/>
          <p:cNvPicPr>
            <a:picLocks noChangeAspect="1"/>
          </p:cNvPicPr>
          <p:nvPr/>
        </p:nvPicPr>
        <p:blipFill>
          <a:blip r:embed="rId4"/>
          <a:stretch>
            <a:fillRect/>
          </a:stretch>
        </p:blipFill>
        <p:spPr>
          <a:xfrm>
            <a:off x="762000" y="3581400"/>
            <a:ext cx="2362200" cy="25682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1295400" y="4267200"/>
            <a:ext cx="381000" cy="1878722"/>
          </a:xfrm>
          <a:prstGeom prst="rect">
            <a:avLst/>
          </a:prstGeom>
          <a:solidFill>
            <a:schemeClr val="accent3">
              <a:alpha val="4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04643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051"/>
            <a:ext cx="5638800" cy="381000"/>
          </a:xfrm>
          <a:prstGeom prst="rect">
            <a:avLst/>
          </a:prstGeom>
          <a:noFill/>
        </p:spPr>
        <p:txBody>
          <a:bodyPr wrap="square" rtlCol="0">
            <a:spAutoFit/>
          </a:bodyPr>
          <a:lstStyle/>
          <a:p>
            <a:r>
              <a:rPr lang="en-US" b="1" dirty="0" smtClean="0">
                <a:solidFill>
                  <a:schemeClr val="bg1"/>
                </a:solidFill>
              </a:rPr>
              <a:t>Understanding Phone </a:t>
            </a:r>
            <a:r>
              <a:rPr lang="en-US" b="1" dirty="0">
                <a:solidFill>
                  <a:schemeClr val="bg1"/>
                </a:solidFill>
              </a:rPr>
              <a:t>Numbers</a:t>
            </a:r>
            <a:r>
              <a:rPr lang="en-US" b="1" dirty="0" smtClean="0">
                <a:solidFill>
                  <a:schemeClr val="bg1"/>
                </a:solidFill>
              </a:rPr>
              <a:t> in RMEx</a:t>
            </a:r>
            <a:endParaRPr lang="en-US" b="1" dirty="0">
              <a:solidFill>
                <a:schemeClr val="bg1"/>
              </a:solidFill>
            </a:endParaRPr>
          </a:p>
        </p:txBody>
      </p:sp>
      <p:sp>
        <p:nvSpPr>
          <p:cNvPr id="5" name="TextBox 4"/>
          <p:cNvSpPr txBox="1"/>
          <p:nvPr/>
        </p:nvSpPr>
        <p:spPr>
          <a:xfrm>
            <a:off x="381000" y="842844"/>
            <a:ext cx="5943600" cy="584775"/>
          </a:xfrm>
          <a:prstGeom prst="rect">
            <a:avLst/>
          </a:prstGeom>
          <a:noFill/>
        </p:spPr>
        <p:txBody>
          <a:bodyPr wrap="square" rtlCol="0">
            <a:spAutoFit/>
          </a:bodyPr>
          <a:lstStyle/>
          <a:p>
            <a:r>
              <a:rPr lang="en-US" sz="3200" dirty="0" smtClean="0"/>
              <a:t>The Other Phone Window</a:t>
            </a:r>
            <a:endParaRPr lang="en-US" sz="3200" dirty="0"/>
          </a:p>
        </p:txBody>
      </p:sp>
      <p:pic>
        <p:nvPicPr>
          <p:cNvPr id="3" name="Picture 2"/>
          <p:cNvPicPr>
            <a:picLocks noChangeAspect="1"/>
          </p:cNvPicPr>
          <p:nvPr/>
        </p:nvPicPr>
        <p:blipFill>
          <a:blip r:embed="rId3"/>
          <a:stretch>
            <a:fillRect/>
          </a:stretch>
        </p:blipFill>
        <p:spPr>
          <a:xfrm>
            <a:off x="1143000" y="1864434"/>
            <a:ext cx="7066254" cy="4281488"/>
          </a:xfrm>
          <a:prstGeom prst="rect">
            <a:avLst/>
          </a:prstGeom>
        </p:spPr>
      </p:pic>
      <p:pic>
        <p:nvPicPr>
          <p:cNvPr id="4" name="Picture 3"/>
          <p:cNvPicPr>
            <a:picLocks noChangeAspect="1"/>
          </p:cNvPicPr>
          <p:nvPr/>
        </p:nvPicPr>
        <p:blipFill>
          <a:blip r:embed="rId4"/>
          <a:stretch>
            <a:fillRect/>
          </a:stretch>
        </p:blipFill>
        <p:spPr>
          <a:xfrm>
            <a:off x="762000" y="3581400"/>
            <a:ext cx="2362200" cy="25682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1295400" y="4267200"/>
            <a:ext cx="381000" cy="1878722"/>
          </a:xfrm>
          <a:prstGeom prst="rect">
            <a:avLst/>
          </a:prstGeom>
          <a:solidFill>
            <a:schemeClr val="accent3">
              <a:alpha val="4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85539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051"/>
            <a:ext cx="5638800" cy="381000"/>
          </a:xfrm>
          <a:prstGeom prst="rect">
            <a:avLst/>
          </a:prstGeom>
          <a:noFill/>
        </p:spPr>
        <p:txBody>
          <a:bodyPr wrap="square" rtlCol="0">
            <a:spAutoFit/>
          </a:bodyPr>
          <a:lstStyle/>
          <a:p>
            <a:r>
              <a:rPr lang="en-US" b="1" dirty="0" smtClean="0">
                <a:solidFill>
                  <a:schemeClr val="bg1"/>
                </a:solidFill>
              </a:rPr>
              <a:t>Understanding Phone </a:t>
            </a:r>
            <a:r>
              <a:rPr lang="en-US" b="1" dirty="0">
                <a:solidFill>
                  <a:schemeClr val="bg1"/>
                </a:solidFill>
              </a:rPr>
              <a:t>Numbers</a:t>
            </a:r>
            <a:r>
              <a:rPr lang="en-US" b="1" dirty="0" smtClean="0">
                <a:solidFill>
                  <a:schemeClr val="bg1"/>
                </a:solidFill>
              </a:rPr>
              <a:t> in RMEx</a:t>
            </a:r>
            <a:endParaRPr lang="en-US" b="1" dirty="0">
              <a:solidFill>
                <a:schemeClr val="bg1"/>
              </a:solidFill>
            </a:endParaRPr>
          </a:p>
        </p:txBody>
      </p:sp>
      <p:sp>
        <p:nvSpPr>
          <p:cNvPr id="5" name="TextBox 4"/>
          <p:cNvSpPr txBox="1"/>
          <p:nvPr/>
        </p:nvSpPr>
        <p:spPr>
          <a:xfrm>
            <a:off x="381000" y="842844"/>
            <a:ext cx="5943600" cy="584775"/>
          </a:xfrm>
          <a:prstGeom prst="rect">
            <a:avLst/>
          </a:prstGeom>
          <a:noFill/>
        </p:spPr>
        <p:txBody>
          <a:bodyPr wrap="square" rtlCol="0">
            <a:spAutoFit/>
          </a:bodyPr>
          <a:lstStyle/>
          <a:p>
            <a:r>
              <a:rPr lang="en-US" sz="3200" dirty="0" smtClean="0"/>
              <a:t>The Other Phone Window</a:t>
            </a:r>
            <a:endParaRPr lang="en-US" sz="3200" dirty="0"/>
          </a:p>
        </p:txBody>
      </p:sp>
      <p:pic>
        <p:nvPicPr>
          <p:cNvPr id="3" name="Picture 2"/>
          <p:cNvPicPr>
            <a:picLocks noChangeAspect="1"/>
          </p:cNvPicPr>
          <p:nvPr/>
        </p:nvPicPr>
        <p:blipFill>
          <a:blip r:embed="rId3"/>
          <a:stretch>
            <a:fillRect/>
          </a:stretch>
        </p:blipFill>
        <p:spPr>
          <a:xfrm>
            <a:off x="1143000" y="1864434"/>
            <a:ext cx="7066254" cy="4281488"/>
          </a:xfrm>
          <a:prstGeom prst="rect">
            <a:avLst/>
          </a:prstGeom>
        </p:spPr>
      </p:pic>
      <p:pic>
        <p:nvPicPr>
          <p:cNvPr id="7" name="Picture 6"/>
          <p:cNvPicPr>
            <a:picLocks noChangeAspect="1"/>
          </p:cNvPicPr>
          <p:nvPr/>
        </p:nvPicPr>
        <p:blipFill>
          <a:blip r:embed="rId4"/>
          <a:stretch>
            <a:fillRect/>
          </a:stretch>
        </p:blipFill>
        <p:spPr>
          <a:xfrm>
            <a:off x="1295400" y="4343400"/>
            <a:ext cx="3188970" cy="685800"/>
          </a:xfrm>
          <a:prstGeom prst="rect">
            <a:avLst/>
          </a:prstGeom>
        </p:spPr>
      </p:pic>
      <p:sp>
        <p:nvSpPr>
          <p:cNvPr id="8" name="Rectangle 7"/>
          <p:cNvSpPr/>
          <p:nvPr/>
        </p:nvSpPr>
        <p:spPr>
          <a:xfrm>
            <a:off x="1447800" y="4495800"/>
            <a:ext cx="381000" cy="381000"/>
          </a:xfrm>
          <a:prstGeom prst="rect">
            <a:avLst/>
          </a:prstGeom>
          <a:solidFill>
            <a:schemeClr val="accent3">
              <a:alpha val="7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5791200" y="1856412"/>
            <a:ext cx="2042337" cy="944962"/>
          </a:xfrm>
          <a:prstGeom prst="rect">
            <a:avLst/>
          </a:prstGeom>
        </p:spPr>
      </p:pic>
    </p:spTree>
    <p:extLst>
      <p:ext uri="{BB962C8B-B14F-4D97-AF65-F5344CB8AC3E}">
        <p14:creationId xmlns:p14="http://schemas.microsoft.com/office/powerpoint/2010/main" val="244177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051"/>
            <a:ext cx="5638800" cy="381000"/>
          </a:xfrm>
          <a:prstGeom prst="rect">
            <a:avLst/>
          </a:prstGeom>
          <a:noFill/>
        </p:spPr>
        <p:txBody>
          <a:bodyPr wrap="square" rtlCol="0">
            <a:spAutoFit/>
          </a:bodyPr>
          <a:lstStyle/>
          <a:p>
            <a:r>
              <a:rPr lang="en-US" b="1" dirty="0" smtClean="0">
                <a:solidFill>
                  <a:schemeClr val="bg1"/>
                </a:solidFill>
              </a:rPr>
              <a:t>Understanding Phone </a:t>
            </a:r>
            <a:r>
              <a:rPr lang="en-US" b="1" dirty="0">
                <a:solidFill>
                  <a:schemeClr val="bg1"/>
                </a:solidFill>
              </a:rPr>
              <a:t>Numbers</a:t>
            </a:r>
            <a:r>
              <a:rPr lang="en-US" b="1" dirty="0" smtClean="0">
                <a:solidFill>
                  <a:schemeClr val="bg1"/>
                </a:solidFill>
              </a:rPr>
              <a:t> in RMEx</a:t>
            </a:r>
            <a:endParaRPr lang="en-US" b="1" dirty="0">
              <a:solidFill>
                <a:schemeClr val="bg1"/>
              </a:solidFill>
            </a:endParaRPr>
          </a:p>
        </p:txBody>
      </p:sp>
      <p:sp>
        <p:nvSpPr>
          <p:cNvPr id="5" name="TextBox 4"/>
          <p:cNvSpPr txBox="1"/>
          <p:nvPr/>
        </p:nvSpPr>
        <p:spPr>
          <a:xfrm>
            <a:off x="381000" y="842844"/>
            <a:ext cx="5943600" cy="584775"/>
          </a:xfrm>
          <a:prstGeom prst="rect">
            <a:avLst/>
          </a:prstGeom>
          <a:noFill/>
        </p:spPr>
        <p:txBody>
          <a:bodyPr wrap="square" rtlCol="0">
            <a:spAutoFit/>
          </a:bodyPr>
          <a:lstStyle/>
          <a:p>
            <a:r>
              <a:rPr lang="en-US" sz="3200" dirty="0" smtClean="0"/>
              <a:t>The Other Phone Window</a:t>
            </a:r>
            <a:endParaRPr lang="en-US" sz="3200" dirty="0"/>
          </a:p>
        </p:txBody>
      </p:sp>
      <p:pic>
        <p:nvPicPr>
          <p:cNvPr id="3" name="Picture 2"/>
          <p:cNvPicPr>
            <a:picLocks noChangeAspect="1"/>
          </p:cNvPicPr>
          <p:nvPr/>
        </p:nvPicPr>
        <p:blipFill>
          <a:blip r:embed="rId3"/>
          <a:stretch>
            <a:fillRect/>
          </a:stretch>
        </p:blipFill>
        <p:spPr>
          <a:xfrm>
            <a:off x="1143000" y="1864434"/>
            <a:ext cx="7066254" cy="4281488"/>
          </a:xfrm>
          <a:prstGeom prst="rect">
            <a:avLst/>
          </a:prstGeom>
        </p:spPr>
      </p:pic>
    </p:spTree>
    <p:extLst>
      <p:ext uri="{BB962C8B-B14F-4D97-AF65-F5344CB8AC3E}">
        <p14:creationId xmlns:p14="http://schemas.microsoft.com/office/powerpoint/2010/main" val="4224814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16853</TotalTime>
  <Words>1563</Words>
  <Application>Microsoft Office PowerPoint</Application>
  <PresentationFormat>On-screen Show (4:3)</PresentationFormat>
  <Paragraphs>141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Dawna</dc:creator>
  <cp:lastModifiedBy>jamieh</cp:lastModifiedBy>
  <cp:revision>344</cp:revision>
  <dcterms:created xsi:type="dcterms:W3CDTF">2012-04-16T19:37:44Z</dcterms:created>
  <dcterms:modified xsi:type="dcterms:W3CDTF">2014-07-18T20:57:23Z</dcterms:modified>
</cp:coreProperties>
</file>