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260" r:id="rId2"/>
    <p:sldId id="256" r:id="rId3"/>
    <p:sldId id="262" r:id="rId4"/>
    <p:sldId id="273" r:id="rId5"/>
    <p:sldId id="276" r:id="rId6"/>
    <p:sldId id="264" r:id="rId7"/>
    <p:sldId id="268" r:id="rId8"/>
    <p:sldId id="269" r:id="rId9"/>
    <p:sldId id="270" r:id="rId10"/>
    <p:sldId id="271" r:id="rId11"/>
    <p:sldId id="265" r:id="rId12"/>
    <p:sldId id="275" r:id="rId13"/>
    <p:sldId id="274" r:id="rId14"/>
    <p:sldId id="266" r:id="rId15"/>
    <p:sldId id="272" r:id="rId1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89" autoAdjust="0"/>
    <p:restoredTop sz="94660"/>
  </p:normalViewPr>
  <p:slideViewPr>
    <p:cSldViewPr>
      <p:cViewPr varScale="1">
        <p:scale>
          <a:sx n="71" d="100"/>
          <a:sy n="71" d="100"/>
        </p:scale>
        <p:origin x="-408"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B5FF1158-865B-4ED1-AB41-382BA47F94DC}" type="datetimeFigureOut">
              <a:rPr lang="en-US" smtClean="0"/>
              <a:t>10/25/2011</a:t>
            </a:fld>
            <a:endParaRPr lang="en-US" dirty="0"/>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A294082C-1793-41B6-A91A-D1EE9A5C9BEC}" type="slidenum">
              <a:rPr lang="en-US" smtClean="0"/>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pPr>
              <a:defRPr/>
            </a:pPr>
            <a:fld id="{02A20FE9-1EED-47E2-8964-44B5344AD1E2}" type="datetimeFigureOut">
              <a:rPr lang="en-US"/>
              <a:pPr>
                <a:defRPr/>
              </a:pPr>
              <a:t>10/20/2011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pPr>
              <a:defRPr/>
            </a:pPr>
            <a:fld id="{C857E857-8612-42A4-B937-0A697B1ED71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0DFE1A9-F67A-4EE4-ABA4-555A31EFF3D8}"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EE604B-21AB-4862-AC45-143C30ED7D3E}" type="slidenum">
              <a:rPr lang="en-US" smtClean="0"/>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EE604B-21AB-4862-AC45-143C30ED7D3E}" type="slidenum">
              <a:rPr lang="en-US" smtClean="0"/>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EE604B-21AB-4862-AC45-143C30ED7D3E}" type="slidenum">
              <a:rPr lang="en-US" smtClean="0"/>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EE604B-21AB-4862-AC45-143C30ED7D3E}" type="slidenum">
              <a:rPr lang="en-US" smtClean="0"/>
              <a:pPr/>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EE604B-21AB-4862-AC45-143C30ED7D3E}" type="slidenum">
              <a:rPr lang="en-US" smtClean="0"/>
              <a:pPr/>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EE604B-21AB-4862-AC45-143C30ED7D3E}" type="slidenum">
              <a:rPr lang="en-US" smtClean="0"/>
              <a:pPr/>
              <a:t>15</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A0563B-4DE6-4903-9B4B-FE50C03F7696}"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EE604B-21AB-4862-AC45-143C30ED7D3E}"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EE604B-21AB-4862-AC45-143C30ED7D3E}"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EE604B-21AB-4862-AC45-143C30ED7D3E}"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EE604B-21AB-4862-AC45-143C30ED7D3E}" type="slidenum">
              <a:rPr lang="en-US" smtClean="0"/>
              <a:pPr/>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EE604B-21AB-4862-AC45-143C30ED7D3E}" type="slidenum">
              <a:rPr lang="en-US" smtClean="0"/>
              <a:pPr/>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EE604B-21AB-4862-AC45-143C30ED7D3E}" type="slidenum">
              <a:rPr lang="en-US" smtClean="0"/>
              <a:pPr/>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EE604B-21AB-4862-AC45-143C30ED7D3E}" type="slidenum">
              <a:rPr lang="en-US" smtClean="0"/>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US" dirty="0"/>
          </a:p>
        </p:txBody>
      </p:sp>
      <p:sp>
        <p:nvSpPr>
          <p:cNvPr id="16" name="Footer Placeholder 16"/>
          <p:cNvSpPr>
            <a:spLocks noGrp="1"/>
          </p:cNvSpPr>
          <p:nvPr>
            <p:ph type="ftr" sz="quarter" idx="11"/>
          </p:nvPr>
        </p:nvSpPr>
        <p:spPr/>
        <p:txBody>
          <a:bodyPr/>
          <a:lstStyle>
            <a:lvl1pPr>
              <a:defRPr/>
            </a:lvl1pPr>
          </a:lstStyle>
          <a:p>
            <a:pPr>
              <a:defRPr/>
            </a:pPr>
            <a:r>
              <a:rPr lang="en-US" dirty="0"/>
              <a:t>© Copyright 2010 – Quantrax Corporation, Inc.</a:t>
            </a:r>
          </a:p>
        </p:txBody>
      </p:sp>
      <p:sp>
        <p:nvSpPr>
          <p:cNvPr id="17" name="Slide Number Placeholder 28"/>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48343B96-D5A9-4400-A4AA-4DACE11E5B5A}"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 Copyright 2010 – Quantrax Corporation, Inc.</a:t>
            </a:r>
          </a:p>
        </p:txBody>
      </p:sp>
      <p:sp>
        <p:nvSpPr>
          <p:cNvPr id="6" name="Slide Number Placeholder 5"/>
          <p:cNvSpPr>
            <a:spLocks noGrp="1"/>
          </p:cNvSpPr>
          <p:nvPr>
            <p:ph type="sldNum" sz="quarter" idx="12"/>
          </p:nvPr>
        </p:nvSpPr>
        <p:spPr/>
        <p:txBody>
          <a:bodyPr/>
          <a:lstStyle>
            <a:lvl1pPr>
              <a:defRPr/>
            </a:lvl1pPr>
          </a:lstStyle>
          <a:p>
            <a:pPr>
              <a:defRPr/>
            </a:pPr>
            <a:fld id="{D4B1835F-C7C9-4B51-B854-A0509FA9EBBE}"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45B05D02-12FC-4E87-BE63-6A2209A3F614}" type="slidenum">
              <a:rPr lang="en-US"/>
              <a:pPr>
                <a:defRPr/>
              </a:pPr>
              <a:t>‹#›</a:t>
            </a:fld>
            <a:endParaRPr lang="en-US" dirty="0"/>
          </a:p>
        </p:txBody>
      </p:sp>
      <p:sp>
        <p:nvSpPr>
          <p:cNvPr id="14" name="Date Placeholder 3"/>
          <p:cNvSpPr>
            <a:spLocks noGrp="1"/>
          </p:cNvSpPr>
          <p:nvPr>
            <p:ph type="dt" sz="half" idx="11"/>
          </p:nvPr>
        </p:nvSpPr>
        <p:spPr/>
        <p:txBody>
          <a:bodyPr/>
          <a:lstStyle>
            <a:lvl1pPr>
              <a:defRPr/>
            </a:lvl1pPr>
          </a:lstStyle>
          <a:p>
            <a:pPr>
              <a:defRPr/>
            </a:pPr>
            <a:endParaRPr lang="en-US" dirty="0"/>
          </a:p>
        </p:txBody>
      </p:sp>
      <p:sp>
        <p:nvSpPr>
          <p:cNvPr id="15" name="Footer Placeholder 4"/>
          <p:cNvSpPr>
            <a:spLocks noGrp="1"/>
          </p:cNvSpPr>
          <p:nvPr>
            <p:ph type="ftr" sz="quarter" idx="12"/>
          </p:nvPr>
        </p:nvSpPr>
        <p:spPr/>
        <p:txBody>
          <a:bodyPr/>
          <a:lstStyle>
            <a:lvl1pPr>
              <a:defRPr/>
            </a:lvl1pPr>
          </a:lstStyle>
          <a:p>
            <a:pPr>
              <a:defRPr/>
            </a:pPr>
            <a:r>
              <a:rPr lang="en-US" dirty="0"/>
              <a:t>© Copyright 2010 – Quantrax Corporation, Inc.</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 Copyright 2010 – Quantrax Corporation, Inc.</a:t>
            </a:r>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753BBEE5-0BEB-464A-B30F-267EBD7FFFB0}"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r>
              <a:rPr lang="en-US" dirty="0"/>
              <a:t>© Copyright 2010 – Quantrax Corporation, Inc.</a:t>
            </a:r>
          </a:p>
        </p:txBody>
      </p:sp>
      <p:sp>
        <p:nvSpPr>
          <p:cNvPr id="16" name="Date Placeholder 3"/>
          <p:cNvSpPr>
            <a:spLocks noGrp="1"/>
          </p:cNvSpPr>
          <p:nvPr>
            <p:ph type="dt" sz="half" idx="11"/>
          </p:nvPr>
        </p:nvSpPr>
        <p:spPr/>
        <p:txBody>
          <a:bodyPr/>
          <a:lstStyle>
            <a:lvl1pPr>
              <a:defRPr/>
            </a:lvl1pPr>
          </a:lstStyle>
          <a:p>
            <a:pPr>
              <a:defRPr/>
            </a:pPr>
            <a:endParaRPr lang="en-US" dirty="0"/>
          </a:p>
        </p:txBody>
      </p:sp>
      <p:sp>
        <p:nvSpPr>
          <p:cNvPr id="17" name="Slide Number Placeholder 5"/>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10CC51E5-47DE-43C2-8A8A-35B8EC258194}"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dirty="0"/>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dirty="0"/>
          </a:p>
        </p:txBody>
      </p:sp>
      <p:sp>
        <p:nvSpPr>
          <p:cNvPr id="7" name="Footer Placeholder 5"/>
          <p:cNvSpPr>
            <a:spLocks noGrp="1"/>
          </p:cNvSpPr>
          <p:nvPr>
            <p:ph type="ftr" sz="quarter" idx="11"/>
          </p:nvPr>
        </p:nvSpPr>
        <p:spPr/>
        <p:txBody>
          <a:bodyPr/>
          <a:lstStyle>
            <a:lvl1pPr>
              <a:defRPr/>
            </a:lvl1pPr>
          </a:lstStyle>
          <a:p>
            <a:pPr>
              <a:defRPr/>
            </a:pPr>
            <a:r>
              <a:rPr lang="en-US" dirty="0"/>
              <a:t>© Copyright 2010 – Quantrax Corporation, Inc.</a:t>
            </a:r>
          </a:p>
        </p:txBody>
      </p:sp>
      <p:sp>
        <p:nvSpPr>
          <p:cNvPr id="8" name="Slide Number Placeholder 6"/>
          <p:cNvSpPr>
            <a:spLocks noGrp="1"/>
          </p:cNvSpPr>
          <p:nvPr>
            <p:ph type="sldNum" sz="quarter" idx="12"/>
          </p:nvPr>
        </p:nvSpPr>
        <p:spPr/>
        <p:txBody>
          <a:bodyPr/>
          <a:lstStyle>
            <a:lvl1pPr>
              <a:defRPr/>
            </a:lvl1pPr>
          </a:lstStyle>
          <a:p>
            <a:pPr>
              <a:defRPr/>
            </a:pPr>
            <a:fld id="{E2A4D0FC-A3CA-430C-B60E-0460421927C3}"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dirty="0"/>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US" dirty="0"/>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r>
              <a:rPr lang="en-US" dirty="0"/>
              <a:t>© Copyright 2010 – Quantrax Corporation, Inc.</a:t>
            </a:r>
          </a:p>
        </p:txBody>
      </p:sp>
      <p:sp>
        <p:nvSpPr>
          <p:cNvPr id="20" name="Slide Number Placeholder 8"/>
          <p:cNvSpPr>
            <a:spLocks noGrp="1"/>
          </p:cNvSpPr>
          <p:nvPr>
            <p:ph type="sldNum" sz="quarter" idx="12"/>
          </p:nvPr>
        </p:nvSpPr>
        <p:spPr>
          <a:xfrm>
            <a:off x="4343400" y="1042988"/>
            <a:ext cx="457200" cy="441325"/>
          </a:xfrm>
        </p:spPr>
        <p:txBody>
          <a:bodyPr/>
          <a:lstStyle>
            <a:lvl1pPr algn="ctr">
              <a:defRPr smtClean="0"/>
            </a:lvl1pPr>
          </a:lstStyle>
          <a:p>
            <a:pPr>
              <a:defRPr/>
            </a:pPr>
            <a:fld id="{7D97E2A2-708A-42EF-BAED-8EA2BF84A978}"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dirty="0"/>
          </a:p>
        </p:txBody>
      </p:sp>
      <p:sp>
        <p:nvSpPr>
          <p:cNvPr id="4" name="Footer Placeholder 3"/>
          <p:cNvSpPr>
            <a:spLocks noGrp="1"/>
          </p:cNvSpPr>
          <p:nvPr>
            <p:ph type="ftr" sz="quarter" idx="11"/>
          </p:nvPr>
        </p:nvSpPr>
        <p:spPr/>
        <p:txBody>
          <a:bodyPr/>
          <a:lstStyle>
            <a:lvl1pPr>
              <a:defRPr/>
            </a:lvl1pPr>
          </a:lstStyle>
          <a:p>
            <a:pPr>
              <a:defRPr/>
            </a:pPr>
            <a:r>
              <a:rPr lang="en-US" dirty="0"/>
              <a:t>© Copyright 2010 – Quantrax Corporation, Inc.</a:t>
            </a: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C5FE3AFD-EFAF-46E7-9298-1663F03ABD2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endParaRPr lang="en-US" dirty="0"/>
          </a:p>
        </p:txBody>
      </p:sp>
      <p:sp>
        <p:nvSpPr>
          <p:cNvPr id="9" name="Footer Placeholder 2"/>
          <p:cNvSpPr>
            <a:spLocks noGrp="1"/>
          </p:cNvSpPr>
          <p:nvPr>
            <p:ph type="ftr" sz="quarter" idx="11"/>
          </p:nvPr>
        </p:nvSpPr>
        <p:spPr/>
        <p:txBody>
          <a:bodyPr/>
          <a:lstStyle>
            <a:lvl1pPr>
              <a:defRPr/>
            </a:lvl1pPr>
          </a:lstStyle>
          <a:p>
            <a:pPr>
              <a:defRPr/>
            </a:pPr>
            <a:r>
              <a:rPr lang="en-US" dirty="0"/>
              <a:t>© Copyright 2010 – Quantrax Corporation, Inc.</a:t>
            </a:r>
          </a:p>
        </p:txBody>
      </p:sp>
      <p:sp>
        <p:nvSpPr>
          <p:cNvPr id="10" name="Slide Number Placeholder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72655A3C-9499-42A1-9952-D63BDC33BB6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smtClean="0">
                <a:solidFill>
                  <a:schemeClr val="accent3">
                    <a:shade val="75000"/>
                  </a:schemeClr>
                </a:solidFill>
              </a:defRPr>
            </a:lvl1pPr>
          </a:lstStyle>
          <a:p>
            <a:pPr>
              <a:defRPr/>
            </a:pPr>
            <a:fld id="{BF1FAC78-85A3-4912-8861-5BDCD84BC2D6}" type="slidenum">
              <a:rPr lang="en-US"/>
              <a:pPr>
                <a:defRPr/>
              </a:pPr>
              <a:t>‹#›</a:t>
            </a:fld>
            <a:endParaRPr lang="en-US" dirty="0"/>
          </a:p>
        </p:txBody>
      </p:sp>
      <p:sp>
        <p:nvSpPr>
          <p:cNvPr id="17" name="Date Placeholder 4"/>
          <p:cNvSpPr>
            <a:spLocks noGrp="1"/>
          </p:cNvSpPr>
          <p:nvPr>
            <p:ph type="dt" sz="half" idx="11"/>
          </p:nvPr>
        </p:nvSpPr>
        <p:spPr/>
        <p:txBody>
          <a:bodyPr/>
          <a:lstStyle>
            <a:lvl1pPr>
              <a:defRPr/>
            </a:lvl1pPr>
          </a:lstStyle>
          <a:p>
            <a:pPr>
              <a:defRPr/>
            </a:pPr>
            <a:endParaRPr lang="en-US" dirty="0"/>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r>
              <a:rPr lang="en-US" dirty="0"/>
              <a:t>© Copyright 2010 – Quantrax Corporation, Inc.</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A557DD37-8970-4B83-9EE7-267ABFE15E00}" type="slidenum">
              <a:rPr lang="en-US"/>
              <a:pPr>
                <a:defRPr/>
              </a:pPr>
              <a:t>‹#›</a:t>
            </a:fld>
            <a:endParaRPr lang="en-US" dirty="0"/>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dirty="0"/>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r>
              <a:rPr lang="en-US" dirty="0"/>
              <a:t>© Copyright 2010 – Quantrax Corporation, Inc.</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endParaRPr lang="en-US" dirty="0"/>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smtClean="0">
                <a:solidFill>
                  <a:srgbClr val="FFFFFF"/>
                </a:solidFill>
              </a:defRPr>
            </a:lvl1pPr>
          </a:lstStyle>
          <a:p>
            <a:pPr>
              <a:defRPr/>
            </a:pPr>
            <a:r>
              <a:rPr lang="en-US" dirty="0"/>
              <a:t>© Copyright 2010 – Quantrax Corporation, Inc.</a:t>
            </a: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smtClean="0">
                <a:solidFill>
                  <a:schemeClr val="accent3">
                    <a:shade val="75000"/>
                  </a:schemeClr>
                </a:solidFill>
              </a:defRPr>
            </a:lvl1pPr>
          </a:lstStyle>
          <a:p>
            <a:pPr>
              <a:defRPr/>
            </a:pPr>
            <a:fld id="{292C9899-7581-4447-9118-187C33AACB60}" type="slidenum">
              <a:rPr lang="en-US"/>
              <a:pPr>
                <a:defRPr/>
              </a:pPr>
              <a:t>‹#›</a:t>
            </a:fld>
            <a:endParaRPr lang="en-US" dirty="0"/>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sldNum="0" hdr="0" dt="0"/>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0" y="1524000"/>
            <a:ext cx="9144000" cy="369888"/>
          </a:xfrm>
          <a:prstGeom prst="rect">
            <a:avLst/>
          </a:prstGeom>
          <a:solidFill>
            <a:schemeClr val="bg1">
              <a:lumMod val="95000"/>
              <a:alpha val="91000"/>
            </a:schemeClr>
          </a:solidFill>
        </p:spPr>
        <p:txBody>
          <a:bodyPr>
            <a:spAutoFit/>
          </a:bodyPr>
          <a:lstStyle/>
          <a:p>
            <a:pPr>
              <a:defRPr/>
            </a:pPr>
            <a:endParaRPr lang="en-US" dirty="0"/>
          </a:p>
        </p:txBody>
      </p:sp>
      <p:sp>
        <p:nvSpPr>
          <p:cNvPr id="14" name="TextBox 13"/>
          <p:cNvSpPr txBox="1"/>
          <p:nvPr/>
        </p:nvSpPr>
        <p:spPr>
          <a:xfrm>
            <a:off x="0" y="2133600"/>
            <a:ext cx="9144000" cy="369888"/>
          </a:xfrm>
          <a:prstGeom prst="rect">
            <a:avLst/>
          </a:prstGeom>
          <a:solidFill>
            <a:schemeClr val="bg1">
              <a:lumMod val="95000"/>
              <a:alpha val="91000"/>
            </a:schemeClr>
          </a:solidFill>
        </p:spPr>
        <p:txBody>
          <a:bodyPr>
            <a:spAutoFit/>
          </a:bodyPr>
          <a:lstStyle/>
          <a:p>
            <a:pPr>
              <a:defRPr/>
            </a:pPr>
            <a:endParaRPr lang="en-US" dirty="0"/>
          </a:p>
        </p:txBody>
      </p:sp>
      <p:sp>
        <p:nvSpPr>
          <p:cNvPr id="9" name="TextBox 8"/>
          <p:cNvSpPr txBox="1"/>
          <p:nvPr/>
        </p:nvSpPr>
        <p:spPr>
          <a:xfrm>
            <a:off x="0" y="4572000"/>
            <a:ext cx="9144000" cy="369888"/>
          </a:xfrm>
          <a:prstGeom prst="rect">
            <a:avLst/>
          </a:prstGeom>
          <a:solidFill>
            <a:schemeClr val="bg1">
              <a:lumMod val="95000"/>
              <a:alpha val="91000"/>
            </a:schemeClr>
          </a:solidFill>
        </p:spPr>
        <p:txBody>
          <a:bodyPr>
            <a:spAutoFit/>
          </a:bodyPr>
          <a:lstStyle/>
          <a:p>
            <a:pPr>
              <a:defRPr/>
            </a:pPr>
            <a:endParaRPr lang="en-US" dirty="0"/>
          </a:p>
        </p:txBody>
      </p:sp>
      <p:sp>
        <p:nvSpPr>
          <p:cNvPr id="13" name="TextBox 12"/>
          <p:cNvSpPr txBox="1"/>
          <p:nvPr/>
        </p:nvSpPr>
        <p:spPr>
          <a:xfrm>
            <a:off x="0" y="2743200"/>
            <a:ext cx="9144000" cy="369888"/>
          </a:xfrm>
          <a:prstGeom prst="rect">
            <a:avLst/>
          </a:prstGeom>
          <a:solidFill>
            <a:schemeClr val="bg1">
              <a:lumMod val="95000"/>
              <a:alpha val="91000"/>
            </a:schemeClr>
          </a:solidFill>
        </p:spPr>
        <p:txBody>
          <a:bodyPr>
            <a:spAutoFit/>
          </a:bodyPr>
          <a:lstStyle/>
          <a:p>
            <a:pPr>
              <a:defRPr/>
            </a:pPr>
            <a:endParaRPr lang="en-US" dirty="0"/>
          </a:p>
        </p:txBody>
      </p:sp>
      <p:sp>
        <p:nvSpPr>
          <p:cNvPr id="12" name="TextBox 11"/>
          <p:cNvSpPr txBox="1"/>
          <p:nvPr/>
        </p:nvSpPr>
        <p:spPr>
          <a:xfrm>
            <a:off x="0" y="3352800"/>
            <a:ext cx="9144000" cy="369888"/>
          </a:xfrm>
          <a:prstGeom prst="rect">
            <a:avLst/>
          </a:prstGeom>
          <a:solidFill>
            <a:schemeClr val="bg1">
              <a:lumMod val="95000"/>
              <a:alpha val="91000"/>
            </a:schemeClr>
          </a:solidFill>
        </p:spPr>
        <p:txBody>
          <a:bodyPr>
            <a:spAutoFit/>
          </a:bodyPr>
          <a:lstStyle/>
          <a:p>
            <a:pPr>
              <a:defRPr/>
            </a:pPr>
            <a:endParaRPr lang="en-US" dirty="0"/>
          </a:p>
        </p:txBody>
      </p:sp>
      <p:sp>
        <p:nvSpPr>
          <p:cNvPr id="11" name="TextBox 10"/>
          <p:cNvSpPr txBox="1"/>
          <p:nvPr/>
        </p:nvSpPr>
        <p:spPr>
          <a:xfrm>
            <a:off x="0" y="3962400"/>
            <a:ext cx="9144000" cy="369888"/>
          </a:xfrm>
          <a:prstGeom prst="rect">
            <a:avLst/>
          </a:prstGeom>
          <a:solidFill>
            <a:schemeClr val="bg1">
              <a:lumMod val="95000"/>
              <a:alpha val="91000"/>
            </a:schemeClr>
          </a:solidFill>
        </p:spPr>
        <p:txBody>
          <a:bodyPr>
            <a:spAutoFit/>
          </a:bodyPr>
          <a:lstStyle/>
          <a:p>
            <a:pPr>
              <a:defRPr/>
            </a:pPr>
            <a:endParaRPr lang="en-US" dirty="0"/>
          </a:p>
        </p:txBody>
      </p:sp>
      <p:sp>
        <p:nvSpPr>
          <p:cNvPr id="7" name="TextBox 6"/>
          <p:cNvSpPr txBox="1"/>
          <p:nvPr/>
        </p:nvSpPr>
        <p:spPr>
          <a:xfrm>
            <a:off x="0" y="5791200"/>
            <a:ext cx="9144000" cy="369888"/>
          </a:xfrm>
          <a:prstGeom prst="rect">
            <a:avLst/>
          </a:prstGeom>
          <a:solidFill>
            <a:schemeClr val="bg1">
              <a:lumMod val="95000"/>
              <a:alpha val="91000"/>
            </a:schemeClr>
          </a:solidFill>
        </p:spPr>
        <p:txBody>
          <a:bodyPr>
            <a:spAutoFit/>
          </a:bodyPr>
          <a:lstStyle/>
          <a:p>
            <a:pPr>
              <a:defRPr/>
            </a:pPr>
            <a:endParaRPr lang="en-US" dirty="0"/>
          </a:p>
        </p:txBody>
      </p:sp>
      <p:sp>
        <p:nvSpPr>
          <p:cNvPr id="2051" name="Rectangle 3"/>
          <p:cNvSpPr>
            <a:spLocks noGrp="1" noChangeArrowheads="1"/>
          </p:cNvSpPr>
          <p:nvPr>
            <p:ph type="subTitle" idx="1"/>
          </p:nvPr>
        </p:nvSpPr>
        <p:spPr>
          <a:xfrm>
            <a:off x="1676400" y="1981200"/>
            <a:ext cx="3886200" cy="1600200"/>
          </a:xfrm>
          <a:blipFill dpi="0" rotWithShape="1">
            <a:blip r:embed="rId3" cstate="print"/>
            <a:srcRect/>
            <a:tile tx="120650" ty="0" sx="89000" sy="100000" flip="none" algn="tl"/>
          </a:blipFill>
          <a:ln w="15875">
            <a:solidFill>
              <a:schemeClr val="accent1">
                <a:lumMod val="50000"/>
                <a:alpha val="65000"/>
              </a:schemeClr>
            </a:solidFill>
          </a:ln>
          <a:effectLst>
            <a:glow rad="63500">
              <a:schemeClr val="accent4">
                <a:satMod val="175000"/>
                <a:alpha val="40000"/>
              </a:schemeClr>
            </a:glow>
            <a:outerShdw blurRad="76200" dir="13500000" sy="23000" kx="1200000" algn="br" rotWithShape="0">
              <a:prstClr val="black">
                <a:alpha val="20000"/>
              </a:prstClr>
            </a:outerShdw>
            <a:reflection blurRad="6350" stA="50000" endA="300" endPos="90000" dir="5400000" sy="-100000" algn="bl" rotWithShape="0"/>
          </a:effectLst>
          <a:scene3d>
            <a:camera prst="perspectiveContrastingRightFacing"/>
            <a:lightRig rig="threePt" dir="t"/>
          </a:scene3d>
        </p:spPr>
        <p:txBody>
          <a:bodyPr>
            <a:normAutofit/>
          </a:bodyPr>
          <a:lstStyle/>
          <a:p>
            <a:pPr fontAlgn="auto">
              <a:lnSpc>
                <a:spcPct val="80000"/>
              </a:lnSpc>
              <a:spcAft>
                <a:spcPts val="0"/>
              </a:spcAft>
              <a:buFont typeface="Wingdings 2"/>
              <a:buNone/>
              <a:defRPr/>
            </a:pPr>
            <a:endParaRPr lang="en-US" sz="2800" dirty="0" smtClean="0"/>
          </a:p>
          <a:p>
            <a:pPr fontAlgn="auto">
              <a:lnSpc>
                <a:spcPct val="80000"/>
              </a:lnSpc>
              <a:spcAft>
                <a:spcPts val="0"/>
              </a:spcAft>
              <a:buFont typeface="Wingdings 2"/>
              <a:buNone/>
              <a:defRPr/>
            </a:pPr>
            <a:endParaRPr lang="en-US" sz="2800" dirty="0" smtClean="0">
              <a:latin typeface="Copperplate Gothic Bold" pitchFamily="34" charset="0"/>
            </a:endParaRPr>
          </a:p>
          <a:p>
            <a:pPr fontAlgn="auto">
              <a:lnSpc>
                <a:spcPct val="80000"/>
              </a:lnSpc>
              <a:spcAft>
                <a:spcPts val="0"/>
              </a:spcAft>
              <a:buFont typeface="Wingdings 2"/>
              <a:buNone/>
              <a:defRPr/>
            </a:pPr>
            <a:r>
              <a:rPr lang="en-US" sz="2800" dirty="0" smtClean="0">
                <a:latin typeface="Copperplate Gothic Bold" pitchFamily="34" charset="0"/>
              </a:rPr>
              <a:t>I-Tel Dialer</a:t>
            </a:r>
            <a:r>
              <a:rPr lang="en-US" sz="2800" dirty="0" smtClean="0"/>
              <a:t> </a:t>
            </a:r>
            <a:r>
              <a:rPr lang="en-US" sz="1400" dirty="0" smtClean="0"/>
              <a:t> </a:t>
            </a:r>
            <a:r>
              <a:rPr lang="en-US" sz="1800" dirty="0" smtClean="0"/>
              <a:t> </a:t>
            </a:r>
          </a:p>
          <a:p>
            <a:pPr fontAlgn="auto">
              <a:lnSpc>
                <a:spcPct val="80000"/>
              </a:lnSpc>
              <a:spcAft>
                <a:spcPts val="0"/>
              </a:spcAft>
              <a:buFont typeface="Wingdings 2"/>
              <a:buNone/>
              <a:defRPr/>
            </a:pPr>
            <a:endParaRPr lang="en-US" sz="1800" dirty="0" smtClean="0"/>
          </a:p>
          <a:p>
            <a:pPr algn="l" fontAlgn="auto">
              <a:lnSpc>
                <a:spcPct val="80000"/>
              </a:lnSpc>
              <a:spcAft>
                <a:spcPts val="0"/>
              </a:spcAft>
              <a:buFont typeface="Wingdings 2"/>
              <a:buNone/>
              <a:defRPr/>
            </a:pPr>
            <a:endParaRPr lang="en-US" sz="3600" dirty="0" smtClean="0"/>
          </a:p>
        </p:txBody>
      </p:sp>
      <p:sp>
        <p:nvSpPr>
          <p:cNvPr id="10" name="Footer Placeholder 9"/>
          <p:cNvSpPr>
            <a:spLocks noGrp="1"/>
          </p:cNvSpPr>
          <p:nvPr>
            <p:ph type="ftr" sz="quarter" idx="11"/>
          </p:nvPr>
        </p:nvSpPr>
        <p:spPr>
          <a:xfrm>
            <a:off x="2819400" y="6172200"/>
            <a:ext cx="4876800" cy="476250"/>
          </a:xfrm>
        </p:spPr>
        <p:txBody>
          <a:bodyPr/>
          <a:lstStyle/>
          <a:p>
            <a:pPr>
              <a:defRPr/>
            </a:pPr>
            <a:r>
              <a:rPr lang="en-US" dirty="0">
                <a:solidFill>
                  <a:schemeClr val="bg1">
                    <a:lumMod val="65000"/>
                  </a:schemeClr>
                </a:solidFill>
              </a:rPr>
              <a:t>© Copyright 2010 – Quantrax Corporation, Inc.</a:t>
            </a:r>
          </a:p>
        </p:txBody>
      </p:sp>
      <p:pic>
        <p:nvPicPr>
          <p:cNvPr id="13323" name="Picture 2"/>
          <p:cNvPicPr>
            <a:picLocks noGrp="1" noChangeAspect="1" noChangeArrowheads="1"/>
          </p:cNvPicPr>
          <p:nvPr>
            <p:ph type="ctrTitle"/>
          </p:nvPr>
        </p:nvPicPr>
        <p:blipFill>
          <a:blip r:embed="rId4" cstate="print"/>
          <a:srcRect/>
          <a:stretch>
            <a:fillRect/>
          </a:stretch>
        </p:blipFill>
        <p:spPr>
          <a:xfrm>
            <a:off x="0" y="0"/>
            <a:ext cx="9144000" cy="914400"/>
          </a:xfrm>
        </p:spPr>
      </p:pic>
      <p:sp>
        <p:nvSpPr>
          <p:cNvPr id="13324" name="Text Box 5"/>
          <p:cNvSpPr txBox="1">
            <a:spLocks noChangeArrowheads="1"/>
          </p:cNvSpPr>
          <p:nvPr/>
        </p:nvSpPr>
        <p:spPr bwMode="auto">
          <a:xfrm>
            <a:off x="0" y="1447800"/>
            <a:ext cx="1158875" cy="366713"/>
          </a:xfrm>
          <a:prstGeom prst="rect">
            <a:avLst/>
          </a:prstGeom>
          <a:noFill/>
          <a:ln w="9525">
            <a:noFill/>
            <a:miter lim="800000"/>
            <a:headEnd/>
            <a:tailEnd/>
          </a:ln>
        </p:spPr>
        <p:txBody>
          <a:bodyPr>
            <a:spAutoFit/>
          </a:bodyPr>
          <a:lstStyle/>
          <a:p>
            <a:endParaRPr lang="en-US" dirty="0"/>
          </a:p>
        </p:txBody>
      </p:sp>
      <p:sp>
        <p:nvSpPr>
          <p:cNvPr id="8" name="TextBox 7"/>
          <p:cNvSpPr txBox="1"/>
          <p:nvPr/>
        </p:nvSpPr>
        <p:spPr>
          <a:xfrm>
            <a:off x="0" y="5181600"/>
            <a:ext cx="9144000" cy="369888"/>
          </a:xfrm>
          <a:prstGeom prst="rect">
            <a:avLst/>
          </a:prstGeom>
          <a:solidFill>
            <a:schemeClr val="bg1">
              <a:lumMod val="95000"/>
              <a:alpha val="91000"/>
            </a:schemeClr>
          </a:solidFill>
        </p:spPr>
        <p:txBody>
          <a:bodyPr>
            <a:spAutoFit/>
          </a:bodyPr>
          <a:lstStyle/>
          <a:p>
            <a:pPr>
              <a:defRPr/>
            </a:pPr>
            <a:endParaRPr lang="en-US" dirty="0"/>
          </a:p>
        </p:txBody>
      </p:sp>
      <p:pic>
        <p:nvPicPr>
          <p:cNvPr id="13326" name="Picture 7"/>
          <p:cNvPicPr>
            <a:picLocks noChangeAspect="1" noChangeArrowheads="1"/>
          </p:cNvPicPr>
          <p:nvPr/>
        </p:nvPicPr>
        <p:blipFill>
          <a:blip r:embed="rId5" cstate="print"/>
          <a:srcRect/>
          <a:stretch>
            <a:fillRect/>
          </a:stretch>
        </p:blipFill>
        <p:spPr bwMode="auto">
          <a:xfrm>
            <a:off x="5410200" y="4038600"/>
            <a:ext cx="107315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685800" y="1447800"/>
            <a:ext cx="4495800" cy="457200"/>
          </a:xfrm>
        </p:spPr>
        <p:txBody>
          <a:bodyPr>
            <a:normAutofit/>
          </a:bodyPr>
          <a:lstStyle/>
          <a:p>
            <a:pPr algn="l" fontAlgn="auto">
              <a:lnSpc>
                <a:spcPct val="80000"/>
              </a:lnSpc>
              <a:spcAft>
                <a:spcPts val="0"/>
              </a:spcAft>
              <a:buFont typeface="Wingdings 2"/>
              <a:buNone/>
              <a:defRPr/>
            </a:pPr>
            <a:r>
              <a:rPr lang="en-US" sz="2000" cap="none" dirty="0" smtClean="0">
                <a:latin typeface="Bodoni MT" pitchFamily="18" charset="0"/>
              </a:rPr>
              <a:t>I-Tel Dialer Overview </a:t>
            </a:r>
            <a:endParaRPr lang="en-US" sz="1800" cap="none" dirty="0" smtClean="0">
              <a:latin typeface="Bodoni MT" pitchFamily="18" charset="0"/>
            </a:endParaRPr>
          </a:p>
          <a:p>
            <a:pPr fontAlgn="auto">
              <a:lnSpc>
                <a:spcPct val="80000"/>
              </a:lnSpc>
              <a:spcAft>
                <a:spcPts val="0"/>
              </a:spcAft>
              <a:buFont typeface="Wingdings 2"/>
              <a:buNone/>
              <a:defRPr/>
            </a:pPr>
            <a:endParaRPr lang="en-US" sz="1800" dirty="0" smtClean="0"/>
          </a:p>
          <a:p>
            <a:pPr algn="l" fontAlgn="auto">
              <a:lnSpc>
                <a:spcPct val="80000"/>
              </a:lnSpc>
              <a:spcAft>
                <a:spcPts val="0"/>
              </a:spcAft>
              <a:buFont typeface="Wingdings 2"/>
              <a:buNone/>
              <a:defRPr/>
            </a:pPr>
            <a:endParaRPr lang="en-US" sz="3600" dirty="0" smtClean="0"/>
          </a:p>
        </p:txBody>
      </p:sp>
      <p:sp>
        <p:nvSpPr>
          <p:cNvPr id="10" name="Footer Placeholder 9"/>
          <p:cNvSpPr>
            <a:spLocks noGrp="1"/>
          </p:cNvSpPr>
          <p:nvPr>
            <p:ph type="ftr" sz="quarter" idx="11"/>
          </p:nvPr>
        </p:nvSpPr>
        <p:spPr>
          <a:xfrm>
            <a:off x="2895600" y="6381750"/>
            <a:ext cx="4876800" cy="476250"/>
          </a:xfrm>
        </p:spPr>
        <p:txBody>
          <a:bodyPr/>
          <a:lstStyle/>
          <a:p>
            <a:pPr>
              <a:defRPr/>
            </a:pPr>
            <a:r>
              <a:rPr lang="en-US" dirty="0">
                <a:solidFill>
                  <a:schemeClr val="tx1">
                    <a:lumMod val="75000"/>
                    <a:lumOff val="25000"/>
                  </a:schemeClr>
                </a:solidFill>
              </a:rPr>
              <a:t>© Copyright </a:t>
            </a:r>
            <a:r>
              <a:rPr lang="en-US" dirty="0" smtClean="0">
                <a:solidFill>
                  <a:schemeClr val="tx1">
                    <a:lumMod val="75000"/>
                    <a:lumOff val="25000"/>
                  </a:schemeClr>
                </a:solidFill>
              </a:rPr>
              <a:t>2011 </a:t>
            </a:r>
            <a:r>
              <a:rPr lang="en-US" dirty="0">
                <a:solidFill>
                  <a:schemeClr val="tx1">
                    <a:lumMod val="75000"/>
                    <a:lumOff val="25000"/>
                  </a:schemeClr>
                </a:solidFill>
              </a:rPr>
              <a:t>– Quantrax Corporation, Inc.</a:t>
            </a:r>
          </a:p>
        </p:txBody>
      </p:sp>
      <p:pic>
        <p:nvPicPr>
          <p:cNvPr id="15364" name="Picture 2"/>
          <p:cNvPicPr>
            <a:picLocks noGrp="1" noChangeAspect="1" noChangeArrowheads="1"/>
          </p:cNvPicPr>
          <p:nvPr>
            <p:ph type="ctrTitle"/>
          </p:nvPr>
        </p:nvPicPr>
        <p:blipFill>
          <a:blip r:embed="rId3" cstate="print"/>
          <a:srcRect/>
          <a:stretch>
            <a:fillRect/>
          </a:stretch>
        </p:blipFill>
        <p:spPr>
          <a:xfrm>
            <a:off x="0" y="0"/>
            <a:ext cx="9144000" cy="914400"/>
          </a:xfrm>
        </p:spPr>
      </p:pic>
      <p:sp>
        <p:nvSpPr>
          <p:cNvPr id="15365" name="Text Box 5"/>
          <p:cNvSpPr txBox="1">
            <a:spLocks noChangeArrowheads="1"/>
          </p:cNvSpPr>
          <p:nvPr/>
        </p:nvSpPr>
        <p:spPr bwMode="auto">
          <a:xfrm>
            <a:off x="0" y="1447800"/>
            <a:ext cx="1158875" cy="366713"/>
          </a:xfrm>
          <a:prstGeom prst="rect">
            <a:avLst/>
          </a:prstGeom>
          <a:noFill/>
          <a:ln w="9525">
            <a:noFill/>
            <a:miter lim="800000"/>
            <a:headEnd/>
            <a:tailEnd/>
          </a:ln>
        </p:spPr>
        <p:txBody>
          <a:bodyPr>
            <a:spAutoFit/>
          </a:bodyPr>
          <a:lstStyle/>
          <a:p>
            <a:endParaRPr lang="en-US" dirty="0"/>
          </a:p>
        </p:txBody>
      </p:sp>
      <p:sp>
        <p:nvSpPr>
          <p:cNvPr id="15366" name="TextBox 8"/>
          <p:cNvSpPr txBox="1">
            <a:spLocks noChangeArrowheads="1"/>
          </p:cNvSpPr>
          <p:nvPr/>
        </p:nvSpPr>
        <p:spPr bwMode="auto">
          <a:xfrm>
            <a:off x="685800" y="2856905"/>
            <a:ext cx="7836887" cy="4001095"/>
          </a:xfrm>
          <a:prstGeom prst="rect">
            <a:avLst/>
          </a:prstGeom>
          <a:noFill/>
          <a:ln w="9525">
            <a:noFill/>
            <a:miter lim="800000"/>
            <a:headEnd/>
            <a:tailEnd/>
          </a:ln>
        </p:spPr>
        <p:txBody>
          <a:bodyPr wrap="square">
            <a:spAutoFit/>
          </a:bodyPr>
          <a:lstStyle/>
          <a:p>
            <a:r>
              <a:rPr lang="en-US" sz="1600" dirty="0" smtClean="0"/>
              <a:t>Getting MORE out of your dialer:</a:t>
            </a:r>
          </a:p>
          <a:p>
            <a:endParaRPr lang="en-US" sz="1600" dirty="0" smtClean="0"/>
          </a:p>
          <a:p>
            <a:pPr>
              <a:buFont typeface="Wingdings" pitchFamily="2" charset="2"/>
              <a:buChar char="§"/>
            </a:pPr>
            <a:r>
              <a:rPr lang="en-US" sz="1600" dirty="0" smtClean="0"/>
              <a:t> </a:t>
            </a:r>
            <a:r>
              <a:rPr lang="en-US" sz="1400" dirty="0" smtClean="0"/>
              <a:t>Permission tracking – requiring agents to get permission from the consumer to call a specific number. Using this feature will reduce complaints and certainly lawsuits </a:t>
            </a:r>
          </a:p>
          <a:p>
            <a:pPr>
              <a:buFont typeface="Wingdings" pitchFamily="2" charset="2"/>
              <a:buChar char="§"/>
            </a:pPr>
            <a:r>
              <a:rPr lang="en-US" sz="1400" dirty="0" smtClean="0"/>
              <a:t> Are other phone codes from skip tracing services gathered and applied to the accounts? If so, the dialer can call all of these phone codes. Additionally, if  10 numbers are coded for the </a:t>
            </a:r>
            <a:r>
              <a:rPr lang="en-US" sz="1400" i="1" dirty="0" smtClean="0"/>
              <a:t>same</a:t>
            </a:r>
            <a:r>
              <a:rPr lang="en-US" sz="1400" dirty="0" smtClean="0"/>
              <a:t> phone code, the dialer can call </a:t>
            </a:r>
            <a:r>
              <a:rPr lang="en-US" sz="1400" i="1" dirty="0" smtClean="0"/>
              <a:t>all</a:t>
            </a:r>
            <a:r>
              <a:rPr lang="en-US" sz="1400" dirty="0" smtClean="0"/>
              <a:t> of the numbers belonging to this phone code in a campaign</a:t>
            </a:r>
          </a:p>
          <a:p>
            <a:pPr>
              <a:buFont typeface="Wingdings" pitchFamily="2" charset="2"/>
              <a:buChar char="§"/>
            </a:pPr>
            <a:r>
              <a:rPr lang="en-US" sz="1400" dirty="0" smtClean="0"/>
              <a:t> Can specific states be targeted in a campaign? Yes, as well as zip codes, area codes, time zones and much more!</a:t>
            </a:r>
          </a:p>
          <a:p>
            <a:pPr>
              <a:buFont typeface="Wingdings" pitchFamily="2" charset="2"/>
              <a:buChar char="§"/>
            </a:pPr>
            <a:r>
              <a:rPr lang="en-US" sz="1400" dirty="0" smtClean="0"/>
              <a:t> Adding Inbound IVR – If an inbound number could be routed to a group of virtual agents, options could be made available to the caller allowing them to get your mailing address,  enter payment information to set up a payment arrangement or a credit card payment</a:t>
            </a:r>
          </a:p>
          <a:p>
            <a:pPr>
              <a:buFont typeface="Wingdings" pitchFamily="2" charset="2"/>
              <a:buChar char="§"/>
            </a:pPr>
            <a:r>
              <a:rPr lang="en-US" sz="1400" dirty="0" smtClean="0"/>
              <a:t> Taking advantage of the ‘transfer to a hunt group’ – an agent can send the caller to the payment portal, allowing the agent to move on to the next account and letting the dialer take the payment </a:t>
            </a:r>
          </a:p>
          <a:p>
            <a:r>
              <a:rPr lang="en-US" sz="1600" dirty="0" smtClean="0"/>
              <a:t>  </a:t>
            </a:r>
            <a:endParaRPr lang="en-US" dirty="0" smtClean="0"/>
          </a:p>
          <a:p>
            <a:endParaRPr lang="en-US" dirty="0"/>
          </a:p>
          <a:p>
            <a:endParaRPr lang="en-US" dirty="0"/>
          </a:p>
        </p:txBody>
      </p:sp>
      <p:pic>
        <p:nvPicPr>
          <p:cNvPr id="15367" name="Picture 14" descr="http://t1.gstatic.com/images?q=tbn:ANd9GcQlZS8jq1CO-nJSBsMrvxQFvhQh4S797H06fGowwunj4eqStoeMlvKmrJuO"/>
          <p:cNvPicPr>
            <a:picLocks noChangeAspect="1" noChangeArrowheads="1"/>
          </p:cNvPicPr>
          <p:nvPr/>
        </p:nvPicPr>
        <p:blipFill>
          <a:blip r:embed="rId4" cstate="print"/>
          <a:srcRect/>
          <a:stretch>
            <a:fillRect/>
          </a:stretch>
        </p:blipFill>
        <p:spPr bwMode="auto">
          <a:xfrm>
            <a:off x="7315200" y="1219200"/>
            <a:ext cx="1216448" cy="9582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685800" y="1447800"/>
            <a:ext cx="4495800" cy="457200"/>
          </a:xfrm>
        </p:spPr>
        <p:txBody>
          <a:bodyPr>
            <a:normAutofit/>
          </a:bodyPr>
          <a:lstStyle/>
          <a:p>
            <a:pPr algn="l" fontAlgn="auto">
              <a:lnSpc>
                <a:spcPct val="80000"/>
              </a:lnSpc>
              <a:spcAft>
                <a:spcPts val="0"/>
              </a:spcAft>
              <a:buFont typeface="Wingdings 2"/>
              <a:buNone/>
              <a:defRPr/>
            </a:pPr>
            <a:r>
              <a:rPr lang="en-US" sz="2000" cap="none" dirty="0" smtClean="0">
                <a:latin typeface="Bodoni MT" pitchFamily="18" charset="0"/>
              </a:rPr>
              <a:t>I-Tel Dialer Overview </a:t>
            </a:r>
            <a:endParaRPr lang="en-US" sz="1800" cap="none" dirty="0" smtClean="0">
              <a:latin typeface="Bodoni MT" pitchFamily="18" charset="0"/>
            </a:endParaRPr>
          </a:p>
          <a:p>
            <a:pPr fontAlgn="auto">
              <a:lnSpc>
                <a:spcPct val="80000"/>
              </a:lnSpc>
              <a:spcAft>
                <a:spcPts val="0"/>
              </a:spcAft>
              <a:buFont typeface="Wingdings 2"/>
              <a:buNone/>
              <a:defRPr/>
            </a:pPr>
            <a:endParaRPr lang="en-US" sz="1800" dirty="0" smtClean="0"/>
          </a:p>
          <a:p>
            <a:pPr algn="l" fontAlgn="auto">
              <a:lnSpc>
                <a:spcPct val="80000"/>
              </a:lnSpc>
              <a:spcAft>
                <a:spcPts val="0"/>
              </a:spcAft>
              <a:buFont typeface="Wingdings 2"/>
              <a:buNone/>
              <a:defRPr/>
            </a:pPr>
            <a:endParaRPr lang="en-US" sz="3600" dirty="0" smtClean="0"/>
          </a:p>
        </p:txBody>
      </p:sp>
      <p:sp>
        <p:nvSpPr>
          <p:cNvPr id="10" name="Footer Placeholder 9"/>
          <p:cNvSpPr>
            <a:spLocks noGrp="1"/>
          </p:cNvSpPr>
          <p:nvPr>
            <p:ph type="ftr" sz="quarter" idx="11"/>
          </p:nvPr>
        </p:nvSpPr>
        <p:spPr>
          <a:xfrm>
            <a:off x="2895600" y="6381750"/>
            <a:ext cx="4876800" cy="476250"/>
          </a:xfrm>
        </p:spPr>
        <p:txBody>
          <a:bodyPr/>
          <a:lstStyle/>
          <a:p>
            <a:pPr>
              <a:defRPr/>
            </a:pPr>
            <a:r>
              <a:rPr lang="en-US" dirty="0">
                <a:solidFill>
                  <a:schemeClr val="tx1">
                    <a:lumMod val="75000"/>
                    <a:lumOff val="25000"/>
                  </a:schemeClr>
                </a:solidFill>
              </a:rPr>
              <a:t>© Copyright </a:t>
            </a:r>
            <a:r>
              <a:rPr lang="en-US" dirty="0" smtClean="0">
                <a:solidFill>
                  <a:schemeClr val="tx1">
                    <a:lumMod val="75000"/>
                    <a:lumOff val="25000"/>
                  </a:schemeClr>
                </a:solidFill>
              </a:rPr>
              <a:t>2011 </a:t>
            </a:r>
            <a:r>
              <a:rPr lang="en-US" dirty="0">
                <a:solidFill>
                  <a:schemeClr val="tx1">
                    <a:lumMod val="75000"/>
                    <a:lumOff val="25000"/>
                  </a:schemeClr>
                </a:solidFill>
              </a:rPr>
              <a:t>– Quantrax Corporation, Inc.</a:t>
            </a:r>
          </a:p>
        </p:txBody>
      </p:sp>
      <p:pic>
        <p:nvPicPr>
          <p:cNvPr id="15364" name="Picture 2"/>
          <p:cNvPicPr>
            <a:picLocks noGrp="1" noChangeAspect="1" noChangeArrowheads="1"/>
          </p:cNvPicPr>
          <p:nvPr>
            <p:ph type="ctrTitle"/>
          </p:nvPr>
        </p:nvPicPr>
        <p:blipFill>
          <a:blip r:embed="rId3" cstate="print"/>
          <a:srcRect/>
          <a:stretch>
            <a:fillRect/>
          </a:stretch>
        </p:blipFill>
        <p:spPr>
          <a:xfrm>
            <a:off x="0" y="0"/>
            <a:ext cx="9144000" cy="914400"/>
          </a:xfrm>
        </p:spPr>
      </p:pic>
      <p:sp>
        <p:nvSpPr>
          <p:cNvPr id="15365" name="Text Box 5"/>
          <p:cNvSpPr txBox="1">
            <a:spLocks noChangeArrowheads="1"/>
          </p:cNvSpPr>
          <p:nvPr/>
        </p:nvSpPr>
        <p:spPr bwMode="auto">
          <a:xfrm>
            <a:off x="0" y="1447800"/>
            <a:ext cx="1158875" cy="366713"/>
          </a:xfrm>
          <a:prstGeom prst="rect">
            <a:avLst/>
          </a:prstGeom>
          <a:noFill/>
          <a:ln w="9525">
            <a:noFill/>
            <a:miter lim="800000"/>
            <a:headEnd/>
            <a:tailEnd/>
          </a:ln>
        </p:spPr>
        <p:txBody>
          <a:bodyPr>
            <a:spAutoFit/>
          </a:bodyPr>
          <a:lstStyle/>
          <a:p>
            <a:endParaRPr lang="en-US" dirty="0"/>
          </a:p>
        </p:txBody>
      </p:sp>
      <p:sp>
        <p:nvSpPr>
          <p:cNvPr id="15366" name="TextBox 8"/>
          <p:cNvSpPr txBox="1">
            <a:spLocks noChangeArrowheads="1"/>
          </p:cNvSpPr>
          <p:nvPr/>
        </p:nvSpPr>
        <p:spPr bwMode="auto">
          <a:xfrm>
            <a:off x="914400" y="2590800"/>
            <a:ext cx="5896166" cy="3754874"/>
          </a:xfrm>
          <a:prstGeom prst="rect">
            <a:avLst/>
          </a:prstGeom>
          <a:noFill/>
          <a:ln w="9525">
            <a:noFill/>
            <a:miter lim="800000"/>
            <a:headEnd/>
            <a:tailEnd/>
          </a:ln>
        </p:spPr>
        <p:txBody>
          <a:bodyPr wrap="none">
            <a:spAutoFit/>
          </a:bodyPr>
          <a:lstStyle/>
          <a:p>
            <a:endParaRPr lang="en-US" dirty="0"/>
          </a:p>
          <a:p>
            <a:r>
              <a:rPr lang="en-US" dirty="0" smtClean="0"/>
              <a:t>Must read/view – </a:t>
            </a:r>
            <a:r>
              <a:rPr lang="en-US" sz="1600" dirty="0" smtClean="0"/>
              <a:t>take some time to listen to the audio-video </a:t>
            </a:r>
          </a:p>
          <a:p>
            <a:r>
              <a:rPr lang="en-US" sz="1600" dirty="0" smtClean="0"/>
              <a:t>files we have available through our website </a:t>
            </a:r>
          </a:p>
          <a:p>
            <a:endParaRPr lang="en-US" dirty="0" smtClean="0"/>
          </a:p>
          <a:p>
            <a:endParaRPr lang="en-US" dirty="0" smtClean="0"/>
          </a:p>
          <a:p>
            <a:pPr>
              <a:buFont typeface="Wingdings" pitchFamily="2" charset="2"/>
              <a:buChar char="ª"/>
            </a:pPr>
            <a:r>
              <a:rPr lang="en-US" dirty="0" smtClean="0"/>
              <a:t> </a:t>
            </a:r>
            <a:r>
              <a:rPr lang="en-US" sz="1600" dirty="0" smtClean="0"/>
              <a:t>Queue </a:t>
            </a:r>
            <a:r>
              <a:rPr lang="en-US" sz="1600" dirty="0" smtClean="0"/>
              <a:t>Consolidations </a:t>
            </a:r>
          </a:p>
          <a:p>
            <a:pPr>
              <a:buFont typeface="Wingdings" pitchFamily="2" charset="2"/>
              <a:buChar char="ª"/>
            </a:pPr>
            <a:r>
              <a:rPr lang="en-US" sz="1600" dirty="0" smtClean="0"/>
              <a:t> Contact Series for I-Tel </a:t>
            </a:r>
          </a:p>
          <a:p>
            <a:pPr>
              <a:buFont typeface="Wingdings" pitchFamily="2" charset="2"/>
              <a:buChar char="ª"/>
            </a:pPr>
            <a:r>
              <a:rPr lang="en-US" sz="1600" dirty="0" smtClean="0"/>
              <a:t> Linked Campaigns </a:t>
            </a:r>
          </a:p>
          <a:p>
            <a:pPr>
              <a:buFont typeface="Wingdings" pitchFamily="2" charset="2"/>
              <a:buChar char="ª"/>
            </a:pPr>
            <a:r>
              <a:rPr lang="en-US" sz="1600" dirty="0" smtClean="0"/>
              <a:t> Call Blended</a:t>
            </a:r>
          </a:p>
          <a:p>
            <a:pPr>
              <a:buFont typeface="Wingdings" pitchFamily="2" charset="2"/>
              <a:buChar char=""/>
            </a:pPr>
            <a:r>
              <a:rPr lang="en-US" sz="1600" dirty="0" smtClean="0"/>
              <a:t> Blended Transfers</a:t>
            </a:r>
          </a:p>
          <a:p>
            <a:pPr>
              <a:buFont typeface="Wingdings" pitchFamily="2" charset="2"/>
              <a:buChar char=""/>
            </a:pPr>
            <a:r>
              <a:rPr lang="en-US" sz="1600" dirty="0" smtClean="0"/>
              <a:t> Round table discussions </a:t>
            </a:r>
          </a:p>
          <a:p>
            <a:endParaRPr lang="en-US" sz="1600" dirty="0" smtClean="0"/>
          </a:p>
          <a:p>
            <a:endParaRPr lang="en-US" dirty="0"/>
          </a:p>
          <a:p>
            <a:endParaRPr lang="en-US" dirty="0"/>
          </a:p>
        </p:txBody>
      </p:sp>
      <p:pic>
        <p:nvPicPr>
          <p:cNvPr id="15367" name="Picture 14" descr="http://t1.gstatic.com/images?q=tbn:ANd9GcQlZS8jq1CO-nJSBsMrvxQFvhQh4S797H06fGowwunj4eqStoeMlvKmrJuO"/>
          <p:cNvPicPr>
            <a:picLocks noChangeAspect="1" noChangeArrowheads="1"/>
          </p:cNvPicPr>
          <p:nvPr/>
        </p:nvPicPr>
        <p:blipFill>
          <a:blip r:embed="rId4" cstate="print"/>
          <a:srcRect/>
          <a:stretch>
            <a:fillRect/>
          </a:stretch>
        </p:blipFill>
        <p:spPr bwMode="auto">
          <a:xfrm>
            <a:off x="7315200" y="1219200"/>
            <a:ext cx="1216448" cy="958253"/>
          </a:xfrm>
          <a:prstGeom prst="rect">
            <a:avLst/>
          </a:prstGeom>
          <a:noFill/>
          <a:ln w="9525">
            <a:noFill/>
            <a:miter lim="800000"/>
            <a:headEnd/>
            <a:tailEnd/>
          </a:ln>
        </p:spPr>
      </p:pic>
      <p:pic>
        <p:nvPicPr>
          <p:cNvPr id="8" name="Picture 18" descr="cartoons,gestures,gossips,grapevines,hearsay,listening,persons,rumors,Screen Beans®"/>
          <p:cNvPicPr>
            <a:picLocks noChangeAspect="1" noChangeArrowheads="1"/>
          </p:cNvPicPr>
          <p:nvPr/>
        </p:nvPicPr>
        <p:blipFill>
          <a:blip r:embed="rId5" cstate="print"/>
          <a:srcRect/>
          <a:stretch>
            <a:fillRect/>
          </a:stretch>
        </p:blipFill>
        <p:spPr bwMode="auto">
          <a:xfrm>
            <a:off x="4800600" y="4114800"/>
            <a:ext cx="1143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685800" y="1447800"/>
            <a:ext cx="4495800" cy="457200"/>
          </a:xfrm>
        </p:spPr>
        <p:txBody>
          <a:bodyPr>
            <a:normAutofit/>
          </a:bodyPr>
          <a:lstStyle/>
          <a:p>
            <a:pPr algn="l" fontAlgn="auto">
              <a:lnSpc>
                <a:spcPct val="80000"/>
              </a:lnSpc>
              <a:spcAft>
                <a:spcPts val="0"/>
              </a:spcAft>
              <a:buFont typeface="Wingdings 2"/>
              <a:buNone/>
              <a:defRPr/>
            </a:pPr>
            <a:r>
              <a:rPr lang="en-US" sz="2000" cap="none" dirty="0" smtClean="0">
                <a:latin typeface="Bodoni MT" pitchFamily="18" charset="0"/>
              </a:rPr>
              <a:t>I-Tel Dialer Overview </a:t>
            </a:r>
            <a:endParaRPr lang="en-US" sz="1800" cap="none" dirty="0" smtClean="0">
              <a:latin typeface="Bodoni MT" pitchFamily="18" charset="0"/>
            </a:endParaRPr>
          </a:p>
          <a:p>
            <a:pPr fontAlgn="auto">
              <a:lnSpc>
                <a:spcPct val="80000"/>
              </a:lnSpc>
              <a:spcAft>
                <a:spcPts val="0"/>
              </a:spcAft>
              <a:buFont typeface="Wingdings 2"/>
              <a:buNone/>
              <a:defRPr/>
            </a:pPr>
            <a:endParaRPr lang="en-US" sz="1800" dirty="0" smtClean="0"/>
          </a:p>
          <a:p>
            <a:pPr algn="l" fontAlgn="auto">
              <a:lnSpc>
                <a:spcPct val="80000"/>
              </a:lnSpc>
              <a:spcAft>
                <a:spcPts val="0"/>
              </a:spcAft>
              <a:buFont typeface="Wingdings 2"/>
              <a:buNone/>
              <a:defRPr/>
            </a:pPr>
            <a:endParaRPr lang="en-US" sz="3600" dirty="0" smtClean="0"/>
          </a:p>
        </p:txBody>
      </p:sp>
      <p:sp>
        <p:nvSpPr>
          <p:cNvPr id="10" name="Footer Placeholder 9"/>
          <p:cNvSpPr>
            <a:spLocks noGrp="1"/>
          </p:cNvSpPr>
          <p:nvPr>
            <p:ph type="ftr" sz="quarter" idx="11"/>
          </p:nvPr>
        </p:nvSpPr>
        <p:spPr>
          <a:xfrm>
            <a:off x="2895600" y="6381750"/>
            <a:ext cx="4876800" cy="476250"/>
          </a:xfrm>
        </p:spPr>
        <p:txBody>
          <a:bodyPr/>
          <a:lstStyle/>
          <a:p>
            <a:pPr>
              <a:defRPr/>
            </a:pPr>
            <a:r>
              <a:rPr lang="en-US" dirty="0">
                <a:solidFill>
                  <a:schemeClr val="tx1">
                    <a:lumMod val="75000"/>
                    <a:lumOff val="25000"/>
                  </a:schemeClr>
                </a:solidFill>
              </a:rPr>
              <a:t>© Copyright </a:t>
            </a:r>
            <a:r>
              <a:rPr lang="en-US" dirty="0" smtClean="0">
                <a:solidFill>
                  <a:schemeClr val="tx1">
                    <a:lumMod val="75000"/>
                    <a:lumOff val="25000"/>
                  </a:schemeClr>
                </a:solidFill>
              </a:rPr>
              <a:t>2011 </a:t>
            </a:r>
            <a:r>
              <a:rPr lang="en-US" dirty="0">
                <a:solidFill>
                  <a:schemeClr val="tx1">
                    <a:lumMod val="75000"/>
                    <a:lumOff val="25000"/>
                  </a:schemeClr>
                </a:solidFill>
              </a:rPr>
              <a:t>– Quantrax Corporation, Inc.</a:t>
            </a:r>
          </a:p>
        </p:txBody>
      </p:sp>
      <p:pic>
        <p:nvPicPr>
          <p:cNvPr id="15364" name="Picture 2"/>
          <p:cNvPicPr>
            <a:picLocks noGrp="1" noChangeAspect="1" noChangeArrowheads="1"/>
          </p:cNvPicPr>
          <p:nvPr>
            <p:ph type="ctrTitle"/>
          </p:nvPr>
        </p:nvPicPr>
        <p:blipFill>
          <a:blip r:embed="rId3" cstate="print"/>
          <a:srcRect/>
          <a:stretch>
            <a:fillRect/>
          </a:stretch>
        </p:blipFill>
        <p:spPr>
          <a:xfrm>
            <a:off x="0" y="0"/>
            <a:ext cx="9144000" cy="914400"/>
          </a:xfrm>
        </p:spPr>
      </p:pic>
      <p:sp>
        <p:nvSpPr>
          <p:cNvPr id="15365" name="Text Box 5"/>
          <p:cNvSpPr txBox="1">
            <a:spLocks noChangeArrowheads="1"/>
          </p:cNvSpPr>
          <p:nvPr/>
        </p:nvSpPr>
        <p:spPr bwMode="auto">
          <a:xfrm>
            <a:off x="0" y="1447800"/>
            <a:ext cx="1158875" cy="366713"/>
          </a:xfrm>
          <a:prstGeom prst="rect">
            <a:avLst/>
          </a:prstGeom>
          <a:noFill/>
          <a:ln w="9525">
            <a:noFill/>
            <a:miter lim="800000"/>
            <a:headEnd/>
            <a:tailEnd/>
          </a:ln>
        </p:spPr>
        <p:txBody>
          <a:bodyPr>
            <a:spAutoFit/>
          </a:bodyPr>
          <a:lstStyle/>
          <a:p>
            <a:endParaRPr lang="en-US" dirty="0"/>
          </a:p>
        </p:txBody>
      </p:sp>
      <p:sp>
        <p:nvSpPr>
          <p:cNvPr id="15366" name="TextBox 8"/>
          <p:cNvSpPr txBox="1">
            <a:spLocks noChangeArrowheads="1"/>
          </p:cNvSpPr>
          <p:nvPr/>
        </p:nvSpPr>
        <p:spPr bwMode="auto">
          <a:xfrm>
            <a:off x="533400" y="2819400"/>
            <a:ext cx="7848600" cy="3170099"/>
          </a:xfrm>
          <a:prstGeom prst="rect">
            <a:avLst/>
          </a:prstGeom>
          <a:noFill/>
          <a:ln w="9525">
            <a:noFill/>
            <a:miter lim="800000"/>
            <a:headEnd/>
            <a:tailEnd/>
          </a:ln>
        </p:spPr>
        <p:txBody>
          <a:bodyPr wrap="square">
            <a:spAutoFit/>
          </a:bodyPr>
          <a:lstStyle/>
          <a:p>
            <a:r>
              <a:rPr lang="en-US" dirty="0" smtClean="0"/>
              <a:t>Tips and pointers:</a:t>
            </a:r>
            <a:endParaRPr lang="en-US" dirty="0" smtClean="0"/>
          </a:p>
          <a:p>
            <a:endParaRPr lang="en-US" dirty="0" smtClean="0"/>
          </a:p>
          <a:p>
            <a:pPr>
              <a:buFont typeface="Wingdings" pitchFamily="2" charset="2"/>
              <a:buChar char="ª"/>
            </a:pPr>
            <a:r>
              <a:rPr lang="en-US" dirty="0" smtClean="0"/>
              <a:t> </a:t>
            </a:r>
            <a:r>
              <a:rPr lang="en-US" sz="1600" dirty="0" smtClean="0"/>
              <a:t>While a campaign is running, go to the Dialing Tuning tab and adjust the RNA time (the time spent ringing a consumers phone). Then monitor the Campaign Status viewer results. Wait 10-20 minutes - </a:t>
            </a:r>
            <a:r>
              <a:rPr lang="en-US" sz="1600" dirty="0" smtClean="0"/>
              <a:t>a</a:t>
            </a:r>
            <a:r>
              <a:rPr lang="en-US" sz="1600" dirty="0" smtClean="0"/>
              <a:t>re connects increasing? </a:t>
            </a:r>
            <a:r>
              <a:rPr lang="en-US" sz="1600" dirty="0" smtClean="0"/>
              <a:t>Is the percentage of no answers decreasing? Adjusting this field can potentially improve the connect rate. Maybe the ring time is too short – and no answers is quite high. </a:t>
            </a:r>
            <a:r>
              <a:rPr lang="en-US" sz="1600" dirty="0" smtClean="0"/>
              <a:t>Visit this occasionally to see if the results improve – try changing at different times of the day!</a:t>
            </a:r>
            <a:endParaRPr lang="en-US" sz="1600" dirty="0" smtClean="0"/>
          </a:p>
          <a:p>
            <a:pPr>
              <a:buFont typeface="Wingdings" pitchFamily="2" charset="2"/>
              <a:buChar char="ª"/>
            </a:pPr>
            <a:r>
              <a:rPr lang="en-US" sz="1600" dirty="0" smtClean="0"/>
              <a:t> </a:t>
            </a:r>
            <a:r>
              <a:rPr lang="en-US" sz="1600" dirty="0" smtClean="0"/>
              <a:t>The abandoned rate can also be changed while the campaign is running. Change this value too and view the results through the Campaign Status viewer – are the results improving, without letting the abandoned number increase significantly?   </a:t>
            </a:r>
            <a:r>
              <a:rPr lang="en-US" sz="1600" dirty="0" smtClean="0"/>
              <a:t>  </a:t>
            </a:r>
            <a:endParaRPr lang="en-US" sz="1600" dirty="0"/>
          </a:p>
          <a:p>
            <a:endParaRPr lang="en-US" dirty="0"/>
          </a:p>
        </p:txBody>
      </p:sp>
      <p:pic>
        <p:nvPicPr>
          <p:cNvPr id="15367" name="Picture 14" descr="http://t1.gstatic.com/images?q=tbn:ANd9GcQlZS8jq1CO-nJSBsMrvxQFvhQh4S797H06fGowwunj4eqStoeMlvKmrJuO"/>
          <p:cNvPicPr>
            <a:picLocks noChangeAspect="1" noChangeArrowheads="1"/>
          </p:cNvPicPr>
          <p:nvPr/>
        </p:nvPicPr>
        <p:blipFill>
          <a:blip r:embed="rId4" cstate="print"/>
          <a:srcRect/>
          <a:stretch>
            <a:fillRect/>
          </a:stretch>
        </p:blipFill>
        <p:spPr bwMode="auto">
          <a:xfrm>
            <a:off x="7315200" y="1219200"/>
            <a:ext cx="1216448" cy="9582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685800" y="1447800"/>
            <a:ext cx="4495800" cy="457200"/>
          </a:xfrm>
        </p:spPr>
        <p:txBody>
          <a:bodyPr>
            <a:normAutofit/>
          </a:bodyPr>
          <a:lstStyle/>
          <a:p>
            <a:pPr algn="l" fontAlgn="auto">
              <a:lnSpc>
                <a:spcPct val="80000"/>
              </a:lnSpc>
              <a:spcAft>
                <a:spcPts val="0"/>
              </a:spcAft>
              <a:buFont typeface="Wingdings 2"/>
              <a:buNone/>
              <a:defRPr/>
            </a:pPr>
            <a:r>
              <a:rPr lang="en-US" sz="2000" cap="none" dirty="0" smtClean="0">
                <a:latin typeface="Bodoni MT" pitchFamily="18" charset="0"/>
              </a:rPr>
              <a:t>I-Tel Dialer Overview </a:t>
            </a:r>
            <a:endParaRPr lang="en-US" sz="1800" cap="none" dirty="0" smtClean="0">
              <a:latin typeface="Bodoni MT" pitchFamily="18" charset="0"/>
            </a:endParaRPr>
          </a:p>
          <a:p>
            <a:pPr fontAlgn="auto">
              <a:lnSpc>
                <a:spcPct val="80000"/>
              </a:lnSpc>
              <a:spcAft>
                <a:spcPts val="0"/>
              </a:spcAft>
              <a:buFont typeface="Wingdings 2"/>
              <a:buNone/>
              <a:defRPr/>
            </a:pPr>
            <a:endParaRPr lang="en-US" sz="1800" dirty="0" smtClean="0"/>
          </a:p>
          <a:p>
            <a:pPr algn="l" fontAlgn="auto">
              <a:lnSpc>
                <a:spcPct val="80000"/>
              </a:lnSpc>
              <a:spcAft>
                <a:spcPts val="0"/>
              </a:spcAft>
              <a:buFont typeface="Wingdings 2"/>
              <a:buNone/>
              <a:defRPr/>
            </a:pPr>
            <a:endParaRPr lang="en-US" sz="3600" dirty="0" smtClean="0"/>
          </a:p>
        </p:txBody>
      </p:sp>
      <p:sp>
        <p:nvSpPr>
          <p:cNvPr id="10" name="Footer Placeholder 9"/>
          <p:cNvSpPr>
            <a:spLocks noGrp="1"/>
          </p:cNvSpPr>
          <p:nvPr>
            <p:ph type="ftr" sz="quarter" idx="11"/>
          </p:nvPr>
        </p:nvSpPr>
        <p:spPr>
          <a:xfrm>
            <a:off x="2895600" y="6381750"/>
            <a:ext cx="4876800" cy="476250"/>
          </a:xfrm>
        </p:spPr>
        <p:txBody>
          <a:bodyPr/>
          <a:lstStyle/>
          <a:p>
            <a:pPr>
              <a:defRPr/>
            </a:pPr>
            <a:r>
              <a:rPr lang="en-US" dirty="0">
                <a:solidFill>
                  <a:schemeClr val="tx1">
                    <a:lumMod val="75000"/>
                    <a:lumOff val="25000"/>
                  </a:schemeClr>
                </a:solidFill>
              </a:rPr>
              <a:t>© Copyright </a:t>
            </a:r>
            <a:r>
              <a:rPr lang="en-US" dirty="0" smtClean="0">
                <a:solidFill>
                  <a:schemeClr val="tx1">
                    <a:lumMod val="75000"/>
                    <a:lumOff val="25000"/>
                  </a:schemeClr>
                </a:solidFill>
              </a:rPr>
              <a:t>2011 </a:t>
            </a:r>
            <a:r>
              <a:rPr lang="en-US" dirty="0">
                <a:solidFill>
                  <a:schemeClr val="tx1">
                    <a:lumMod val="75000"/>
                    <a:lumOff val="25000"/>
                  </a:schemeClr>
                </a:solidFill>
              </a:rPr>
              <a:t>– Quantrax Corporation, Inc.</a:t>
            </a:r>
          </a:p>
        </p:txBody>
      </p:sp>
      <p:pic>
        <p:nvPicPr>
          <p:cNvPr id="15364" name="Picture 2"/>
          <p:cNvPicPr>
            <a:picLocks noGrp="1" noChangeAspect="1" noChangeArrowheads="1"/>
          </p:cNvPicPr>
          <p:nvPr>
            <p:ph type="ctrTitle"/>
          </p:nvPr>
        </p:nvPicPr>
        <p:blipFill>
          <a:blip r:embed="rId3" cstate="print"/>
          <a:srcRect/>
          <a:stretch>
            <a:fillRect/>
          </a:stretch>
        </p:blipFill>
        <p:spPr>
          <a:xfrm>
            <a:off x="0" y="0"/>
            <a:ext cx="9144000" cy="914400"/>
          </a:xfrm>
        </p:spPr>
      </p:pic>
      <p:sp>
        <p:nvSpPr>
          <p:cNvPr id="15365" name="Text Box 5"/>
          <p:cNvSpPr txBox="1">
            <a:spLocks noChangeArrowheads="1"/>
          </p:cNvSpPr>
          <p:nvPr/>
        </p:nvSpPr>
        <p:spPr bwMode="auto">
          <a:xfrm>
            <a:off x="0" y="1447800"/>
            <a:ext cx="1158875" cy="366713"/>
          </a:xfrm>
          <a:prstGeom prst="rect">
            <a:avLst/>
          </a:prstGeom>
          <a:noFill/>
          <a:ln w="9525">
            <a:noFill/>
            <a:miter lim="800000"/>
            <a:headEnd/>
            <a:tailEnd/>
          </a:ln>
        </p:spPr>
        <p:txBody>
          <a:bodyPr>
            <a:spAutoFit/>
          </a:bodyPr>
          <a:lstStyle/>
          <a:p>
            <a:endParaRPr lang="en-US" dirty="0"/>
          </a:p>
        </p:txBody>
      </p:sp>
      <p:sp>
        <p:nvSpPr>
          <p:cNvPr id="15366" name="TextBox 8"/>
          <p:cNvSpPr txBox="1">
            <a:spLocks noChangeArrowheads="1"/>
          </p:cNvSpPr>
          <p:nvPr/>
        </p:nvSpPr>
        <p:spPr bwMode="auto">
          <a:xfrm>
            <a:off x="304800" y="2895600"/>
            <a:ext cx="8229600" cy="5078313"/>
          </a:xfrm>
          <a:prstGeom prst="rect">
            <a:avLst/>
          </a:prstGeom>
          <a:noFill/>
          <a:ln w="9525">
            <a:noFill/>
            <a:miter lim="800000"/>
            <a:headEnd/>
            <a:tailEnd/>
          </a:ln>
        </p:spPr>
        <p:txBody>
          <a:bodyPr wrap="square">
            <a:spAutoFit/>
          </a:bodyPr>
          <a:lstStyle/>
          <a:p>
            <a:r>
              <a:rPr lang="en-US" dirty="0" smtClean="0"/>
              <a:t>Configuration:</a:t>
            </a:r>
            <a:endParaRPr lang="en-US" dirty="0" smtClean="0"/>
          </a:p>
          <a:p>
            <a:endParaRPr lang="en-US" dirty="0" smtClean="0"/>
          </a:p>
          <a:p>
            <a:r>
              <a:rPr lang="en-US" dirty="0" smtClean="0"/>
              <a:t>The configuration for the dialer server is typically a 2U server with 500-Watt redundant power supply and a quad-core Xeon processor. The server is built to specifications designed and agreed upon by Quantrax, Sytel and Velocite (Manufacturer for the server) for optimum performance for the I-Tel dialer.</a:t>
            </a:r>
          </a:p>
          <a:p>
            <a:endParaRPr lang="en-US" dirty="0" smtClean="0"/>
          </a:p>
          <a:p>
            <a:r>
              <a:rPr lang="en-US" dirty="0" smtClean="0"/>
              <a:t>Windows Server 2008 Standard is pre-loaded.</a:t>
            </a:r>
          </a:p>
          <a:p>
            <a:endParaRPr lang="en-US" dirty="0" smtClean="0"/>
          </a:p>
          <a:p>
            <a:r>
              <a:rPr lang="en-US" dirty="0" smtClean="0"/>
              <a:t>Additionally, there is a standard 3 year warranty provided. It is 5x9x4 Next Business Day service. </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p>
            <a:endParaRPr lang="en-US" dirty="0"/>
          </a:p>
        </p:txBody>
      </p:sp>
      <p:pic>
        <p:nvPicPr>
          <p:cNvPr id="15367" name="Picture 14" descr="http://t1.gstatic.com/images?q=tbn:ANd9GcQlZS8jq1CO-nJSBsMrvxQFvhQh4S797H06fGowwunj4eqStoeMlvKmrJuO"/>
          <p:cNvPicPr>
            <a:picLocks noChangeAspect="1" noChangeArrowheads="1"/>
          </p:cNvPicPr>
          <p:nvPr/>
        </p:nvPicPr>
        <p:blipFill>
          <a:blip r:embed="rId4" cstate="print"/>
          <a:srcRect/>
          <a:stretch>
            <a:fillRect/>
          </a:stretch>
        </p:blipFill>
        <p:spPr bwMode="auto">
          <a:xfrm>
            <a:off x="7315200" y="1219200"/>
            <a:ext cx="1216448" cy="9582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685800" y="1447800"/>
            <a:ext cx="4495800" cy="457200"/>
          </a:xfrm>
        </p:spPr>
        <p:txBody>
          <a:bodyPr>
            <a:normAutofit/>
          </a:bodyPr>
          <a:lstStyle/>
          <a:p>
            <a:pPr algn="l" fontAlgn="auto">
              <a:lnSpc>
                <a:spcPct val="80000"/>
              </a:lnSpc>
              <a:spcAft>
                <a:spcPts val="0"/>
              </a:spcAft>
              <a:buFont typeface="Wingdings 2"/>
              <a:buNone/>
              <a:defRPr/>
            </a:pPr>
            <a:r>
              <a:rPr lang="en-US" sz="2000" cap="none" dirty="0" smtClean="0">
                <a:latin typeface="Bodoni MT" pitchFamily="18" charset="0"/>
              </a:rPr>
              <a:t>I-Tel Dialer Overview </a:t>
            </a:r>
            <a:endParaRPr lang="en-US" sz="1800" cap="none" dirty="0" smtClean="0">
              <a:latin typeface="Bodoni MT" pitchFamily="18" charset="0"/>
            </a:endParaRPr>
          </a:p>
          <a:p>
            <a:pPr fontAlgn="auto">
              <a:lnSpc>
                <a:spcPct val="80000"/>
              </a:lnSpc>
              <a:spcAft>
                <a:spcPts val="0"/>
              </a:spcAft>
              <a:buFont typeface="Wingdings 2"/>
              <a:buNone/>
              <a:defRPr/>
            </a:pPr>
            <a:endParaRPr lang="en-US" sz="1800" dirty="0" smtClean="0"/>
          </a:p>
          <a:p>
            <a:pPr algn="l" fontAlgn="auto">
              <a:lnSpc>
                <a:spcPct val="80000"/>
              </a:lnSpc>
              <a:spcAft>
                <a:spcPts val="0"/>
              </a:spcAft>
              <a:buFont typeface="Wingdings 2"/>
              <a:buNone/>
              <a:defRPr/>
            </a:pPr>
            <a:endParaRPr lang="en-US" sz="3600" dirty="0" smtClean="0"/>
          </a:p>
        </p:txBody>
      </p:sp>
      <p:sp>
        <p:nvSpPr>
          <p:cNvPr id="10" name="Footer Placeholder 9"/>
          <p:cNvSpPr>
            <a:spLocks noGrp="1"/>
          </p:cNvSpPr>
          <p:nvPr>
            <p:ph type="ftr" sz="quarter" idx="11"/>
          </p:nvPr>
        </p:nvSpPr>
        <p:spPr>
          <a:xfrm>
            <a:off x="2895600" y="6381750"/>
            <a:ext cx="4876800" cy="476250"/>
          </a:xfrm>
        </p:spPr>
        <p:txBody>
          <a:bodyPr/>
          <a:lstStyle/>
          <a:p>
            <a:pPr>
              <a:defRPr/>
            </a:pPr>
            <a:r>
              <a:rPr lang="en-US" dirty="0">
                <a:solidFill>
                  <a:schemeClr val="tx1">
                    <a:lumMod val="75000"/>
                    <a:lumOff val="25000"/>
                  </a:schemeClr>
                </a:solidFill>
              </a:rPr>
              <a:t>© Copyright </a:t>
            </a:r>
            <a:r>
              <a:rPr lang="en-US" dirty="0" smtClean="0">
                <a:solidFill>
                  <a:schemeClr val="tx1">
                    <a:lumMod val="75000"/>
                    <a:lumOff val="25000"/>
                  </a:schemeClr>
                </a:solidFill>
              </a:rPr>
              <a:t>2011 </a:t>
            </a:r>
            <a:r>
              <a:rPr lang="en-US" dirty="0">
                <a:solidFill>
                  <a:schemeClr val="tx1">
                    <a:lumMod val="75000"/>
                    <a:lumOff val="25000"/>
                  </a:schemeClr>
                </a:solidFill>
              </a:rPr>
              <a:t>– Quantrax Corporation, Inc.</a:t>
            </a:r>
          </a:p>
        </p:txBody>
      </p:sp>
      <p:pic>
        <p:nvPicPr>
          <p:cNvPr id="15364" name="Picture 2"/>
          <p:cNvPicPr>
            <a:picLocks noGrp="1" noChangeAspect="1" noChangeArrowheads="1"/>
          </p:cNvPicPr>
          <p:nvPr>
            <p:ph type="ctrTitle"/>
          </p:nvPr>
        </p:nvPicPr>
        <p:blipFill>
          <a:blip r:embed="rId3" cstate="print"/>
          <a:srcRect/>
          <a:stretch>
            <a:fillRect/>
          </a:stretch>
        </p:blipFill>
        <p:spPr>
          <a:xfrm>
            <a:off x="0" y="0"/>
            <a:ext cx="9144000" cy="914400"/>
          </a:xfrm>
        </p:spPr>
      </p:pic>
      <p:sp>
        <p:nvSpPr>
          <p:cNvPr id="15365" name="Text Box 5"/>
          <p:cNvSpPr txBox="1">
            <a:spLocks noChangeArrowheads="1"/>
          </p:cNvSpPr>
          <p:nvPr/>
        </p:nvSpPr>
        <p:spPr bwMode="auto">
          <a:xfrm>
            <a:off x="0" y="1447800"/>
            <a:ext cx="1158875" cy="366713"/>
          </a:xfrm>
          <a:prstGeom prst="rect">
            <a:avLst/>
          </a:prstGeom>
          <a:noFill/>
          <a:ln w="9525">
            <a:noFill/>
            <a:miter lim="800000"/>
            <a:headEnd/>
            <a:tailEnd/>
          </a:ln>
        </p:spPr>
        <p:txBody>
          <a:bodyPr>
            <a:spAutoFit/>
          </a:bodyPr>
          <a:lstStyle/>
          <a:p>
            <a:endParaRPr lang="en-US" dirty="0"/>
          </a:p>
        </p:txBody>
      </p:sp>
      <p:sp>
        <p:nvSpPr>
          <p:cNvPr id="15366" name="TextBox 8"/>
          <p:cNvSpPr txBox="1">
            <a:spLocks noChangeArrowheads="1"/>
          </p:cNvSpPr>
          <p:nvPr/>
        </p:nvSpPr>
        <p:spPr bwMode="auto">
          <a:xfrm>
            <a:off x="533400" y="3200400"/>
            <a:ext cx="8001000" cy="2308324"/>
          </a:xfrm>
          <a:prstGeom prst="rect">
            <a:avLst/>
          </a:prstGeom>
          <a:noFill/>
          <a:ln w="9525">
            <a:noFill/>
            <a:miter lim="800000"/>
            <a:headEnd/>
            <a:tailEnd/>
          </a:ln>
        </p:spPr>
        <p:txBody>
          <a:bodyPr wrap="square">
            <a:spAutoFit/>
          </a:bodyPr>
          <a:lstStyle/>
          <a:p>
            <a:r>
              <a:rPr lang="en-US" dirty="0" smtClean="0"/>
              <a:t>With </a:t>
            </a:r>
            <a:r>
              <a:rPr lang="en-US" dirty="0" smtClean="0"/>
              <a:t>our partner Sytel, we are committed to building technologies that will propel users into the 22</a:t>
            </a:r>
            <a:r>
              <a:rPr lang="en-US" baseline="30000" dirty="0" smtClean="0"/>
              <a:t>nd</a:t>
            </a:r>
            <a:r>
              <a:rPr lang="en-US" dirty="0" smtClean="0"/>
              <a:t> century….yes, the 22</a:t>
            </a:r>
            <a:r>
              <a:rPr lang="en-US" baseline="30000" dirty="0" smtClean="0"/>
              <a:t>nd</a:t>
            </a:r>
            <a:r>
              <a:rPr lang="en-US" dirty="0" smtClean="0"/>
              <a:t> century and beyond.  </a:t>
            </a:r>
          </a:p>
          <a:p>
            <a:endParaRPr lang="en-US" dirty="0" smtClean="0"/>
          </a:p>
          <a:p>
            <a:r>
              <a:rPr lang="en-US" dirty="0" smtClean="0"/>
              <a:t>We are committed to bringing the full value of our product to your doorstep,</a:t>
            </a:r>
          </a:p>
          <a:p>
            <a:r>
              <a:rPr lang="en-US" dirty="0" smtClean="0"/>
              <a:t>encouraging you to implement new technologies to stay ahead of the competition – then </a:t>
            </a:r>
            <a:r>
              <a:rPr lang="en-US" i="1" dirty="0" smtClean="0"/>
              <a:t>you</a:t>
            </a:r>
            <a:r>
              <a:rPr lang="en-US" dirty="0" smtClean="0"/>
              <a:t> can mange your growth and build on a new foundation.</a:t>
            </a:r>
            <a:endParaRPr lang="en-US" dirty="0"/>
          </a:p>
          <a:p>
            <a:pPr algn="just"/>
            <a:endParaRPr lang="en-US" dirty="0"/>
          </a:p>
        </p:txBody>
      </p:sp>
      <p:pic>
        <p:nvPicPr>
          <p:cNvPr id="15367" name="Picture 14" descr="http://t1.gstatic.com/images?q=tbn:ANd9GcQlZS8jq1CO-nJSBsMrvxQFvhQh4S797H06fGowwunj4eqStoeMlvKmrJuO"/>
          <p:cNvPicPr>
            <a:picLocks noChangeAspect="1" noChangeArrowheads="1"/>
          </p:cNvPicPr>
          <p:nvPr/>
        </p:nvPicPr>
        <p:blipFill>
          <a:blip r:embed="rId4" cstate="print"/>
          <a:srcRect/>
          <a:stretch>
            <a:fillRect/>
          </a:stretch>
        </p:blipFill>
        <p:spPr bwMode="auto">
          <a:xfrm>
            <a:off x="7315200" y="1219200"/>
            <a:ext cx="1216448" cy="9582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685800" y="1447800"/>
            <a:ext cx="4495800" cy="457200"/>
          </a:xfrm>
        </p:spPr>
        <p:txBody>
          <a:bodyPr>
            <a:normAutofit/>
          </a:bodyPr>
          <a:lstStyle/>
          <a:p>
            <a:pPr algn="l" fontAlgn="auto">
              <a:lnSpc>
                <a:spcPct val="80000"/>
              </a:lnSpc>
              <a:spcAft>
                <a:spcPts val="0"/>
              </a:spcAft>
              <a:buFont typeface="Wingdings 2"/>
              <a:buNone/>
              <a:defRPr/>
            </a:pPr>
            <a:r>
              <a:rPr lang="en-US" sz="2000" cap="none" dirty="0" smtClean="0">
                <a:latin typeface="Bodoni MT" pitchFamily="18" charset="0"/>
              </a:rPr>
              <a:t>I-Tel Dialer Overview </a:t>
            </a:r>
            <a:endParaRPr lang="en-US" sz="1800" cap="none" dirty="0" smtClean="0">
              <a:latin typeface="Bodoni MT" pitchFamily="18" charset="0"/>
            </a:endParaRPr>
          </a:p>
          <a:p>
            <a:pPr fontAlgn="auto">
              <a:lnSpc>
                <a:spcPct val="80000"/>
              </a:lnSpc>
              <a:spcAft>
                <a:spcPts val="0"/>
              </a:spcAft>
              <a:buFont typeface="Wingdings 2"/>
              <a:buNone/>
              <a:defRPr/>
            </a:pPr>
            <a:endParaRPr lang="en-US" sz="1800" dirty="0" smtClean="0"/>
          </a:p>
          <a:p>
            <a:pPr algn="l" fontAlgn="auto">
              <a:lnSpc>
                <a:spcPct val="80000"/>
              </a:lnSpc>
              <a:spcAft>
                <a:spcPts val="0"/>
              </a:spcAft>
              <a:buFont typeface="Wingdings 2"/>
              <a:buNone/>
              <a:defRPr/>
            </a:pPr>
            <a:endParaRPr lang="en-US" sz="3600" dirty="0" smtClean="0"/>
          </a:p>
        </p:txBody>
      </p:sp>
      <p:sp>
        <p:nvSpPr>
          <p:cNvPr id="10" name="Footer Placeholder 9"/>
          <p:cNvSpPr>
            <a:spLocks noGrp="1"/>
          </p:cNvSpPr>
          <p:nvPr>
            <p:ph type="ftr" sz="quarter" idx="11"/>
          </p:nvPr>
        </p:nvSpPr>
        <p:spPr>
          <a:xfrm>
            <a:off x="2895600" y="6381750"/>
            <a:ext cx="4876800" cy="476250"/>
          </a:xfrm>
        </p:spPr>
        <p:txBody>
          <a:bodyPr/>
          <a:lstStyle/>
          <a:p>
            <a:pPr>
              <a:defRPr/>
            </a:pPr>
            <a:r>
              <a:rPr lang="en-US" dirty="0">
                <a:solidFill>
                  <a:schemeClr val="tx1">
                    <a:lumMod val="75000"/>
                    <a:lumOff val="25000"/>
                  </a:schemeClr>
                </a:solidFill>
              </a:rPr>
              <a:t>© Copyright </a:t>
            </a:r>
            <a:r>
              <a:rPr lang="en-US" dirty="0" smtClean="0">
                <a:solidFill>
                  <a:schemeClr val="tx1">
                    <a:lumMod val="75000"/>
                    <a:lumOff val="25000"/>
                  </a:schemeClr>
                </a:solidFill>
              </a:rPr>
              <a:t>2011 </a:t>
            </a:r>
            <a:r>
              <a:rPr lang="en-US" dirty="0">
                <a:solidFill>
                  <a:schemeClr val="tx1">
                    <a:lumMod val="75000"/>
                    <a:lumOff val="25000"/>
                  </a:schemeClr>
                </a:solidFill>
              </a:rPr>
              <a:t>– Quantrax Corporation, Inc.</a:t>
            </a:r>
          </a:p>
        </p:txBody>
      </p:sp>
      <p:pic>
        <p:nvPicPr>
          <p:cNvPr id="15364" name="Picture 2"/>
          <p:cNvPicPr>
            <a:picLocks noGrp="1" noChangeAspect="1" noChangeArrowheads="1"/>
          </p:cNvPicPr>
          <p:nvPr>
            <p:ph type="ctrTitle"/>
          </p:nvPr>
        </p:nvPicPr>
        <p:blipFill>
          <a:blip r:embed="rId3" cstate="print"/>
          <a:srcRect/>
          <a:stretch>
            <a:fillRect/>
          </a:stretch>
        </p:blipFill>
        <p:spPr>
          <a:xfrm>
            <a:off x="0" y="0"/>
            <a:ext cx="9144000" cy="914400"/>
          </a:xfrm>
        </p:spPr>
      </p:pic>
      <p:sp>
        <p:nvSpPr>
          <p:cNvPr id="15365" name="Text Box 5"/>
          <p:cNvSpPr txBox="1">
            <a:spLocks noChangeArrowheads="1"/>
          </p:cNvSpPr>
          <p:nvPr/>
        </p:nvSpPr>
        <p:spPr bwMode="auto">
          <a:xfrm>
            <a:off x="0" y="1447800"/>
            <a:ext cx="1158875" cy="366713"/>
          </a:xfrm>
          <a:prstGeom prst="rect">
            <a:avLst/>
          </a:prstGeom>
          <a:noFill/>
          <a:ln w="9525">
            <a:noFill/>
            <a:miter lim="800000"/>
            <a:headEnd/>
            <a:tailEnd/>
          </a:ln>
        </p:spPr>
        <p:txBody>
          <a:bodyPr>
            <a:spAutoFit/>
          </a:bodyPr>
          <a:lstStyle/>
          <a:p>
            <a:endParaRPr lang="en-US" dirty="0"/>
          </a:p>
        </p:txBody>
      </p:sp>
      <p:pic>
        <p:nvPicPr>
          <p:cNvPr id="15367" name="Picture 14" descr="http://t1.gstatic.com/images?q=tbn:ANd9GcQlZS8jq1CO-nJSBsMrvxQFvhQh4S797H06fGowwunj4eqStoeMlvKmrJuO"/>
          <p:cNvPicPr>
            <a:picLocks noChangeAspect="1" noChangeArrowheads="1"/>
          </p:cNvPicPr>
          <p:nvPr/>
        </p:nvPicPr>
        <p:blipFill>
          <a:blip r:embed="rId4" cstate="print"/>
          <a:srcRect/>
          <a:stretch>
            <a:fillRect/>
          </a:stretch>
        </p:blipFill>
        <p:spPr bwMode="auto">
          <a:xfrm>
            <a:off x="7315200" y="1219200"/>
            <a:ext cx="1216448" cy="958253"/>
          </a:xfrm>
          <a:prstGeom prst="rect">
            <a:avLst/>
          </a:prstGeom>
          <a:noFill/>
          <a:ln w="9525">
            <a:noFill/>
            <a:miter lim="800000"/>
            <a:headEnd/>
            <a:tailEnd/>
          </a:ln>
        </p:spPr>
      </p:pic>
      <p:pic>
        <p:nvPicPr>
          <p:cNvPr id="8" name="Picture 4" descr="http://t3.gstatic.com/images?q=tbn:ANd9GcSoMH2PfNGXgrtLtDOpCfWRz6_80hoVwi9UWtQYwcdRQdz8B9Rt"/>
          <p:cNvPicPr>
            <a:picLocks noChangeAspect="1" noChangeArrowheads="1"/>
          </p:cNvPicPr>
          <p:nvPr/>
        </p:nvPicPr>
        <p:blipFill>
          <a:blip r:embed="rId5" cstate="print"/>
          <a:srcRect/>
          <a:stretch>
            <a:fillRect/>
          </a:stretch>
        </p:blipFill>
        <p:spPr bwMode="auto">
          <a:xfrm>
            <a:off x="5715000" y="4495800"/>
            <a:ext cx="2714625" cy="1685925"/>
          </a:xfrm>
          <a:prstGeom prst="rect">
            <a:avLst/>
          </a:prstGeom>
          <a:noFill/>
          <a:ln w="9525">
            <a:noFill/>
            <a:miter lim="800000"/>
            <a:headEnd/>
            <a:tailEnd/>
          </a:ln>
        </p:spPr>
      </p:pic>
      <p:sp>
        <p:nvSpPr>
          <p:cNvPr id="11" name="TextBox 10"/>
          <p:cNvSpPr txBox="1"/>
          <p:nvPr/>
        </p:nvSpPr>
        <p:spPr>
          <a:xfrm>
            <a:off x="533400" y="5410200"/>
            <a:ext cx="5410200" cy="553998"/>
          </a:xfrm>
          <a:prstGeom prst="rect">
            <a:avLst/>
          </a:prstGeom>
          <a:noFill/>
        </p:spPr>
        <p:txBody>
          <a:bodyPr wrap="square" rtlCol="0">
            <a:spAutoFit/>
          </a:bodyPr>
          <a:lstStyle/>
          <a:p>
            <a:r>
              <a:rPr lang="en-US" sz="1600" i="1" dirty="0" smtClean="0"/>
              <a:t>What </a:t>
            </a:r>
            <a:r>
              <a:rPr lang="en-US" sz="1600" i="1" dirty="0" smtClean="0"/>
              <a:t>you do today can improve all your tomorrows. </a:t>
            </a:r>
            <a:r>
              <a:rPr lang="en-US" dirty="0" smtClean="0"/>
              <a:t/>
            </a:r>
            <a:br>
              <a:rPr lang="en-US" dirty="0" smtClean="0"/>
            </a:br>
            <a:r>
              <a:rPr lang="en-US" sz="1400" dirty="0" smtClean="0">
                <a:solidFill>
                  <a:srgbClr val="C00000"/>
                </a:solidFill>
              </a:rPr>
              <a:t>Ralph Marston</a:t>
            </a:r>
            <a:endParaRPr lang="en-US" sz="1400" dirty="0">
              <a:solidFill>
                <a:srgbClr val="C00000"/>
              </a:solidFill>
            </a:endParaRPr>
          </a:p>
        </p:txBody>
      </p:sp>
      <p:sp>
        <p:nvSpPr>
          <p:cNvPr id="9" name="TextBox 8"/>
          <p:cNvSpPr txBox="1"/>
          <p:nvPr/>
        </p:nvSpPr>
        <p:spPr>
          <a:xfrm>
            <a:off x="533400" y="2971800"/>
            <a:ext cx="8077200" cy="2062103"/>
          </a:xfrm>
          <a:prstGeom prst="rect">
            <a:avLst/>
          </a:prstGeom>
          <a:noFill/>
        </p:spPr>
        <p:txBody>
          <a:bodyPr wrap="square" rtlCol="0">
            <a:spAutoFit/>
          </a:bodyPr>
          <a:lstStyle/>
          <a:p>
            <a:r>
              <a:rPr lang="en-US" sz="1600" dirty="0" smtClean="0"/>
              <a:t>We have touched on various ways the I-Tel dialer could be managed differently. </a:t>
            </a:r>
            <a:r>
              <a:rPr lang="en-US" sz="1600" dirty="0" smtClean="0"/>
              <a:t>These are just a </a:t>
            </a:r>
            <a:r>
              <a:rPr lang="en-US" sz="1600" dirty="0" smtClean="0"/>
              <a:t>handful of </a:t>
            </a:r>
            <a:r>
              <a:rPr lang="en-US" sz="1600" dirty="0" smtClean="0"/>
              <a:t>examples </a:t>
            </a:r>
            <a:r>
              <a:rPr lang="en-US" sz="1600" dirty="0" smtClean="0"/>
              <a:t>allowing you to push </a:t>
            </a:r>
            <a:r>
              <a:rPr lang="en-US" sz="1600" dirty="0" smtClean="0"/>
              <a:t>the dialer </a:t>
            </a:r>
            <a:r>
              <a:rPr lang="en-US" sz="1600" dirty="0" smtClean="0"/>
              <a:t>and work </a:t>
            </a:r>
            <a:r>
              <a:rPr lang="en-US" sz="1600" dirty="0" smtClean="0"/>
              <a:t>smarter</a:t>
            </a:r>
            <a:r>
              <a:rPr lang="en-US" sz="1600" dirty="0" smtClean="0"/>
              <a:t>…</a:t>
            </a:r>
            <a:endParaRPr lang="en-US" sz="1600" dirty="0" smtClean="0"/>
          </a:p>
          <a:p>
            <a:r>
              <a:rPr lang="en-US" sz="1600" dirty="0" smtClean="0"/>
              <a:t>We would like to see folks incorporate many of these changes ~~ at minimum, </a:t>
            </a:r>
            <a:r>
              <a:rPr lang="en-US" sz="1600" i="1" dirty="0" smtClean="0"/>
              <a:t>trying something different</a:t>
            </a:r>
            <a:r>
              <a:rPr lang="en-US" sz="1600" dirty="0" smtClean="0"/>
              <a:t>. </a:t>
            </a:r>
          </a:p>
          <a:p>
            <a:endParaRPr lang="en-US" sz="1600" dirty="0" smtClean="0"/>
          </a:p>
          <a:p>
            <a:r>
              <a:rPr lang="en-US" sz="1600" dirty="0" smtClean="0"/>
              <a:t>Thank you for your time!</a:t>
            </a:r>
          </a:p>
          <a:p>
            <a:r>
              <a:rPr lang="en-US" sz="1600" dirty="0" smtClean="0"/>
              <a:t>   The Quantrax Team</a:t>
            </a:r>
          </a:p>
          <a:p>
            <a:endParaRPr lang="en-US"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4" name="Picture 14" descr="http://t1.gstatic.com/images?q=tbn:ANd9GcQlZS8jq1CO-nJSBsMrvxQFvhQh4S797H06fGowwunj4eqStoeMlvKmrJuO"/>
          <p:cNvPicPr>
            <a:picLocks noChangeAspect="1" noChangeArrowheads="1"/>
          </p:cNvPicPr>
          <p:nvPr/>
        </p:nvPicPr>
        <p:blipFill>
          <a:blip r:embed="rId3" cstate="print">
            <a:lum bright="48000" contrast="-74000"/>
          </a:blip>
          <a:srcRect/>
          <a:stretch>
            <a:fillRect/>
          </a:stretch>
        </p:blipFill>
        <p:spPr bwMode="auto">
          <a:xfrm>
            <a:off x="2514600" y="3124200"/>
            <a:ext cx="5562600" cy="2743200"/>
          </a:xfrm>
          <a:prstGeom prst="rect">
            <a:avLst/>
          </a:prstGeom>
          <a:noFill/>
          <a:ln w="9525">
            <a:noFill/>
            <a:miter lim="800000"/>
            <a:headEnd/>
            <a:tailEnd/>
          </a:ln>
        </p:spPr>
      </p:pic>
      <p:sp>
        <p:nvSpPr>
          <p:cNvPr id="3075" name="Rectangle 3"/>
          <p:cNvSpPr>
            <a:spLocks noGrp="1" noChangeArrowheads="1"/>
          </p:cNvSpPr>
          <p:nvPr>
            <p:ph type="subTitle" idx="1"/>
          </p:nvPr>
        </p:nvSpPr>
        <p:spPr>
          <a:xfrm>
            <a:off x="685800" y="1371600"/>
            <a:ext cx="2743200" cy="609600"/>
          </a:xfrm>
        </p:spPr>
        <p:txBody>
          <a:bodyPr>
            <a:noAutofit/>
          </a:bodyPr>
          <a:lstStyle/>
          <a:p>
            <a:pPr algn="l" fontAlgn="auto">
              <a:lnSpc>
                <a:spcPct val="80000"/>
              </a:lnSpc>
              <a:spcAft>
                <a:spcPts val="0"/>
              </a:spcAft>
              <a:buFont typeface="Wingdings 2"/>
              <a:buNone/>
              <a:defRPr/>
            </a:pPr>
            <a:r>
              <a:rPr lang="en-US" sz="2000" cap="none" dirty="0" smtClean="0">
                <a:effectLst>
                  <a:outerShdw blurRad="38100" dist="38100" dir="2700000" algn="tl">
                    <a:srgbClr val="000000">
                      <a:alpha val="43137"/>
                    </a:srgbClr>
                  </a:outerShdw>
                </a:effectLst>
                <a:latin typeface="Bodoni MT" pitchFamily="18" charset="0"/>
              </a:rPr>
              <a:t>Dialer</a:t>
            </a:r>
          </a:p>
          <a:p>
            <a:pPr algn="l" fontAlgn="auto">
              <a:lnSpc>
                <a:spcPct val="80000"/>
              </a:lnSpc>
              <a:spcAft>
                <a:spcPts val="0"/>
              </a:spcAft>
              <a:buFont typeface="Wingdings 2"/>
              <a:buNone/>
              <a:defRPr/>
            </a:pPr>
            <a:r>
              <a:rPr lang="en-US" sz="2000" cap="none" dirty="0" smtClean="0">
                <a:effectLst>
                  <a:outerShdw blurRad="38100" dist="38100" dir="2700000" algn="tl">
                    <a:srgbClr val="000000">
                      <a:alpha val="43137"/>
                    </a:srgbClr>
                  </a:outerShdw>
                </a:effectLst>
                <a:latin typeface="Bodoni MT" pitchFamily="18" charset="0"/>
              </a:rPr>
              <a:t>   Overview</a:t>
            </a:r>
            <a:r>
              <a:rPr lang="en-US" sz="1800" dirty="0" smtClean="0">
                <a:effectLst>
                  <a:outerShdw blurRad="38100" dist="38100" dir="2700000" algn="tl">
                    <a:srgbClr val="000000">
                      <a:alpha val="43137"/>
                    </a:srgbClr>
                  </a:outerShdw>
                </a:effectLst>
                <a:latin typeface="Book Antiqua" pitchFamily="18" charset="0"/>
              </a:rPr>
              <a:t> </a:t>
            </a:r>
          </a:p>
          <a:p>
            <a:pPr fontAlgn="auto">
              <a:lnSpc>
                <a:spcPct val="80000"/>
              </a:lnSpc>
              <a:spcAft>
                <a:spcPts val="0"/>
              </a:spcAft>
              <a:buFont typeface="Wingdings 2"/>
              <a:buNone/>
              <a:defRPr/>
            </a:pPr>
            <a:endParaRPr lang="en-US" sz="1800" dirty="0" smtClean="0">
              <a:effectLst>
                <a:outerShdw blurRad="38100" dist="38100" dir="2700000" algn="tl">
                  <a:srgbClr val="000000">
                    <a:alpha val="43137"/>
                  </a:srgbClr>
                </a:outerShdw>
              </a:effectLst>
              <a:latin typeface="Book Antiqua" pitchFamily="18" charset="0"/>
            </a:endParaRPr>
          </a:p>
          <a:p>
            <a:pPr algn="l" fontAlgn="auto">
              <a:lnSpc>
                <a:spcPct val="80000"/>
              </a:lnSpc>
              <a:spcAft>
                <a:spcPts val="0"/>
              </a:spcAft>
              <a:buFont typeface="Wingdings 2"/>
              <a:buNone/>
              <a:defRPr/>
            </a:pPr>
            <a:endParaRPr lang="en-US" sz="1800" dirty="0" smtClean="0">
              <a:effectLst>
                <a:outerShdw blurRad="38100" dist="38100" dir="2700000" algn="tl">
                  <a:srgbClr val="000000">
                    <a:alpha val="43137"/>
                  </a:srgbClr>
                </a:outerShdw>
              </a:effectLst>
              <a:latin typeface="Book Antiqua" pitchFamily="18" charset="0"/>
            </a:endParaRPr>
          </a:p>
        </p:txBody>
      </p:sp>
      <p:sp>
        <p:nvSpPr>
          <p:cNvPr id="10" name="Footer Placeholder 9"/>
          <p:cNvSpPr>
            <a:spLocks noGrp="1"/>
          </p:cNvSpPr>
          <p:nvPr>
            <p:ph type="ftr" sz="quarter" idx="11"/>
          </p:nvPr>
        </p:nvSpPr>
        <p:spPr>
          <a:xfrm>
            <a:off x="2819400" y="6381750"/>
            <a:ext cx="4876800" cy="476250"/>
          </a:xfrm>
        </p:spPr>
        <p:txBody>
          <a:bodyPr/>
          <a:lstStyle/>
          <a:p>
            <a:pPr>
              <a:defRPr/>
            </a:pPr>
            <a:r>
              <a:rPr lang="en-US" b="1" dirty="0">
                <a:solidFill>
                  <a:schemeClr val="tx1">
                    <a:lumMod val="65000"/>
                    <a:lumOff val="35000"/>
                  </a:schemeClr>
                </a:solidFill>
              </a:rPr>
              <a:t>© Copyright </a:t>
            </a:r>
            <a:r>
              <a:rPr lang="en-US" b="1" dirty="0" smtClean="0">
                <a:solidFill>
                  <a:schemeClr val="tx1">
                    <a:lumMod val="65000"/>
                    <a:lumOff val="35000"/>
                  </a:schemeClr>
                </a:solidFill>
              </a:rPr>
              <a:t>2011 </a:t>
            </a:r>
            <a:r>
              <a:rPr lang="en-US" b="1" dirty="0">
                <a:solidFill>
                  <a:schemeClr val="tx1">
                    <a:lumMod val="65000"/>
                    <a:lumOff val="35000"/>
                  </a:schemeClr>
                </a:solidFill>
              </a:rPr>
              <a:t>– Quantrax Corporation, Inc.</a:t>
            </a:r>
          </a:p>
        </p:txBody>
      </p:sp>
      <p:pic>
        <p:nvPicPr>
          <p:cNvPr id="14340" name="Picture 2"/>
          <p:cNvPicPr>
            <a:picLocks noGrp="1" noChangeAspect="1" noChangeArrowheads="1"/>
          </p:cNvPicPr>
          <p:nvPr>
            <p:ph type="ctrTitle"/>
          </p:nvPr>
        </p:nvPicPr>
        <p:blipFill>
          <a:blip r:embed="rId4" cstate="print"/>
          <a:srcRect/>
          <a:stretch>
            <a:fillRect/>
          </a:stretch>
        </p:blipFill>
        <p:spPr>
          <a:xfrm>
            <a:off x="0" y="0"/>
            <a:ext cx="9144000" cy="914400"/>
          </a:xfrm>
        </p:spPr>
      </p:pic>
      <p:sp>
        <p:nvSpPr>
          <p:cNvPr id="14341" name="Text Box 5"/>
          <p:cNvSpPr txBox="1">
            <a:spLocks noChangeArrowheads="1"/>
          </p:cNvSpPr>
          <p:nvPr/>
        </p:nvSpPr>
        <p:spPr bwMode="auto">
          <a:xfrm>
            <a:off x="0" y="1447800"/>
            <a:ext cx="1158875" cy="366713"/>
          </a:xfrm>
          <a:prstGeom prst="rect">
            <a:avLst/>
          </a:prstGeom>
          <a:noFill/>
          <a:ln w="9525">
            <a:noFill/>
            <a:miter lim="800000"/>
            <a:headEnd/>
            <a:tailEnd/>
          </a:ln>
        </p:spPr>
        <p:txBody>
          <a:bodyPr>
            <a:spAutoFit/>
          </a:bodyPr>
          <a:lstStyle/>
          <a:p>
            <a:endParaRPr lang="en-US" dirty="0"/>
          </a:p>
        </p:txBody>
      </p:sp>
      <p:sp>
        <p:nvSpPr>
          <p:cNvPr id="7" name="TextBox 6"/>
          <p:cNvSpPr txBox="1"/>
          <p:nvPr/>
        </p:nvSpPr>
        <p:spPr>
          <a:xfrm>
            <a:off x="762000" y="3810000"/>
            <a:ext cx="3597267" cy="738664"/>
          </a:xfrm>
          <a:prstGeom prst="rect">
            <a:avLst/>
          </a:prstGeom>
          <a:noFill/>
        </p:spPr>
        <p:txBody>
          <a:bodyPr wrap="none" rtlCol="0">
            <a:spAutoFit/>
          </a:bodyPr>
          <a:lstStyle/>
          <a:p>
            <a:r>
              <a:rPr lang="en-US" sz="2000" dirty="0" smtClean="0">
                <a:latin typeface="Bodoni MT" pitchFamily="18" charset="0"/>
              </a:rPr>
              <a:t>Harnessing </a:t>
            </a:r>
            <a:r>
              <a:rPr lang="en-US" sz="2400" dirty="0" smtClean="0">
                <a:latin typeface="Bodoni MT" pitchFamily="18" charset="0"/>
              </a:rPr>
              <a:t>the</a:t>
            </a:r>
            <a:r>
              <a:rPr lang="en-US" sz="2000" dirty="0" smtClean="0">
                <a:latin typeface="Bodoni MT" pitchFamily="18" charset="0"/>
              </a:rPr>
              <a:t> power of I-Tel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609600" y="1447800"/>
            <a:ext cx="4495800" cy="457200"/>
          </a:xfrm>
        </p:spPr>
        <p:txBody>
          <a:bodyPr>
            <a:normAutofit/>
          </a:bodyPr>
          <a:lstStyle/>
          <a:p>
            <a:pPr algn="l" fontAlgn="auto">
              <a:lnSpc>
                <a:spcPct val="80000"/>
              </a:lnSpc>
              <a:spcAft>
                <a:spcPts val="0"/>
              </a:spcAft>
              <a:buFont typeface="Wingdings 2"/>
              <a:buNone/>
              <a:defRPr/>
            </a:pPr>
            <a:r>
              <a:rPr lang="en-US" sz="2000" cap="none" dirty="0" smtClean="0">
                <a:latin typeface="Bodoni MT" pitchFamily="18" charset="0"/>
              </a:rPr>
              <a:t>I-Tel Dialer Overview </a:t>
            </a:r>
            <a:endParaRPr lang="en-US" sz="1800" cap="none" dirty="0" smtClean="0">
              <a:latin typeface="Bodoni MT" pitchFamily="18" charset="0"/>
            </a:endParaRPr>
          </a:p>
          <a:p>
            <a:pPr fontAlgn="auto">
              <a:lnSpc>
                <a:spcPct val="80000"/>
              </a:lnSpc>
              <a:spcAft>
                <a:spcPts val="0"/>
              </a:spcAft>
              <a:buFont typeface="Wingdings 2"/>
              <a:buNone/>
              <a:defRPr/>
            </a:pPr>
            <a:endParaRPr lang="en-US" sz="1800" dirty="0" smtClean="0"/>
          </a:p>
          <a:p>
            <a:pPr algn="l" fontAlgn="auto">
              <a:lnSpc>
                <a:spcPct val="80000"/>
              </a:lnSpc>
              <a:spcAft>
                <a:spcPts val="0"/>
              </a:spcAft>
              <a:buFont typeface="Wingdings 2"/>
              <a:buNone/>
              <a:defRPr/>
            </a:pPr>
            <a:endParaRPr lang="en-US" sz="3600" dirty="0" smtClean="0"/>
          </a:p>
        </p:txBody>
      </p:sp>
      <p:sp>
        <p:nvSpPr>
          <p:cNvPr id="10" name="Footer Placeholder 9"/>
          <p:cNvSpPr>
            <a:spLocks noGrp="1"/>
          </p:cNvSpPr>
          <p:nvPr>
            <p:ph type="ftr" sz="quarter" idx="11"/>
          </p:nvPr>
        </p:nvSpPr>
        <p:spPr>
          <a:xfrm>
            <a:off x="2895600" y="6381750"/>
            <a:ext cx="4876800" cy="476250"/>
          </a:xfrm>
        </p:spPr>
        <p:txBody>
          <a:bodyPr/>
          <a:lstStyle/>
          <a:p>
            <a:pPr>
              <a:defRPr/>
            </a:pPr>
            <a:r>
              <a:rPr lang="en-US" dirty="0">
                <a:solidFill>
                  <a:schemeClr val="tx1">
                    <a:lumMod val="75000"/>
                    <a:lumOff val="25000"/>
                  </a:schemeClr>
                </a:solidFill>
              </a:rPr>
              <a:t>© Copyright </a:t>
            </a:r>
            <a:r>
              <a:rPr lang="en-US" dirty="0" smtClean="0">
                <a:solidFill>
                  <a:schemeClr val="tx1">
                    <a:lumMod val="75000"/>
                    <a:lumOff val="25000"/>
                  </a:schemeClr>
                </a:solidFill>
              </a:rPr>
              <a:t>2011 </a:t>
            </a:r>
            <a:r>
              <a:rPr lang="en-US" dirty="0">
                <a:solidFill>
                  <a:schemeClr val="tx1">
                    <a:lumMod val="75000"/>
                    <a:lumOff val="25000"/>
                  </a:schemeClr>
                </a:solidFill>
              </a:rPr>
              <a:t>– Quantrax Corporation, Inc.</a:t>
            </a:r>
          </a:p>
        </p:txBody>
      </p:sp>
      <p:pic>
        <p:nvPicPr>
          <p:cNvPr id="15364" name="Picture 2"/>
          <p:cNvPicPr>
            <a:picLocks noGrp="1" noChangeAspect="1" noChangeArrowheads="1"/>
          </p:cNvPicPr>
          <p:nvPr>
            <p:ph type="ctrTitle"/>
          </p:nvPr>
        </p:nvPicPr>
        <p:blipFill>
          <a:blip r:embed="rId3" cstate="print"/>
          <a:srcRect/>
          <a:stretch>
            <a:fillRect/>
          </a:stretch>
        </p:blipFill>
        <p:spPr>
          <a:xfrm>
            <a:off x="0" y="0"/>
            <a:ext cx="9144000" cy="914400"/>
          </a:xfrm>
        </p:spPr>
      </p:pic>
      <p:sp>
        <p:nvSpPr>
          <p:cNvPr id="15365" name="Text Box 5"/>
          <p:cNvSpPr txBox="1">
            <a:spLocks noChangeArrowheads="1"/>
          </p:cNvSpPr>
          <p:nvPr/>
        </p:nvSpPr>
        <p:spPr bwMode="auto">
          <a:xfrm>
            <a:off x="0" y="1447800"/>
            <a:ext cx="1158875" cy="366713"/>
          </a:xfrm>
          <a:prstGeom prst="rect">
            <a:avLst/>
          </a:prstGeom>
          <a:noFill/>
          <a:ln w="9525">
            <a:noFill/>
            <a:miter lim="800000"/>
            <a:headEnd/>
            <a:tailEnd/>
          </a:ln>
        </p:spPr>
        <p:txBody>
          <a:bodyPr>
            <a:spAutoFit/>
          </a:bodyPr>
          <a:lstStyle/>
          <a:p>
            <a:endParaRPr lang="en-US" dirty="0"/>
          </a:p>
        </p:txBody>
      </p:sp>
      <p:sp>
        <p:nvSpPr>
          <p:cNvPr id="15366" name="TextBox 8"/>
          <p:cNvSpPr txBox="1">
            <a:spLocks noChangeArrowheads="1"/>
          </p:cNvSpPr>
          <p:nvPr/>
        </p:nvSpPr>
        <p:spPr bwMode="auto">
          <a:xfrm>
            <a:off x="457200" y="2971800"/>
            <a:ext cx="8195577" cy="1754326"/>
          </a:xfrm>
          <a:prstGeom prst="rect">
            <a:avLst/>
          </a:prstGeom>
          <a:noFill/>
          <a:ln w="9525">
            <a:noFill/>
            <a:miter lim="800000"/>
            <a:headEnd/>
            <a:tailEnd/>
          </a:ln>
        </p:spPr>
        <p:txBody>
          <a:bodyPr wrap="square">
            <a:spAutoFit/>
          </a:bodyPr>
          <a:lstStyle/>
          <a:p>
            <a:r>
              <a:rPr lang="en-US" dirty="0" smtClean="0"/>
              <a:t>We are going to review some of the more prominent features of the I-Tel Dialer</a:t>
            </a:r>
          </a:p>
          <a:p>
            <a:endParaRPr lang="en-US" dirty="0" smtClean="0"/>
          </a:p>
          <a:p>
            <a:r>
              <a:rPr lang="en-US" dirty="0" smtClean="0"/>
              <a:t>General overview-Working </a:t>
            </a:r>
            <a:r>
              <a:rPr lang="en-US" i="1" dirty="0" smtClean="0"/>
              <a:t>smarter</a:t>
            </a:r>
            <a:r>
              <a:rPr lang="en-US" dirty="0" smtClean="0"/>
              <a:t> with I-Tel	</a:t>
            </a:r>
            <a:endParaRPr lang="en-US" dirty="0"/>
          </a:p>
          <a:p>
            <a:endParaRPr lang="en-US" dirty="0"/>
          </a:p>
          <a:p>
            <a:endParaRPr lang="en-US" dirty="0"/>
          </a:p>
          <a:p>
            <a:endParaRPr lang="en-US" dirty="0"/>
          </a:p>
        </p:txBody>
      </p:sp>
      <p:pic>
        <p:nvPicPr>
          <p:cNvPr id="15367" name="Picture 14" descr="http://t1.gstatic.com/images?q=tbn:ANd9GcQlZS8jq1CO-nJSBsMrvxQFvhQh4S797H06fGowwunj4eqStoeMlvKmrJuO"/>
          <p:cNvPicPr>
            <a:picLocks noChangeAspect="1" noChangeArrowheads="1"/>
          </p:cNvPicPr>
          <p:nvPr/>
        </p:nvPicPr>
        <p:blipFill>
          <a:blip r:embed="rId4" cstate="print"/>
          <a:srcRect/>
          <a:stretch>
            <a:fillRect/>
          </a:stretch>
        </p:blipFill>
        <p:spPr bwMode="auto">
          <a:xfrm>
            <a:off x="7315200" y="1219200"/>
            <a:ext cx="1216448" cy="958253"/>
          </a:xfrm>
          <a:prstGeom prst="rect">
            <a:avLst/>
          </a:prstGeom>
          <a:noFill/>
          <a:ln w="9525">
            <a:noFill/>
            <a:miter lim="800000"/>
            <a:headEnd/>
            <a:tailEnd/>
          </a:ln>
        </p:spPr>
      </p:pic>
      <p:sp>
        <p:nvSpPr>
          <p:cNvPr id="8" name="TextBox 7"/>
          <p:cNvSpPr txBox="1"/>
          <p:nvPr/>
        </p:nvSpPr>
        <p:spPr>
          <a:xfrm>
            <a:off x="1371600" y="4038600"/>
            <a:ext cx="3347391" cy="2369880"/>
          </a:xfrm>
          <a:prstGeom prst="rect">
            <a:avLst/>
          </a:prstGeom>
          <a:noFill/>
        </p:spPr>
        <p:txBody>
          <a:bodyPr wrap="none" rtlCol="0">
            <a:spAutoFit/>
          </a:bodyPr>
          <a:lstStyle/>
          <a:p>
            <a:pPr>
              <a:buFont typeface="Wingdings" pitchFamily="2" charset="2"/>
              <a:buChar char="q"/>
            </a:pPr>
            <a:r>
              <a:rPr lang="en-US" sz="1600" dirty="0" smtClean="0"/>
              <a:t> Campaign parameters</a:t>
            </a:r>
          </a:p>
          <a:p>
            <a:pPr>
              <a:buFont typeface="Wingdings" pitchFamily="2" charset="2"/>
              <a:buChar char="q"/>
            </a:pPr>
            <a:r>
              <a:rPr lang="en-US" sz="1600" dirty="0" smtClean="0"/>
              <a:t> Working campaigns</a:t>
            </a:r>
          </a:p>
          <a:p>
            <a:pPr>
              <a:buFont typeface="Wingdings" pitchFamily="2" charset="2"/>
              <a:buChar char="q"/>
            </a:pPr>
            <a:r>
              <a:rPr lang="en-US" sz="1600" dirty="0" smtClean="0"/>
              <a:t> Maximizing campaigns</a:t>
            </a:r>
          </a:p>
          <a:p>
            <a:pPr>
              <a:buFont typeface="Wingdings" pitchFamily="2" charset="2"/>
              <a:buChar char="q"/>
            </a:pPr>
            <a:r>
              <a:rPr lang="en-US" sz="1600" dirty="0" smtClean="0"/>
              <a:t> Getting MORE out of your dialer</a:t>
            </a:r>
          </a:p>
          <a:p>
            <a:pPr>
              <a:buFont typeface="Wingdings" pitchFamily="2" charset="2"/>
              <a:buChar char="q"/>
            </a:pPr>
            <a:r>
              <a:rPr lang="en-US" sz="1600" dirty="0" smtClean="0"/>
              <a:t> Must </a:t>
            </a:r>
            <a:r>
              <a:rPr lang="en-US" sz="1600" dirty="0" smtClean="0"/>
              <a:t>reads</a:t>
            </a:r>
          </a:p>
          <a:p>
            <a:pPr>
              <a:buFont typeface="Wingdings" pitchFamily="2" charset="2"/>
              <a:buChar char="q"/>
            </a:pPr>
            <a:r>
              <a:rPr lang="en-US" sz="1600" dirty="0" smtClean="0"/>
              <a:t> </a:t>
            </a:r>
            <a:r>
              <a:rPr lang="en-US" sz="1600" dirty="0" smtClean="0"/>
              <a:t>Tips and pointers</a:t>
            </a:r>
            <a:endParaRPr lang="en-US" sz="1600" dirty="0" smtClean="0"/>
          </a:p>
          <a:p>
            <a:pPr>
              <a:buFont typeface="Wingdings" pitchFamily="2" charset="2"/>
              <a:buChar char="q"/>
            </a:pPr>
            <a:r>
              <a:rPr lang="en-US" sz="1600" dirty="0" smtClean="0"/>
              <a:t> Configuration </a:t>
            </a:r>
          </a:p>
          <a:p>
            <a:pPr>
              <a:buFont typeface="Wingdings" pitchFamily="2" charset="2"/>
              <a:buChar char="q"/>
            </a:pPr>
            <a:r>
              <a:rPr lang="en-US" sz="1600" dirty="0" smtClean="0"/>
              <a:t> </a:t>
            </a:r>
            <a:r>
              <a:rPr lang="en-US" sz="1600" dirty="0" smtClean="0"/>
              <a:t>Closing thoughts </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533400" y="1447800"/>
            <a:ext cx="4495800" cy="457200"/>
          </a:xfrm>
        </p:spPr>
        <p:txBody>
          <a:bodyPr>
            <a:normAutofit/>
          </a:bodyPr>
          <a:lstStyle/>
          <a:p>
            <a:pPr algn="l" fontAlgn="auto">
              <a:lnSpc>
                <a:spcPct val="80000"/>
              </a:lnSpc>
              <a:spcAft>
                <a:spcPts val="0"/>
              </a:spcAft>
              <a:buFont typeface="Wingdings 2"/>
              <a:buNone/>
              <a:defRPr/>
            </a:pPr>
            <a:r>
              <a:rPr lang="en-US" sz="2000" cap="none" dirty="0" smtClean="0">
                <a:latin typeface="Bodoni MT" pitchFamily="18" charset="0"/>
              </a:rPr>
              <a:t>Working </a:t>
            </a:r>
            <a:r>
              <a:rPr lang="en-US" sz="2000" i="1" cap="none" dirty="0" smtClean="0">
                <a:latin typeface="Bodoni MT" pitchFamily="18" charset="0"/>
              </a:rPr>
              <a:t>smarter</a:t>
            </a:r>
            <a:r>
              <a:rPr lang="en-US" sz="2000" cap="none" dirty="0" smtClean="0">
                <a:latin typeface="Bodoni MT" pitchFamily="18" charset="0"/>
              </a:rPr>
              <a:t> with I-Tel</a:t>
            </a:r>
            <a:endParaRPr lang="en-US" sz="1800" cap="none" dirty="0" smtClean="0">
              <a:latin typeface="Bodoni MT" pitchFamily="18" charset="0"/>
            </a:endParaRPr>
          </a:p>
          <a:p>
            <a:pPr fontAlgn="auto">
              <a:lnSpc>
                <a:spcPct val="80000"/>
              </a:lnSpc>
              <a:spcAft>
                <a:spcPts val="0"/>
              </a:spcAft>
              <a:buFont typeface="Wingdings 2"/>
              <a:buNone/>
              <a:defRPr/>
            </a:pPr>
            <a:endParaRPr lang="en-US" sz="1800" dirty="0" smtClean="0"/>
          </a:p>
          <a:p>
            <a:pPr algn="l" fontAlgn="auto">
              <a:lnSpc>
                <a:spcPct val="80000"/>
              </a:lnSpc>
              <a:spcAft>
                <a:spcPts val="0"/>
              </a:spcAft>
              <a:buFont typeface="Wingdings 2"/>
              <a:buNone/>
              <a:defRPr/>
            </a:pPr>
            <a:endParaRPr lang="en-US" sz="3600" dirty="0" smtClean="0"/>
          </a:p>
        </p:txBody>
      </p:sp>
      <p:sp>
        <p:nvSpPr>
          <p:cNvPr id="10" name="Footer Placeholder 9"/>
          <p:cNvSpPr>
            <a:spLocks noGrp="1"/>
          </p:cNvSpPr>
          <p:nvPr>
            <p:ph type="ftr" sz="quarter" idx="11"/>
          </p:nvPr>
        </p:nvSpPr>
        <p:spPr>
          <a:xfrm>
            <a:off x="2895600" y="6381750"/>
            <a:ext cx="4876800" cy="476250"/>
          </a:xfrm>
        </p:spPr>
        <p:txBody>
          <a:bodyPr/>
          <a:lstStyle/>
          <a:p>
            <a:pPr>
              <a:defRPr/>
            </a:pPr>
            <a:r>
              <a:rPr lang="en-US" dirty="0">
                <a:solidFill>
                  <a:schemeClr val="tx1">
                    <a:lumMod val="75000"/>
                    <a:lumOff val="25000"/>
                  </a:schemeClr>
                </a:solidFill>
              </a:rPr>
              <a:t>© Copyright </a:t>
            </a:r>
            <a:r>
              <a:rPr lang="en-US" dirty="0" smtClean="0">
                <a:solidFill>
                  <a:schemeClr val="tx1">
                    <a:lumMod val="75000"/>
                    <a:lumOff val="25000"/>
                  </a:schemeClr>
                </a:solidFill>
              </a:rPr>
              <a:t>2011 </a:t>
            </a:r>
            <a:r>
              <a:rPr lang="en-US" dirty="0">
                <a:solidFill>
                  <a:schemeClr val="tx1">
                    <a:lumMod val="75000"/>
                    <a:lumOff val="25000"/>
                  </a:schemeClr>
                </a:solidFill>
              </a:rPr>
              <a:t>– Quantrax Corporation, Inc.</a:t>
            </a:r>
          </a:p>
        </p:txBody>
      </p:sp>
      <p:pic>
        <p:nvPicPr>
          <p:cNvPr id="15364" name="Picture 2"/>
          <p:cNvPicPr>
            <a:picLocks noGrp="1" noChangeAspect="1" noChangeArrowheads="1"/>
          </p:cNvPicPr>
          <p:nvPr>
            <p:ph type="ctrTitle"/>
          </p:nvPr>
        </p:nvPicPr>
        <p:blipFill>
          <a:blip r:embed="rId3" cstate="print"/>
          <a:srcRect/>
          <a:stretch>
            <a:fillRect/>
          </a:stretch>
        </p:blipFill>
        <p:spPr>
          <a:xfrm>
            <a:off x="0" y="0"/>
            <a:ext cx="9144000" cy="914400"/>
          </a:xfrm>
        </p:spPr>
      </p:pic>
      <p:sp>
        <p:nvSpPr>
          <p:cNvPr id="15365" name="Text Box 5"/>
          <p:cNvSpPr txBox="1">
            <a:spLocks noChangeArrowheads="1"/>
          </p:cNvSpPr>
          <p:nvPr/>
        </p:nvSpPr>
        <p:spPr bwMode="auto">
          <a:xfrm>
            <a:off x="0" y="1447800"/>
            <a:ext cx="1158875" cy="366713"/>
          </a:xfrm>
          <a:prstGeom prst="rect">
            <a:avLst/>
          </a:prstGeom>
          <a:noFill/>
          <a:ln w="9525">
            <a:noFill/>
            <a:miter lim="800000"/>
            <a:headEnd/>
            <a:tailEnd/>
          </a:ln>
        </p:spPr>
        <p:txBody>
          <a:bodyPr>
            <a:spAutoFit/>
          </a:bodyPr>
          <a:lstStyle/>
          <a:p>
            <a:endParaRPr lang="en-US" dirty="0"/>
          </a:p>
        </p:txBody>
      </p:sp>
      <p:sp>
        <p:nvSpPr>
          <p:cNvPr id="15366" name="TextBox 8"/>
          <p:cNvSpPr txBox="1">
            <a:spLocks noChangeArrowheads="1"/>
          </p:cNvSpPr>
          <p:nvPr/>
        </p:nvSpPr>
        <p:spPr bwMode="auto">
          <a:xfrm>
            <a:off x="457200" y="2743200"/>
            <a:ext cx="8229600" cy="3293209"/>
          </a:xfrm>
          <a:prstGeom prst="rect">
            <a:avLst/>
          </a:prstGeom>
          <a:noFill/>
          <a:ln w="9525">
            <a:noFill/>
            <a:miter lim="800000"/>
            <a:headEnd/>
            <a:tailEnd/>
          </a:ln>
        </p:spPr>
        <p:txBody>
          <a:bodyPr wrap="square">
            <a:spAutoFit/>
          </a:bodyPr>
          <a:lstStyle/>
          <a:p>
            <a:r>
              <a:rPr lang="en-US" sz="1600" dirty="0" smtClean="0"/>
              <a:t>Technology can really change the game! </a:t>
            </a:r>
            <a:r>
              <a:rPr lang="en-US" sz="1600" dirty="0" smtClean="0"/>
              <a:t>  Working </a:t>
            </a:r>
            <a:r>
              <a:rPr lang="en-US" sz="1600" dirty="0" smtClean="0"/>
              <a:t>technology </a:t>
            </a:r>
            <a:r>
              <a:rPr lang="en-US" sz="1600" i="1" dirty="0" smtClean="0"/>
              <a:t>smarter</a:t>
            </a:r>
            <a:r>
              <a:rPr lang="en-US" sz="1600" dirty="0" smtClean="0"/>
              <a:t> will change your bottom line!</a:t>
            </a:r>
          </a:p>
          <a:p>
            <a:endParaRPr lang="en-US" sz="1600" dirty="0" smtClean="0"/>
          </a:p>
          <a:p>
            <a:r>
              <a:rPr lang="en-US" sz="1600" dirty="0" smtClean="0"/>
              <a:t>How </a:t>
            </a:r>
            <a:r>
              <a:rPr lang="en-US" sz="1600" dirty="0" smtClean="0"/>
              <a:t>we use </a:t>
            </a:r>
            <a:r>
              <a:rPr lang="en-US" sz="1600" dirty="0" smtClean="0"/>
              <a:t>technologies </a:t>
            </a:r>
            <a:r>
              <a:rPr lang="en-US" sz="1600" dirty="0" smtClean="0"/>
              <a:t>available to us </a:t>
            </a:r>
            <a:r>
              <a:rPr lang="en-US" sz="1600" dirty="0" smtClean="0"/>
              <a:t>now will </a:t>
            </a:r>
            <a:r>
              <a:rPr lang="en-US" sz="1600" dirty="0" smtClean="0"/>
              <a:t>most likely determine the competitive </a:t>
            </a:r>
            <a:r>
              <a:rPr lang="en-US" sz="1600" dirty="0" smtClean="0"/>
              <a:t>edge </a:t>
            </a:r>
            <a:r>
              <a:rPr lang="en-US" sz="1600" dirty="0" smtClean="0"/>
              <a:t>we </a:t>
            </a:r>
            <a:r>
              <a:rPr lang="en-US" sz="1600" dirty="0" smtClean="0"/>
              <a:t>will have in </a:t>
            </a:r>
            <a:r>
              <a:rPr lang="en-US" sz="1600" dirty="0" smtClean="0"/>
              <a:t>the future. So we must choose wisely. An integrated dialer like I-Tel provides a wonderful footing. It is a feature rich dialer with the added benefit of utilizing RMEX features for a comprehensive solution for maintaining a productive environment. </a:t>
            </a:r>
            <a:r>
              <a:rPr lang="en-US" sz="1600" dirty="0" smtClean="0"/>
              <a:t>Technology </a:t>
            </a:r>
            <a:r>
              <a:rPr lang="en-US" sz="1600" dirty="0" smtClean="0"/>
              <a:t>is constantly evolving. Using technology to advance </a:t>
            </a:r>
            <a:r>
              <a:rPr lang="en-US" sz="1600" i="1" dirty="0" smtClean="0"/>
              <a:t>your</a:t>
            </a:r>
            <a:r>
              <a:rPr lang="en-US" sz="1600" dirty="0" smtClean="0"/>
              <a:t> initiatives means having to change the way you work and demands that you try the latest advancements.</a:t>
            </a:r>
          </a:p>
          <a:p>
            <a:endParaRPr lang="en-US" sz="1600" dirty="0" smtClean="0"/>
          </a:p>
          <a:p>
            <a:r>
              <a:rPr lang="en-US" sz="1600" dirty="0" smtClean="0"/>
              <a:t>Today’s environment </a:t>
            </a:r>
            <a:r>
              <a:rPr lang="en-US" sz="1600" i="1" dirty="0" smtClean="0"/>
              <a:t>demands</a:t>
            </a:r>
            <a:r>
              <a:rPr lang="en-US" sz="1600" dirty="0" smtClean="0"/>
              <a:t> that we work </a:t>
            </a:r>
            <a:r>
              <a:rPr lang="en-US" sz="1600" i="1" dirty="0" smtClean="0"/>
              <a:t>smarter</a:t>
            </a:r>
            <a:r>
              <a:rPr lang="en-US" sz="1600" dirty="0" smtClean="0"/>
              <a:t>. </a:t>
            </a:r>
            <a:r>
              <a:rPr lang="en-US" sz="1600" dirty="0" smtClean="0"/>
              <a:t>This</a:t>
            </a:r>
            <a:r>
              <a:rPr lang="en-US" sz="1600" dirty="0" smtClean="0"/>
              <a:t> means improving our products functionality and creating new </a:t>
            </a:r>
            <a:r>
              <a:rPr lang="en-US" sz="1600" dirty="0" smtClean="0"/>
              <a:t>methods </a:t>
            </a:r>
            <a:r>
              <a:rPr lang="en-US" sz="1600" dirty="0" smtClean="0"/>
              <a:t>to meet the demands of tomorrow. </a:t>
            </a:r>
            <a:endParaRPr lang="en-US" sz="1600" dirty="0" smtClean="0"/>
          </a:p>
          <a:p>
            <a:r>
              <a:rPr lang="en-US" sz="1600" dirty="0" smtClean="0"/>
              <a:t>Incorporating many of the tools available within I-Tel </a:t>
            </a:r>
            <a:r>
              <a:rPr lang="en-US" sz="1600" dirty="0" smtClean="0"/>
              <a:t>is the first step…</a:t>
            </a:r>
            <a:r>
              <a:rPr lang="en-US" sz="1600" dirty="0" smtClean="0"/>
              <a:t> </a:t>
            </a:r>
            <a:endParaRPr lang="en-US" sz="1600" dirty="0"/>
          </a:p>
        </p:txBody>
      </p:sp>
      <p:pic>
        <p:nvPicPr>
          <p:cNvPr id="15367" name="Picture 14" descr="http://t1.gstatic.com/images?q=tbn:ANd9GcQlZS8jq1CO-nJSBsMrvxQFvhQh4S797H06fGowwunj4eqStoeMlvKmrJuO"/>
          <p:cNvPicPr>
            <a:picLocks noChangeAspect="1" noChangeArrowheads="1"/>
          </p:cNvPicPr>
          <p:nvPr/>
        </p:nvPicPr>
        <p:blipFill>
          <a:blip r:embed="rId4" cstate="print"/>
          <a:srcRect/>
          <a:stretch>
            <a:fillRect/>
          </a:stretch>
        </p:blipFill>
        <p:spPr bwMode="auto">
          <a:xfrm>
            <a:off x="7315200" y="1219200"/>
            <a:ext cx="1216448" cy="9582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533400" y="1447800"/>
            <a:ext cx="4495800" cy="457200"/>
          </a:xfrm>
        </p:spPr>
        <p:txBody>
          <a:bodyPr>
            <a:normAutofit/>
          </a:bodyPr>
          <a:lstStyle/>
          <a:p>
            <a:pPr algn="l" fontAlgn="auto">
              <a:lnSpc>
                <a:spcPct val="80000"/>
              </a:lnSpc>
              <a:spcAft>
                <a:spcPts val="0"/>
              </a:spcAft>
              <a:buFont typeface="Wingdings 2"/>
              <a:buNone/>
              <a:defRPr/>
            </a:pPr>
            <a:r>
              <a:rPr lang="en-US" sz="2000" cap="none" dirty="0" smtClean="0">
                <a:latin typeface="Bodoni MT" pitchFamily="18" charset="0"/>
              </a:rPr>
              <a:t>Working </a:t>
            </a:r>
            <a:r>
              <a:rPr lang="en-US" sz="2000" i="1" cap="none" dirty="0" smtClean="0">
                <a:latin typeface="Bodoni MT" pitchFamily="18" charset="0"/>
              </a:rPr>
              <a:t>smarter</a:t>
            </a:r>
            <a:r>
              <a:rPr lang="en-US" sz="2000" cap="none" dirty="0" smtClean="0">
                <a:latin typeface="Bodoni MT" pitchFamily="18" charset="0"/>
              </a:rPr>
              <a:t> with I-Tel</a:t>
            </a:r>
            <a:endParaRPr lang="en-US" sz="1800" cap="none" dirty="0" smtClean="0">
              <a:latin typeface="Bodoni MT" pitchFamily="18" charset="0"/>
            </a:endParaRPr>
          </a:p>
          <a:p>
            <a:pPr fontAlgn="auto">
              <a:lnSpc>
                <a:spcPct val="80000"/>
              </a:lnSpc>
              <a:spcAft>
                <a:spcPts val="0"/>
              </a:spcAft>
              <a:buFont typeface="Wingdings 2"/>
              <a:buNone/>
              <a:defRPr/>
            </a:pPr>
            <a:endParaRPr lang="en-US" sz="1800" dirty="0" smtClean="0"/>
          </a:p>
          <a:p>
            <a:pPr algn="l" fontAlgn="auto">
              <a:lnSpc>
                <a:spcPct val="80000"/>
              </a:lnSpc>
              <a:spcAft>
                <a:spcPts val="0"/>
              </a:spcAft>
              <a:buFont typeface="Wingdings 2"/>
              <a:buNone/>
              <a:defRPr/>
            </a:pPr>
            <a:endParaRPr lang="en-US" sz="3600" dirty="0" smtClean="0"/>
          </a:p>
        </p:txBody>
      </p:sp>
      <p:sp>
        <p:nvSpPr>
          <p:cNvPr id="10" name="Footer Placeholder 9"/>
          <p:cNvSpPr>
            <a:spLocks noGrp="1"/>
          </p:cNvSpPr>
          <p:nvPr>
            <p:ph type="ftr" sz="quarter" idx="11"/>
          </p:nvPr>
        </p:nvSpPr>
        <p:spPr>
          <a:xfrm>
            <a:off x="2895600" y="6381750"/>
            <a:ext cx="4876800" cy="476250"/>
          </a:xfrm>
        </p:spPr>
        <p:txBody>
          <a:bodyPr/>
          <a:lstStyle/>
          <a:p>
            <a:pPr>
              <a:defRPr/>
            </a:pPr>
            <a:r>
              <a:rPr lang="en-US" dirty="0">
                <a:solidFill>
                  <a:schemeClr val="tx1">
                    <a:lumMod val="75000"/>
                    <a:lumOff val="25000"/>
                  </a:schemeClr>
                </a:solidFill>
              </a:rPr>
              <a:t>© Copyright </a:t>
            </a:r>
            <a:r>
              <a:rPr lang="en-US" dirty="0" smtClean="0">
                <a:solidFill>
                  <a:schemeClr val="tx1">
                    <a:lumMod val="75000"/>
                    <a:lumOff val="25000"/>
                  </a:schemeClr>
                </a:solidFill>
              </a:rPr>
              <a:t>2011 </a:t>
            </a:r>
            <a:r>
              <a:rPr lang="en-US" dirty="0">
                <a:solidFill>
                  <a:schemeClr val="tx1">
                    <a:lumMod val="75000"/>
                    <a:lumOff val="25000"/>
                  </a:schemeClr>
                </a:solidFill>
              </a:rPr>
              <a:t>– Quantrax Corporation, Inc.</a:t>
            </a:r>
          </a:p>
        </p:txBody>
      </p:sp>
      <p:pic>
        <p:nvPicPr>
          <p:cNvPr id="15364" name="Picture 2"/>
          <p:cNvPicPr>
            <a:picLocks noGrp="1" noChangeAspect="1" noChangeArrowheads="1"/>
          </p:cNvPicPr>
          <p:nvPr>
            <p:ph type="ctrTitle"/>
          </p:nvPr>
        </p:nvPicPr>
        <p:blipFill>
          <a:blip r:embed="rId3" cstate="print"/>
          <a:srcRect/>
          <a:stretch>
            <a:fillRect/>
          </a:stretch>
        </p:blipFill>
        <p:spPr>
          <a:xfrm>
            <a:off x="0" y="0"/>
            <a:ext cx="9144000" cy="914400"/>
          </a:xfrm>
        </p:spPr>
      </p:pic>
      <p:sp>
        <p:nvSpPr>
          <p:cNvPr id="15365" name="Text Box 5"/>
          <p:cNvSpPr txBox="1">
            <a:spLocks noChangeArrowheads="1"/>
          </p:cNvSpPr>
          <p:nvPr/>
        </p:nvSpPr>
        <p:spPr bwMode="auto">
          <a:xfrm>
            <a:off x="0" y="1447800"/>
            <a:ext cx="1158875" cy="366713"/>
          </a:xfrm>
          <a:prstGeom prst="rect">
            <a:avLst/>
          </a:prstGeom>
          <a:noFill/>
          <a:ln w="9525">
            <a:noFill/>
            <a:miter lim="800000"/>
            <a:headEnd/>
            <a:tailEnd/>
          </a:ln>
        </p:spPr>
        <p:txBody>
          <a:bodyPr>
            <a:spAutoFit/>
          </a:bodyPr>
          <a:lstStyle/>
          <a:p>
            <a:endParaRPr lang="en-US" dirty="0"/>
          </a:p>
        </p:txBody>
      </p:sp>
      <p:pic>
        <p:nvPicPr>
          <p:cNvPr id="15367" name="Picture 14" descr="http://t1.gstatic.com/images?q=tbn:ANd9GcQlZS8jq1CO-nJSBsMrvxQFvhQh4S797H06fGowwunj4eqStoeMlvKmrJuO"/>
          <p:cNvPicPr>
            <a:picLocks noChangeAspect="1" noChangeArrowheads="1"/>
          </p:cNvPicPr>
          <p:nvPr/>
        </p:nvPicPr>
        <p:blipFill>
          <a:blip r:embed="rId4" cstate="print"/>
          <a:srcRect/>
          <a:stretch>
            <a:fillRect/>
          </a:stretch>
        </p:blipFill>
        <p:spPr bwMode="auto">
          <a:xfrm>
            <a:off x="7315200" y="1219200"/>
            <a:ext cx="1216448" cy="958253"/>
          </a:xfrm>
          <a:prstGeom prst="rect">
            <a:avLst/>
          </a:prstGeom>
          <a:noFill/>
          <a:ln w="9525">
            <a:noFill/>
            <a:miter lim="800000"/>
            <a:headEnd/>
            <a:tailEnd/>
          </a:ln>
        </p:spPr>
      </p:pic>
      <p:sp>
        <p:nvSpPr>
          <p:cNvPr id="8" name="TextBox 7"/>
          <p:cNvSpPr txBox="1"/>
          <p:nvPr/>
        </p:nvSpPr>
        <p:spPr>
          <a:xfrm>
            <a:off x="533400" y="2667000"/>
            <a:ext cx="8077200" cy="3785652"/>
          </a:xfrm>
          <a:prstGeom prst="rect">
            <a:avLst/>
          </a:prstGeom>
          <a:noFill/>
        </p:spPr>
        <p:txBody>
          <a:bodyPr wrap="square" rtlCol="0">
            <a:spAutoFit/>
          </a:bodyPr>
          <a:lstStyle/>
          <a:p>
            <a:r>
              <a:rPr lang="en-US" sz="1600" dirty="0" smtClean="0"/>
              <a:t>Working smarter means not only improving your productivity but reducing your costs and minimizing your risks so that the most can be gained </a:t>
            </a:r>
            <a:r>
              <a:rPr lang="en-US" sz="1600" i="1" dirty="0" smtClean="0"/>
              <a:t>and</a:t>
            </a:r>
            <a:r>
              <a:rPr lang="en-US" sz="1600" dirty="0" smtClean="0"/>
              <a:t> -~ achieving this in a minimum amount of time! But how do you get there</a:t>
            </a:r>
            <a:r>
              <a:rPr lang="en-US" sz="1600" dirty="0" smtClean="0"/>
              <a:t>? Embracing change.</a:t>
            </a:r>
          </a:p>
          <a:p>
            <a:pPr>
              <a:buFont typeface="Arial" pitchFamily="34" charset="0"/>
              <a:buChar char="∫"/>
            </a:pPr>
            <a:endParaRPr lang="en-US" sz="1600" dirty="0" smtClean="0"/>
          </a:p>
          <a:p>
            <a:pPr>
              <a:buFont typeface="Arial" pitchFamily="34" charset="0"/>
              <a:buChar char="∫"/>
            </a:pPr>
            <a:r>
              <a:rPr lang="en-US" sz="1600" dirty="0" smtClean="0"/>
              <a:t>  Setting up mixed campaigns by adding virtual agents to outbound campaigns</a:t>
            </a:r>
          </a:p>
          <a:p>
            <a:pPr>
              <a:buFont typeface="Arial" pitchFamily="34" charset="0"/>
              <a:buChar char="∫"/>
            </a:pPr>
            <a:r>
              <a:rPr lang="en-US" sz="1600" dirty="0" smtClean="0"/>
              <a:t> </a:t>
            </a:r>
            <a:r>
              <a:rPr lang="en-US" sz="1600" dirty="0" smtClean="0"/>
              <a:t> Running </a:t>
            </a:r>
            <a:r>
              <a:rPr lang="en-US" sz="1600" dirty="0" smtClean="0"/>
              <a:t>agentless</a:t>
            </a:r>
            <a:r>
              <a:rPr lang="en-US" sz="1600" dirty="0" smtClean="0"/>
              <a:t> campaigns during the evening and weekend hours</a:t>
            </a:r>
          </a:p>
          <a:p>
            <a:pPr>
              <a:buFont typeface="Arial" pitchFamily="34" charset="0"/>
              <a:buChar char="∫"/>
            </a:pPr>
            <a:r>
              <a:rPr lang="en-US" sz="1600" dirty="0" smtClean="0"/>
              <a:t> </a:t>
            </a:r>
            <a:r>
              <a:rPr lang="en-US" sz="1600" dirty="0" smtClean="0"/>
              <a:t> Targeting specific data for a campaign e.g., phone numbers provided by a skip tracing company or selecting a specific time zone</a:t>
            </a:r>
          </a:p>
          <a:p>
            <a:pPr>
              <a:buFont typeface="Arial" pitchFamily="34" charset="0"/>
              <a:buChar char="∫"/>
            </a:pPr>
            <a:r>
              <a:rPr lang="en-US" sz="1600" dirty="0" smtClean="0"/>
              <a:t> </a:t>
            </a:r>
            <a:r>
              <a:rPr lang="en-US" sz="1600" dirty="0" smtClean="0"/>
              <a:t> Re-sorting a running campaign by a specific phone code, state, area code, score (internal or external) or client</a:t>
            </a:r>
          </a:p>
          <a:p>
            <a:pPr>
              <a:buFont typeface="Arial" pitchFamily="34" charset="0"/>
              <a:buChar char="∫"/>
            </a:pPr>
            <a:r>
              <a:rPr lang="en-US" sz="1600" dirty="0" smtClean="0"/>
              <a:t> </a:t>
            </a:r>
            <a:r>
              <a:rPr lang="en-US" sz="1600" dirty="0" smtClean="0"/>
              <a:t> Creating </a:t>
            </a:r>
            <a:r>
              <a:rPr lang="en-US" sz="1600" dirty="0" smtClean="0"/>
              <a:t>a campaign of new business received today and linking the campaign with a high ratio so these accounts are called immediately and are exhausted first…</a:t>
            </a:r>
            <a:r>
              <a:rPr lang="en-US" sz="1600" i="1" dirty="0" smtClean="0"/>
              <a:t>before the other linked </a:t>
            </a:r>
            <a:r>
              <a:rPr lang="en-US" sz="1600" i="1" dirty="0" smtClean="0"/>
              <a:t>campaigns</a:t>
            </a:r>
            <a:endParaRPr lang="en-US" sz="1600" dirty="0" smtClean="0"/>
          </a:p>
          <a:p>
            <a:endParaRPr lang="en-US" sz="1600" dirty="0" smtClean="0"/>
          </a:p>
          <a:p>
            <a:r>
              <a:rPr lang="en-US" sz="1600" dirty="0" smtClean="0"/>
              <a:t>Once new features are implemented the results will need reviewed!  </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685800" y="1447800"/>
            <a:ext cx="4495800" cy="457200"/>
          </a:xfrm>
        </p:spPr>
        <p:txBody>
          <a:bodyPr>
            <a:normAutofit/>
          </a:bodyPr>
          <a:lstStyle/>
          <a:p>
            <a:pPr algn="l" fontAlgn="auto">
              <a:lnSpc>
                <a:spcPct val="80000"/>
              </a:lnSpc>
              <a:spcAft>
                <a:spcPts val="0"/>
              </a:spcAft>
              <a:buFont typeface="Wingdings 2"/>
              <a:buNone/>
              <a:defRPr/>
            </a:pPr>
            <a:r>
              <a:rPr lang="en-US" sz="2000" cap="none" dirty="0" smtClean="0">
                <a:latin typeface="Bodoni MT" pitchFamily="18" charset="0"/>
              </a:rPr>
              <a:t>I-Tel Dialer Overview </a:t>
            </a:r>
            <a:endParaRPr lang="en-US" sz="1800" cap="none" dirty="0" smtClean="0">
              <a:latin typeface="Bodoni MT" pitchFamily="18" charset="0"/>
            </a:endParaRPr>
          </a:p>
          <a:p>
            <a:pPr fontAlgn="auto">
              <a:lnSpc>
                <a:spcPct val="80000"/>
              </a:lnSpc>
              <a:spcAft>
                <a:spcPts val="0"/>
              </a:spcAft>
              <a:buFont typeface="Wingdings 2"/>
              <a:buNone/>
              <a:defRPr/>
            </a:pPr>
            <a:endParaRPr lang="en-US" sz="1800" dirty="0" smtClean="0"/>
          </a:p>
          <a:p>
            <a:pPr algn="l" fontAlgn="auto">
              <a:lnSpc>
                <a:spcPct val="80000"/>
              </a:lnSpc>
              <a:spcAft>
                <a:spcPts val="0"/>
              </a:spcAft>
              <a:buFont typeface="Wingdings 2"/>
              <a:buNone/>
              <a:defRPr/>
            </a:pPr>
            <a:endParaRPr lang="en-US" sz="3600" dirty="0" smtClean="0"/>
          </a:p>
        </p:txBody>
      </p:sp>
      <p:sp>
        <p:nvSpPr>
          <p:cNvPr id="10" name="Footer Placeholder 9"/>
          <p:cNvSpPr>
            <a:spLocks noGrp="1"/>
          </p:cNvSpPr>
          <p:nvPr>
            <p:ph type="ftr" sz="quarter" idx="11"/>
          </p:nvPr>
        </p:nvSpPr>
        <p:spPr>
          <a:xfrm>
            <a:off x="2895600" y="6381750"/>
            <a:ext cx="4876800" cy="476250"/>
          </a:xfrm>
        </p:spPr>
        <p:txBody>
          <a:bodyPr/>
          <a:lstStyle/>
          <a:p>
            <a:pPr>
              <a:defRPr/>
            </a:pPr>
            <a:r>
              <a:rPr lang="en-US" dirty="0">
                <a:solidFill>
                  <a:schemeClr val="tx1">
                    <a:lumMod val="75000"/>
                    <a:lumOff val="25000"/>
                  </a:schemeClr>
                </a:solidFill>
              </a:rPr>
              <a:t>© Copyright </a:t>
            </a:r>
            <a:r>
              <a:rPr lang="en-US" dirty="0" smtClean="0">
                <a:solidFill>
                  <a:schemeClr val="tx1">
                    <a:lumMod val="75000"/>
                    <a:lumOff val="25000"/>
                  </a:schemeClr>
                </a:solidFill>
              </a:rPr>
              <a:t>2011 </a:t>
            </a:r>
            <a:r>
              <a:rPr lang="en-US" dirty="0">
                <a:solidFill>
                  <a:schemeClr val="tx1">
                    <a:lumMod val="75000"/>
                    <a:lumOff val="25000"/>
                  </a:schemeClr>
                </a:solidFill>
              </a:rPr>
              <a:t>– Quantrax Corporation, Inc.</a:t>
            </a:r>
          </a:p>
        </p:txBody>
      </p:sp>
      <p:pic>
        <p:nvPicPr>
          <p:cNvPr id="15364" name="Picture 2"/>
          <p:cNvPicPr>
            <a:picLocks noGrp="1" noChangeAspect="1" noChangeArrowheads="1"/>
          </p:cNvPicPr>
          <p:nvPr>
            <p:ph type="ctrTitle"/>
          </p:nvPr>
        </p:nvPicPr>
        <p:blipFill>
          <a:blip r:embed="rId3" cstate="print"/>
          <a:srcRect/>
          <a:stretch>
            <a:fillRect/>
          </a:stretch>
        </p:blipFill>
        <p:spPr>
          <a:xfrm>
            <a:off x="0" y="0"/>
            <a:ext cx="9144000" cy="914400"/>
          </a:xfrm>
        </p:spPr>
      </p:pic>
      <p:sp>
        <p:nvSpPr>
          <p:cNvPr id="15365" name="Text Box 5"/>
          <p:cNvSpPr txBox="1">
            <a:spLocks noChangeArrowheads="1"/>
          </p:cNvSpPr>
          <p:nvPr/>
        </p:nvSpPr>
        <p:spPr bwMode="auto">
          <a:xfrm>
            <a:off x="0" y="1447800"/>
            <a:ext cx="1158875" cy="366713"/>
          </a:xfrm>
          <a:prstGeom prst="rect">
            <a:avLst/>
          </a:prstGeom>
          <a:noFill/>
          <a:ln w="9525">
            <a:noFill/>
            <a:miter lim="800000"/>
            <a:headEnd/>
            <a:tailEnd/>
          </a:ln>
        </p:spPr>
        <p:txBody>
          <a:bodyPr>
            <a:spAutoFit/>
          </a:bodyPr>
          <a:lstStyle/>
          <a:p>
            <a:endParaRPr lang="en-US" dirty="0"/>
          </a:p>
        </p:txBody>
      </p:sp>
      <p:sp>
        <p:nvSpPr>
          <p:cNvPr id="15366" name="TextBox 8"/>
          <p:cNvSpPr txBox="1">
            <a:spLocks noChangeArrowheads="1"/>
          </p:cNvSpPr>
          <p:nvPr/>
        </p:nvSpPr>
        <p:spPr bwMode="auto">
          <a:xfrm>
            <a:off x="685800" y="2895601"/>
            <a:ext cx="7836887" cy="4216539"/>
          </a:xfrm>
          <a:prstGeom prst="rect">
            <a:avLst/>
          </a:prstGeom>
          <a:noFill/>
          <a:ln w="9525">
            <a:noFill/>
            <a:miter lim="800000"/>
            <a:headEnd/>
            <a:tailEnd/>
          </a:ln>
        </p:spPr>
        <p:txBody>
          <a:bodyPr wrap="square">
            <a:spAutoFit/>
          </a:bodyPr>
          <a:lstStyle/>
          <a:p>
            <a:r>
              <a:rPr lang="en-US" dirty="0" smtClean="0"/>
              <a:t>Campaign parameters</a:t>
            </a:r>
            <a:r>
              <a:rPr lang="en-US" dirty="0" smtClean="0"/>
              <a:t>:</a:t>
            </a:r>
          </a:p>
          <a:p>
            <a:endParaRPr lang="en-US" dirty="0" smtClean="0"/>
          </a:p>
          <a:p>
            <a:pPr>
              <a:buFont typeface="Courier New" pitchFamily="49" charset="0"/>
              <a:buChar char="o"/>
            </a:pPr>
            <a:r>
              <a:rPr lang="en-US" dirty="0" smtClean="0"/>
              <a:t> </a:t>
            </a:r>
            <a:r>
              <a:rPr lang="en-US" sz="1600" dirty="0" smtClean="0"/>
              <a:t>The target abandon rate can now be set as high as 20% - abandoned calls are calls that result in a connect when there isn’t an available agent. In Predictive, abandoned calls WILL occur. But, if you want to </a:t>
            </a:r>
            <a:r>
              <a:rPr lang="en-US" sz="1600" i="1" dirty="0" smtClean="0"/>
              <a:t>increase the calls</a:t>
            </a:r>
            <a:r>
              <a:rPr lang="en-US" sz="1600" dirty="0" smtClean="0"/>
              <a:t> and can accept a higher abandoned rate, it is available</a:t>
            </a:r>
          </a:p>
          <a:p>
            <a:pPr>
              <a:buFont typeface="Courier New" pitchFamily="49" charset="0"/>
              <a:buChar char="o"/>
            </a:pPr>
            <a:r>
              <a:rPr lang="en-US" sz="1600" dirty="0" smtClean="0"/>
              <a:t> RNA – Ring No Answer time. How long do you want to ring a consumers phone? This can be reduced to 3 rings if your goal is to work through a campaign multiple times in a day to capture live calls only and then for the last run of the day, the RNA time is increased so that answering machines can be included allowing you to leave a message </a:t>
            </a:r>
          </a:p>
          <a:p>
            <a:pPr>
              <a:buFont typeface="Courier New" pitchFamily="49" charset="0"/>
              <a:buChar char="o"/>
            </a:pPr>
            <a:r>
              <a:rPr lang="en-US" sz="1600" dirty="0" smtClean="0"/>
              <a:t> </a:t>
            </a:r>
            <a:r>
              <a:rPr lang="en-US" sz="1600" dirty="0" smtClean="0"/>
              <a:t>Setting the campaign to call multiple numbers and ALL available numbers</a:t>
            </a:r>
            <a:endParaRPr lang="en-US" sz="1600" dirty="0" smtClean="0"/>
          </a:p>
          <a:p>
            <a:r>
              <a:rPr lang="en-US" sz="1600" dirty="0" smtClean="0"/>
              <a:t> </a:t>
            </a:r>
          </a:p>
          <a:p>
            <a:endParaRPr lang="en-US" dirty="0" smtClean="0"/>
          </a:p>
          <a:p>
            <a:endParaRPr lang="en-US" dirty="0"/>
          </a:p>
          <a:p>
            <a:endParaRPr lang="en-US" dirty="0"/>
          </a:p>
        </p:txBody>
      </p:sp>
      <p:pic>
        <p:nvPicPr>
          <p:cNvPr id="15367" name="Picture 14" descr="http://t1.gstatic.com/images?q=tbn:ANd9GcQlZS8jq1CO-nJSBsMrvxQFvhQh4S797H06fGowwunj4eqStoeMlvKmrJuO"/>
          <p:cNvPicPr>
            <a:picLocks noChangeAspect="1" noChangeArrowheads="1"/>
          </p:cNvPicPr>
          <p:nvPr/>
        </p:nvPicPr>
        <p:blipFill>
          <a:blip r:embed="rId4" cstate="print"/>
          <a:srcRect/>
          <a:stretch>
            <a:fillRect/>
          </a:stretch>
        </p:blipFill>
        <p:spPr bwMode="auto">
          <a:xfrm>
            <a:off x="7315200" y="1219200"/>
            <a:ext cx="1216448" cy="9582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685800" y="1447800"/>
            <a:ext cx="4495800" cy="457200"/>
          </a:xfrm>
        </p:spPr>
        <p:txBody>
          <a:bodyPr>
            <a:normAutofit/>
          </a:bodyPr>
          <a:lstStyle/>
          <a:p>
            <a:pPr algn="l" fontAlgn="auto">
              <a:lnSpc>
                <a:spcPct val="80000"/>
              </a:lnSpc>
              <a:spcAft>
                <a:spcPts val="0"/>
              </a:spcAft>
              <a:buFont typeface="Wingdings 2"/>
              <a:buNone/>
              <a:defRPr/>
            </a:pPr>
            <a:r>
              <a:rPr lang="en-US" sz="2000" cap="none" dirty="0" smtClean="0">
                <a:latin typeface="Bodoni MT" pitchFamily="18" charset="0"/>
              </a:rPr>
              <a:t>I-Tel Dialer Overview </a:t>
            </a:r>
            <a:endParaRPr lang="en-US" sz="1800" cap="none" dirty="0" smtClean="0">
              <a:latin typeface="Bodoni MT" pitchFamily="18" charset="0"/>
            </a:endParaRPr>
          </a:p>
          <a:p>
            <a:pPr fontAlgn="auto">
              <a:lnSpc>
                <a:spcPct val="80000"/>
              </a:lnSpc>
              <a:spcAft>
                <a:spcPts val="0"/>
              </a:spcAft>
              <a:buFont typeface="Wingdings 2"/>
              <a:buNone/>
              <a:defRPr/>
            </a:pPr>
            <a:endParaRPr lang="en-US" sz="1800" dirty="0" smtClean="0"/>
          </a:p>
          <a:p>
            <a:pPr algn="l" fontAlgn="auto">
              <a:lnSpc>
                <a:spcPct val="80000"/>
              </a:lnSpc>
              <a:spcAft>
                <a:spcPts val="0"/>
              </a:spcAft>
              <a:buFont typeface="Wingdings 2"/>
              <a:buNone/>
              <a:defRPr/>
            </a:pPr>
            <a:endParaRPr lang="en-US" sz="3600" dirty="0" smtClean="0"/>
          </a:p>
        </p:txBody>
      </p:sp>
      <p:sp>
        <p:nvSpPr>
          <p:cNvPr id="10" name="Footer Placeholder 9"/>
          <p:cNvSpPr>
            <a:spLocks noGrp="1"/>
          </p:cNvSpPr>
          <p:nvPr>
            <p:ph type="ftr" sz="quarter" idx="11"/>
          </p:nvPr>
        </p:nvSpPr>
        <p:spPr>
          <a:xfrm>
            <a:off x="2895600" y="6381750"/>
            <a:ext cx="4876800" cy="476250"/>
          </a:xfrm>
        </p:spPr>
        <p:txBody>
          <a:bodyPr/>
          <a:lstStyle/>
          <a:p>
            <a:pPr>
              <a:defRPr/>
            </a:pPr>
            <a:r>
              <a:rPr lang="en-US" dirty="0">
                <a:solidFill>
                  <a:schemeClr val="tx1">
                    <a:lumMod val="75000"/>
                    <a:lumOff val="25000"/>
                  </a:schemeClr>
                </a:solidFill>
              </a:rPr>
              <a:t>© Copyright </a:t>
            </a:r>
            <a:r>
              <a:rPr lang="en-US" dirty="0" smtClean="0">
                <a:solidFill>
                  <a:schemeClr val="tx1">
                    <a:lumMod val="75000"/>
                    <a:lumOff val="25000"/>
                  </a:schemeClr>
                </a:solidFill>
              </a:rPr>
              <a:t>2011 </a:t>
            </a:r>
            <a:r>
              <a:rPr lang="en-US" dirty="0">
                <a:solidFill>
                  <a:schemeClr val="tx1">
                    <a:lumMod val="75000"/>
                    <a:lumOff val="25000"/>
                  </a:schemeClr>
                </a:solidFill>
              </a:rPr>
              <a:t>– Quantrax Corporation, Inc.</a:t>
            </a:r>
          </a:p>
        </p:txBody>
      </p:sp>
      <p:pic>
        <p:nvPicPr>
          <p:cNvPr id="15364" name="Picture 2"/>
          <p:cNvPicPr>
            <a:picLocks noGrp="1" noChangeAspect="1" noChangeArrowheads="1"/>
          </p:cNvPicPr>
          <p:nvPr>
            <p:ph type="ctrTitle"/>
          </p:nvPr>
        </p:nvPicPr>
        <p:blipFill>
          <a:blip r:embed="rId3" cstate="print"/>
          <a:srcRect/>
          <a:stretch>
            <a:fillRect/>
          </a:stretch>
        </p:blipFill>
        <p:spPr>
          <a:xfrm>
            <a:off x="0" y="0"/>
            <a:ext cx="9144000" cy="914400"/>
          </a:xfrm>
        </p:spPr>
      </p:pic>
      <p:sp>
        <p:nvSpPr>
          <p:cNvPr id="15365" name="Text Box 5"/>
          <p:cNvSpPr txBox="1">
            <a:spLocks noChangeArrowheads="1"/>
          </p:cNvSpPr>
          <p:nvPr/>
        </p:nvSpPr>
        <p:spPr bwMode="auto">
          <a:xfrm>
            <a:off x="0" y="1447800"/>
            <a:ext cx="1158875" cy="366713"/>
          </a:xfrm>
          <a:prstGeom prst="rect">
            <a:avLst/>
          </a:prstGeom>
          <a:noFill/>
          <a:ln w="9525">
            <a:noFill/>
            <a:miter lim="800000"/>
            <a:headEnd/>
            <a:tailEnd/>
          </a:ln>
        </p:spPr>
        <p:txBody>
          <a:bodyPr>
            <a:spAutoFit/>
          </a:bodyPr>
          <a:lstStyle/>
          <a:p>
            <a:endParaRPr lang="en-US" dirty="0"/>
          </a:p>
        </p:txBody>
      </p:sp>
      <p:sp>
        <p:nvSpPr>
          <p:cNvPr id="15366" name="TextBox 8"/>
          <p:cNvSpPr txBox="1">
            <a:spLocks noChangeArrowheads="1"/>
          </p:cNvSpPr>
          <p:nvPr/>
        </p:nvSpPr>
        <p:spPr bwMode="auto">
          <a:xfrm>
            <a:off x="685800" y="2819400"/>
            <a:ext cx="7836887" cy="3447098"/>
          </a:xfrm>
          <a:prstGeom prst="rect">
            <a:avLst/>
          </a:prstGeom>
          <a:noFill/>
          <a:ln w="9525">
            <a:noFill/>
            <a:miter lim="800000"/>
            <a:headEnd/>
            <a:tailEnd/>
          </a:ln>
        </p:spPr>
        <p:txBody>
          <a:bodyPr wrap="square">
            <a:spAutoFit/>
          </a:bodyPr>
          <a:lstStyle/>
          <a:p>
            <a:r>
              <a:rPr lang="en-US" dirty="0" smtClean="0"/>
              <a:t>Working campaigns</a:t>
            </a:r>
            <a:r>
              <a:rPr lang="en-US" dirty="0" smtClean="0"/>
              <a:t>:</a:t>
            </a:r>
          </a:p>
          <a:p>
            <a:endParaRPr lang="en-US" dirty="0" smtClean="0"/>
          </a:p>
          <a:p>
            <a:pPr>
              <a:buFont typeface="Courier New" pitchFamily="49" charset="0"/>
              <a:buChar char="o"/>
            </a:pPr>
            <a:r>
              <a:rPr lang="en-US" sz="1600" dirty="0" smtClean="0"/>
              <a:t> Maybe answering machines are NOT considered contacts. The option ‘Rework non-contacts by campaign’ is available from the queue consolidations menu. This option allows for all non-contacts including answering machines to be called again</a:t>
            </a:r>
          </a:p>
          <a:p>
            <a:pPr>
              <a:buFont typeface="Courier New" pitchFamily="49" charset="0"/>
              <a:buChar char="o"/>
            </a:pPr>
            <a:r>
              <a:rPr lang="en-US" sz="1600" dirty="0" smtClean="0"/>
              <a:t> If new business arrives today and must be called today – can this be done? Yes, a campaign can be built on the fly. Live and virtual agents can work immediately</a:t>
            </a:r>
          </a:p>
          <a:p>
            <a:pPr>
              <a:buFont typeface="Courier New" pitchFamily="49" charset="0"/>
              <a:buChar char="o"/>
            </a:pPr>
            <a:r>
              <a:rPr lang="en-US" sz="1600" dirty="0" smtClean="0"/>
              <a:t> How can we make sure these accounts are called right away,  all of our agents are on other campaigns? Linked Campaigns!</a:t>
            </a:r>
          </a:p>
          <a:p>
            <a:r>
              <a:rPr lang="en-US" sz="1600" dirty="0" smtClean="0"/>
              <a:t> </a:t>
            </a:r>
            <a:endParaRPr lang="en-US" sz="1600" dirty="0" smtClean="0"/>
          </a:p>
          <a:p>
            <a:endParaRPr lang="en-US" dirty="0" smtClean="0"/>
          </a:p>
          <a:p>
            <a:endParaRPr lang="en-US" dirty="0"/>
          </a:p>
          <a:p>
            <a:endParaRPr lang="en-US" dirty="0"/>
          </a:p>
        </p:txBody>
      </p:sp>
      <p:pic>
        <p:nvPicPr>
          <p:cNvPr id="15367" name="Picture 14" descr="http://t1.gstatic.com/images?q=tbn:ANd9GcQlZS8jq1CO-nJSBsMrvxQFvhQh4S797H06fGowwunj4eqStoeMlvKmrJuO"/>
          <p:cNvPicPr>
            <a:picLocks noChangeAspect="1" noChangeArrowheads="1"/>
          </p:cNvPicPr>
          <p:nvPr/>
        </p:nvPicPr>
        <p:blipFill>
          <a:blip r:embed="rId4" cstate="print"/>
          <a:srcRect/>
          <a:stretch>
            <a:fillRect/>
          </a:stretch>
        </p:blipFill>
        <p:spPr bwMode="auto">
          <a:xfrm>
            <a:off x="7315200" y="1219200"/>
            <a:ext cx="1216448" cy="9582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685800" y="1447800"/>
            <a:ext cx="4495800" cy="457200"/>
          </a:xfrm>
        </p:spPr>
        <p:txBody>
          <a:bodyPr>
            <a:normAutofit/>
          </a:bodyPr>
          <a:lstStyle/>
          <a:p>
            <a:pPr algn="l" fontAlgn="auto">
              <a:lnSpc>
                <a:spcPct val="80000"/>
              </a:lnSpc>
              <a:spcAft>
                <a:spcPts val="0"/>
              </a:spcAft>
              <a:buFont typeface="Wingdings 2"/>
              <a:buNone/>
              <a:defRPr/>
            </a:pPr>
            <a:r>
              <a:rPr lang="en-US" sz="2000" cap="none" dirty="0" smtClean="0">
                <a:latin typeface="Bodoni MT" pitchFamily="18" charset="0"/>
              </a:rPr>
              <a:t>I-Tel Dialer Overview </a:t>
            </a:r>
            <a:endParaRPr lang="en-US" sz="1800" cap="none" dirty="0" smtClean="0">
              <a:latin typeface="Bodoni MT" pitchFamily="18" charset="0"/>
            </a:endParaRPr>
          </a:p>
          <a:p>
            <a:pPr fontAlgn="auto">
              <a:lnSpc>
                <a:spcPct val="80000"/>
              </a:lnSpc>
              <a:spcAft>
                <a:spcPts val="0"/>
              </a:spcAft>
              <a:buFont typeface="Wingdings 2"/>
              <a:buNone/>
              <a:defRPr/>
            </a:pPr>
            <a:endParaRPr lang="en-US" sz="1800" dirty="0" smtClean="0"/>
          </a:p>
          <a:p>
            <a:pPr algn="l" fontAlgn="auto">
              <a:lnSpc>
                <a:spcPct val="80000"/>
              </a:lnSpc>
              <a:spcAft>
                <a:spcPts val="0"/>
              </a:spcAft>
              <a:buFont typeface="Wingdings 2"/>
              <a:buNone/>
              <a:defRPr/>
            </a:pPr>
            <a:endParaRPr lang="en-US" sz="3600" dirty="0" smtClean="0"/>
          </a:p>
        </p:txBody>
      </p:sp>
      <p:sp>
        <p:nvSpPr>
          <p:cNvPr id="10" name="Footer Placeholder 9"/>
          <p:cNvSpPr>
            <a:spLocks noGrp="1"/>
          </p:cNvSpPr>
          <p:nvPr>
            <p:ph type="ftr" sz="quarter" idx="11"/>
          </p:nvPr>
        </p:nvSpPr>
        <p:spPr>
          <a:xfrm>
            <a:off x="2895600" y="6381750"/>
            <a:ext cx="4876800" cy="476250"/>
          </a:xfrm>
        </p:spPr>
        <p:txBody>
          <a:bodyPr/>
          <a:lstStyle/>
          <a:p>
            <a:pPr>
              <a:defRPr/>
            </a:pPr>
            <a:r>
              <a:rPr lang="en-US" dirty="0">
                <a:solidFill>
                  <a:schemeClr val="tx1">
                    <a:lumMod val="75000"/>
                    <a:lumOff val="25000"/>
                  </a:schemeClr>
                </a:solidFill>
              </a:rPr>
              <a:t>© Copyright </a:t>
            </a:r>
            <a:r>
              <a:rPr lang="en-US" dirty="0" smtClean="0">
                <a:solidFill>
                  <a:schemeClr val="tx1">
                    <a:lumMod val="75000"/>
                    <a:lumOff val="25000"/>
                  </a:schemeClr>
                </a:solidFill>
              </a:rPr>
              <a:t>2011 </a:t>
            </a:r>
            <a:r>
              <a:rPr lang="en-US" dirty="0">
                <a:solidFill>
                  <a:schemeClr val="tx1">
                    <a:lumMod val="75000"/>
                    <a:lumOff val="25000"/>
                  </a:schemeClr>
                </a:solidFill>
              </a:rPr>
              <a:t>– Quantrax Corporation, Inc.</a:t>
            </a:r>
          </a:p>
        </p:txBody>
      </p:sp>
      <p:pic>
        <p:nvPicPr>
          <p:cNvPr id="15364" name="Picture 2"/>
          <p:cNvPicPr>
            <a:picLocks noGrp="1" noChangeAspect="1" noChangeArrowheads="1"/>
          </p:cNvPicPr>
          <p:nvPr>
            <p:ph type="ctrTitle"/>
          </p:nvPr>
        </p:nvPicPr>
        <p:blipFill>
          <a:blip r:embed="rId3" cstate="print"/>
          <a:srcRect/>
          <a:stretch>
            <a:fillRect/>
          </a:stretch>
        </p:blipFill>
        <p:spPr>
          <a:xfrm>
            <a:off x="0" y="0"/>
            <a:ext cx="9144000" cy="914400"/>
          </a:xfrm>
        </p:spPr>
      </p:pic>
      <p:sp>
        <p:nvSpPr>
          <p:cNvPr id="15365" name="Text Box 5"/>
          <p:cNvSpPr txBox="1">
            <a:spLocks noChangeArrowheads="1"/>
          </p:cNvSpPr>
          <p:nvPr/>
        </p:nvSpPr>
        <p:spPr bwMode="auto">
          <a:xfrm>
            <a:off x="0" y="1447800"/>
            <a:ext cx="1158875" cy="366713"/>
          </a:xfrm>
          <a:prstGeom prst="rect">
            <a:avLst/>
          </a:prstGeom>
          <a:noFill/>
          <a:ln w="9525">
            <a:noFill/>
            <a:miter lim="800000"/>
            <a:headEnd/>
            <a:tailEnd/>
          </a:ln>
        </p:spPr>
        <p:txBody>
          <a:bodyPr>
            <a:spAutoFit/>
          </a:bodyPr>
          <a:lstStyle/>
          <a:p>
            <a:endParaRPr lang="en-US" dirty="0"/>
          </a:p>
        </p:txBody>
      </p:sp>
      <p:sp>
        <p:nvSpPr>
          <p:cNvPr id="15366" name="TextBox 8"/>
          <p:cNvSpPr txBox="1">
            <a:spLocks noChangeArrowheads="1"/>
          </p:cNvSpPr>
          <p:nvPr/>
        </p:nvSpPr>
        <p:spPr bwMode="auto">
          <a:xfrm>
            <a:off x="609600" y="2971800"/>
            <a:ext cx="7836887" cy="3385542"/>
          </a:xfrm>
          <a:prstGeom prst="rect">
            <a:avLst/>
          </a:prstGeom>
          <a:noFill/>
          <a:ln w="9525">
            <a:noFill/>
            <a:miter lim="800000"/>
            <a:headEnd/>
            <a:tailEnd/>
          </a:ln>
        </p:spPr>
        <p:txBody>
          <a:bodyPr wrap="square">
            <a:spAutoFit/>
          </a:bodyPr>
          <a:lstStyle/>
          <a:p>
            <a:r>
              <a:rPr lang="en-US" dirty="0" smtClean="0"/>
              <a:t>Working campaigns (continued</a:t>
            </a:r>
            <a:r>
              <a:rPr lang="en-US" dirty="0" smtClean="0"/>
              <a:t>):</a:t>
            </a:r>
          </a:p>
          <a:p>
            <a:endParaRPr lang="en-US" dirty="0" smtClean="0"/>
          </a:p>
          <a:p>
            <a:pPr>
              <a:buFont typeface="Courier New" pitchFamily="49" charset="0"/>
              <a:buChar char="o"/>
            </a:pPr>
            <a:r>
              <a:rPr lang="en-US" sz="1600" dirty="0" smtClean="0"/>
              <a:t> ‘</a:t>
            </a:r>
            <a:r>
              <a:rPr lang="en-US" sz="1600" dirty="0" smtClean="0"/>
              <a:t>Linked campaigns’ allow for 1 ‘master’ campaign and multiple ‘linked’ campaigns to be set up. Linked campaigns can be set up based on list size or ratio. We recommend a ‘ratio’ setting if the accounts in a linked campaign need to be called before other accounts in the links. For example, 1</a:t>
            </a:r>
            <a:r>
              <a:rPr lang="en-US" sz="1600" baseline="30000" dirty="0" smtClean="0"/>
              <a:t>st</a:t>
            </a:r>
            <a:r>
              <a:rPr lang="en-US" sz="1600" dirty="0" smtClean="0"/>
              <a:t> link is set to 90% and the 2</a:t>
            </a:r>
            <a:r>
              <a:rPr lang="en-US" sz="1600" baseline="30000" dirty="0" smtClean="0"/>
              <a:t>nd</a:t>
            </a:r>
            <a:r>
              <a:rPr lang="en-US" sz="1600" dirty="0" smtClean="0"/>
              <a:t> link is set to 10%. The accounts in the 1</a:t>
            </a:r>
            <a:r>
              <a:rPr lang="en-US" sz="1600" baseline="30000" dirty="0" smtClean="0"/>
              <a:t>st</a:t>
            </a:r>
            <a:r>
              <a:rPr lang="en-US" sz="1600" dirty="0" smtClean="0"/>
              <a:t> linked campaign will be called 90% of the time </a:t>
            </a:r>
          </a:p>
          <a:p>
            <a:pPr>
              <a:buFont typeface="Courier New" pitchFamily="49" charset="0"/>
              <a:buChar char="o"/>
            </a:pPr>
            <a:r>
              <a:rPr lang="en-US" sz="1600" dirty="0" smtClean="0"/>
              <a:t> Many </a:t>
            </a:r>
            <a:r>
              <a:rPr lang="en-US" sz="1600" dirty="0" smtClean="0"/>
              <a:t>sorting options are available. If a campaign is running and client #1234 needs called before the other accounts in the campaign, the sort can be adjusted while the campaign is running. What if there are 20 client numbers in the group and only 2 client numbers need to be called immediately – can this be done? Yes, simply modify the sort to present these 2 client numbers first and the campaign will re-adjust</a:t>
            </a:r>
          </a:p>
          <a:p>
            <a:endParaRPr lang="en-US" dirty="0" smtClean="0"/>
          </a:p>
        </p:txBody>
      </p:sp>
      <p:pic>
        <p:nvPicPr>
          <p:cNvPr id="15367" name="Picture 14" descr="http://t1.gstatic.com/images?q=tbn:ANd9GcQlZS8jq1CO-nJSBsMrvxQFvhQh4S797H06fGowwunj4eqStoeMlvKmrJuO"/>
          <p:cNvPicPr>
            <a:picLocks noChangeAspect="1" noChangeArrowheads="1"/>
          </p:cNvPicPr>
          <p:nvPr/>
        </p:nvPicPr>
        <p:blipFill>
          <a:blip r:embed="rId4" cstate="print"/>
          <a:srcRect/>
          <a:stretch>
            <a:fillRect/>
          </a:stretch>
        </p:blipFill>
        <p:spPr bwMode="auto">
          <a:xfrm>
            <a:off x="7315200" y="1219200"/>
            <a:ext cx="1216448" cy="9582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685800" y="1447800"/>
            <a:ext cx="4495800" cy="457200"/>
          </a:xfrm>
        </p:spPr>
        <p:txBody>
          <a:bodyPr>
            <a:normAutofit/>
          </a:bodyPr>
          <a:lstStyle/>
          <a:p>
            <a:pPr algn="l" fontAlgn="auto">
              <a:lnSpc>
                <a:spcPct val="80000"/>
              </a:lnSpc>
              <a:spcAft>
                <a:spcPts val="0"/>
              </a:spcAft>
              <a:buFont typeface="Wingdings 2"/>
              <a:buNone/>
              <a:defRPr/>
            </a:pPr>
            <a:r>
              <a:rPr lang="en-US" sz="2000" cap="none" dirty="0" smtClean="0">
                <a:latin typeface="Bodoni MT" pitchFamily="18" charset="0"/>
              </a:rPr>
              <a:t>I-Tel Dialer Overview </a:t>
            </a:r>
            <a:endParaRPr lang="en-US" sz="1800" cap="none" dirty="0" smtClean="0">
              <a:latin typeface="Bodoni MT" pitchFamily="18" charset="0"/>
            </a:endParaRPr>
          </a:p>
          <a:p>
            <a:pPr fontAlgn="auto">
              <a:lnSpc>
                <a:spcPct val="80000"/>
              </a:lnSpc>
              <a:spcAft>
                <a:spcPts val="0"/>
              </a:spcAft>
              <a:buFont typeface="Wingdings 2"/>
              <a:buNone/>
              <a:defRPr/>
            </a:pPr>
            <a:endParaRPr lang="en-US" sz="1800" dirty="0" smtClean="0"/>
          </a:p>
          <a:p>
            <a:pPr algn="l" fontAlgn="auto">
              <a:lnSpc>
                <a:spcPct val="80000"/>
              </a:lnSpc>
              <a:spcAft>
                <a:spcPts val="0"/>
              </a:spcAft>
              <a:buFont typeface="Wingdings 2"/>
              <a:buNone/>
              <a:defRPr/>
            </a:pPr>
            <a:endParaRPr lang="en-US" sz="3600" dirty="0" smtClean="0"/>
          </a:p>
        </p:txBody>
      </p:sp>
      <p:sp>
        <p:nvSpPr>
          <p:cNvPr id="10" name="Footer Placeholder 9"/>
          <p:cNvSpPr>
            <a:spLocks noGrp="1"/>
          </p:cNvSpPr>
          <p:nvPr>
            <p:ph type="ftr" sz="quarter" idx="11"/>
          </p:nvPr>
        </p:nvSpPr>
        <p:spPr>
          <a:xfrm>
            <a:off x="2895600" y="6381750"/>
            <a:ext cx="4876800" cy="476250"/>
          </a:xfrm>
        </p:spPr>
        <p:txBody>
          <a:bodyPr/>
          <a:lstStyle/>
          <a:p>
            <a:pPr>
              <a:defRPr/>
            </a:pPr>
            <a:r>
              <a:rPr lang="en-US" dirty="0">
                <a:solidFill>
                  <a:schemeClr val="tx1">
                    <a:lumMod val="75000"/>
                    <a:lumOff val="25000"/>
                  </a:schemeClr>
                </a:solidFill>
              </a:rPr>
              <a:t>© Copyright </a:t>
            </a:r>
            <a:r>
              <a:rPr lang="en-US" dirty="0" smtClean="0">
                <a:solidFill>
                  <a:schemeClr val="tx1">
                    <a:lumMod val="75000"/>
                    <a:lumOff val="25000"/>
                  </a:schemeClr>
                </a:solidFill>
              </a:rPr>
              <a:t>2011 </a:t>
            </a:r>
            <a:r>
              <a:rPr lang="en-US" dirty="0">
                <a:solidFill>
                  <a:schemeClr val="tx1">
                    <a:lumMod val="75000"/>
                    <a:lumOff val="25000"/>
                  </a:schemeClr>
                </a:solidFill>
              </a:rPr>
              <a:t>– Quantrax Corporation, Inc.</a:t>
            </a:r>
          </a:p>
        </p:txBody>
      </p:sp>
      <p:pic>
        <p:nvPicPr>
          <p:cNvPr id="15364" name="Picture 2"/>
          <p:cNvPicPr>
            <a:picLocks noGrp="1" noChangeAspect="1" noChangeArrowheads="1"/>
          </p:cNvPicPr>
          <p:nvPr>
            <p:ph type="ctrTitle"/>
          </p:nvPr>
        </p:nvPicPr>
        <p:blipFill>
          <a:blip r:embed="rId3" cstate="print"/>
          <a:srcRect/>
          <a:stretch>
            <a:fillRect/>
          </a:stretch>
        </p:blipFill>
        <p:spPr>
          <a:xfrm>
            <a:off x="0" y="0"/>
            <a:ext cx="9144000" cy="914400"/>
          </a:xfrm>
        </p:spPr>
      </p:pic>
      <p:sp>
        <p:nvSpPr>
          <p:cNvPr id="15365" name="Text Box 5"/>
          <p:cNvSpPr txBox="1">
            <a:spLocks noChangeArrowheads="1"/>
          </p:cNvSpPr>
          <p:nvPr/>
        </p:nvSpPr>
        <p:spPr bwMode="auto">
          <a:xfrm>
            <a:off x="0" y="1447800"/>
            <a:ext cx="1158875" cy="366713"/>
          </a:xfrm>
          <a:prstGeom prst="rect">
            <a:avLst/>
          </a:prstGeom>
          <a:noFill/>
          <a:ln w="9525">
            <a:noFill/>
            <a:miter lim="800000"/>
            <a:headEnd/>
            <a:tailEnd/>
          </a:ln>
        </p:spPr>
        <p:txBody>
          <a:bodyPr>
            <a:spAutoFit/>
          </a:bodyPr>
          <a:lstStyle/>
          <a:p>
            <a:endParaRPr lang="en-US" dirty="0"/>
          </a:p>
        </p:txBody>
      </p:sp>
      <p:sp>
        <p:nvSpPr>
          <p:cNvPr id="15366" name="TextBox 8"/>
          <p:cNvSpPr txBox="1">
            <a:spLocks noChangeArrowheads="1"/>
          </p:cNvSpPr>
          <p:nvPr/>
        </p:nvSpPr>
        <p:spPr bwMode="auto">
          <a:xfrm>
            <a:off x="685800" y="2743200"/>
            <a:ext cx="7836887" cy="3631763"/>
          </a:xfrm>
          <a:prstGeom prst="rect">
            <a:avLst/>
          </a:prstGeom>
          <a:noFill/>
          <a:ln w="9525">
            <a:noFill/>
            <a:miter lim="800000"/>
            <a:headEnd/>
            <a:tailEnd/>
          </a:ln>
        </p:spPr>
        <p:txBody>
          <a:bodyPr wrap="square">
            <a:spAutoFit/>
          </a:bodyPr>
          <a:lstStyle/>
          <a:p>
            <a:r>
              <a:rPr lang="en-US" dirty="0" smtClean="0"/>
              <a:t>Maximizing campaigns</a:t>
            </a:r>
            <a:r>
              <a:rPr lang="en-US" dirty="0" smtClean="0"/>
              <a:t>:</a:t>
            </a:r>
          </a:p>
          <a:p>
            <a:endParaRPr lang="en-US" dirty="0" smtClean="0"/>
          </a:p>
          <a:p>
            <a:pPr>
              <a:buFont typeface="Courier New" pitchFamily="49" charset="0"/>
              <a:buChar char="o"/>
            </a:pPr>
            <a:r>
              <a:rPr lang="en-US" sz="1600" dirty="0" smtClean="0"/>
              <a:t> Incorporating agentless campaigns  –  increasing call volume when live agents are not available by running agentless campaigns at the end of the day or on weekends</a:t>
            </a:r>
          </a:p>
          <a:p>
            <a:pPr>
              <a:buFont typeface="Courier New" pitchFamily="49" charset="0"/>
              <a:buChar char="o"/>
            </a:pPr>
            <a:r>
              <a:rPr lang="en-US" sz="1600" dirty="0" smtClean="0"/>
              <a:t> Mixed campaigns - utilizing virtual agents not only in an agentless campaign but adding them to a campaign with live agents: reducing wait time and increasing call volume</a:t>
            </a:r>
          </a:p>
          <a:p>
            <a:pPr>
              <a:buFont typeface="Courier New" pitchFamily="49" charset="0"/>
              <a:buChar char="o"/>
            </a:pPr>
            <a:r>
              <a:rPr lang="en-US" sz="1600" dirty="0" smtClean="0"/>
              <a:t> Adding Call Blending – Call Blending allows an agent to make and receive calls through 1 extension. When an available predictive agent receives the inbound call – the account for the caller is immediately presented to the agent!  This reduces the steps taken by an agent to juggle calls on their outbound and inbound extensions, ultimately reducing wrap time and allowing the agent to return to the wait screen for an outbound connection </a:t>
            </a:r>
            <a:endParaRPr lang="en-US" dirty="0"/>
          </a:p>
          <a:p>
            <a:endParaRPr lang="en-US" dirty="0"/>
          </a:p>
        </p:txBody>
      </p:sp>
      <p:pic>
        <p:nvPicPr>
          <p:cNvPr id="15367" name="Picture 14" descr="http://t1.gstatic.com/images?q=tbn:ANd9GcQlZS8jq1CO-nJSBsMrvxQFvhQh4S797H06fGowwunj4eqStoeMlvKmrJuO"/>
          <p:cNvPicPr>
            <a:picLocks noChangeAspect="1" noChangeArrowheads="1"/>
          </p:cNvPicPr>
          <p:nvPr/>
        </p:nvPicPr>
        <p:blipFill>
          <a:blip r:embed="rId4" cstate="print"/>
          <a:srcRect/>
          <a:stretch>
            <a:fillRect/>
          </a:stretch>
        </p:blipFill>
        <p:spPr bwMode="auto">
          <a:xfrm>
            <a:off x="7315200" y="1219200"/>
            <a:ext cx="1216448" cy="9582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64769</TotalTime>
  <Words>1724</Words>
  <Application>Microsoft Office PowerPoint</Application>
  <PresentationFormat>On-screen Show (4:3)</PresentationFormat>
  <Paragraphs>145</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dc:creator>
  <cp:lastModifiedBy>MichelleB</cp:lastModifiedBy>
  <cp:revision>2230</cp:revision>
  <dcterms:created xsi:type="dcterms:W3CDTF">2010-12-08T23:35:38Z</dcterms:created>
  <dcterms:modified xsi:type="dcterms:W3CDTF">2011-10-31T15:17:40Z</dcterms:modified>
</cp:coreProperties>
</file>