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1" r:id="rId3"/>
    <p:sldId id="268" r:id="rId4"/>
    <p:sldId id="292" r:id="rId5"/>
    <p:sldId id="309" r:id="rId6"/>
    <p:sldId id="311" r:id="rId7"/>
    <p:sldId id="312" r:id="rId8"/>
    <p:sldId id="316" r:id="rId9"/>
    <p:sldId id="315" r:id="rId10"/>
    <p:sldId id="317" r:id="rId11"/>
    <p:sldId id="318" r:id="rId12"/>
    <p:sldId id="320" r:id="rId13"/>
    <p:sldId id="321" r:id="rId14"/>
    <p:sldId id="323" r:id="rId15"/>
    <p:sldId id="324" r:id="rId16"/>
    <p:sldId id="329" r:id="rId17"/>
    <p:sldId id="334" r:id="rId18"/>
    <p:sldId id="330" r:id="rId19"/>
    <p:sldId id="333" r:id="rId20"/>
    <p:sldId id="322" r:id="rId21"/>
    <p:sldId id="332" r:id="rId22"/>
    <p:sldId id="325" r:id="rId23"/>
    <p:sldId id="326" r:id="rId24"/>
    <p:sldId id="327" r:id="rId25"/>
    <p:sldId id="328" r:id="rId26"/>
    <p:sldId id="331" r:id="rId27"/>
    <p:sldId id="335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32" autoAdjust="0"/>
  </p:normalViewPr>
  <p:slideViewPr>
    <p:cSldViewPr>
      <p:cViewPr varScale="1">
        <p:scale>
          <a:sx n="67" d="100"/>
          <a:sy n="67" d="100"/>
        </p:scale>
        <p:origin x="38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87EE-170F-4E3A-9250-7FDF3512FA4F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8A23D-D0EA-43B9-B7DF-1BCE843D0A3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6FAB-780E-4C5C-BC18-74DED349F7E4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6FAB-780E-4C5C-BC18-74DED349F7E4}" type="slidenum">
              <a:rPr lang="en-US"/>
              <a:pPr/>
              <a:t>22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2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23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6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24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5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25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28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26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90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27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66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6FAB-780E-4C5C-BC18-74DED349F7E4}" type="slidenum">
              <a:rPr lang="en-US"/>
              <a:pPr/>
              <a:t>28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CF05F-5C39-4915-9738-3F1B50EFEF78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6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6FAB-780E-4C5C-BC18-74DED349F7E4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8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6FAB-780E-4C5C-BC18-74DED349F7E4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D10D-ACD3-4C8E-83CD-268DC1F2A867}" type="datetimeFigureOut">
              <a:rPr lang="en-US" smtClean="0"/>
              <a:pPr/>
              <a:t>11/9/2016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4C5E-DBBE-48DB-B944-AA4D4AED80A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80928"/>
            <a:ext cx="6400800" cy="2088232"/>
          </a:xfrm>
        </p:spPr>
        <p:txBody>
          <a:bodyPr>
            <a:normAutofit lnSpcReduction="10000"/>
          </a:bodyPr>
          <a:lstStyle/>
          <a:p>
            <a:r>
              <a:rPr lang="en-CA" sz="6000" dirty="0">
                <a:solidFill>
                  <a:schemeClr val="tx1"/>
                </a:solidFill>
              </a:rPr>
              <a:t>I-Tel</a:t>
            </a:r>
          </a:p>
          <a:p>
            <a:r>
              <a:rPr lang="en-CA" sz="6000" dirty="0">
                <a:solidFill>
                  <a:schemeClr val="tx1"/>
                </a:solidFill>
              </a:rPr>
              <a:t>Playing Messages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6106689"/>
          </a:xfrm>
        </p:spPr>
      </p:pic>
    </p:spTree>
    <p:extLst>
      <p:ext uri="{BB962C8B-B14F-4D97-AF65-F5344CB8AC3E}">
        <p14:creationId xmlns:p14="http://schemas.microsoft.com/office/powerpoint/2010/main" val="289955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250706"/>
          </a:xfrm>
        </p:spPr>
      </p:pic>
    </p:spTree>
    <p:extLst>
      <p:ext uri="{BB962C8B-B14F-4D97-AF65-F5344CB8AC3E}">
        <p14:creationId xmlns:p14="http://schemas.microsoft.com/office/powerpoint/2010/main" val="299148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8363272" cy="610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86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250706"/>
          </a:xfrm>
        </p:spPr>
      </p:pic>
    </p:spTree>
    <p:extLst>
      <p:ext uri="{BB962C8B-B14F-4D97-AF65-F5344CB8AC3E}">
        <p14:creationId xmlns:p14="http://schemas.microsoft.com/office/powerpoint/2010/main" val="288237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4864"/>
            <a:ext cx="6400800" cy="4032448"/>
          </a:xfrm>
        </p:spPr>
        <p:txBody>
          <a:bodyPr>
            <a:normAutofit/>
          </a:bodyPr>
          <a:lstStyle/>
          <a:p>
            <a:endParaRPr lang="en-CA" sz="4800" dirty="0">
              <a:solidFill>
                <a:schemeClr val="tx1"/>
              </a:solidFill>
            </a:endParaRPr>
          </a:p>
          <a:p>
            <a:r>
              <a:rPr lang="en-CA" sz="4800" dirty="0">
                <a:solidFill>
                  <a:schemeClr val="tx1"/>
                </a:solidFill>
              </a:rPr>
              <a:t>Playing the Message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76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2348880"/>
            <a:ext cx="7344816" cy="37772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Play the message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Plays the message while the agent is still on the call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Agent has the option to stop the message or terminate the call</a:t>
            </a:r>
          </a:p>
          <a:p>
            <a:pPr>
              <a:lnSpc>
                <a:spcPct val="90000"/>
              </a:lnSpc>
            </a:pPr>
            <a:r>
              <a:rPr lang="en-US" dirty="0"/>
              <a:t>Transfer to the message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Agent moves on to the next account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dialer plays the message to the consumer and then terminates the call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530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Agent Options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90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8291264" cy="6250706"/>
          </a:xfrm>
        </p:spPr>
      </p:pic>
    </p:spTree>
    <p:extLst>
      <p:ext uri="{BB962C8B-B14F-4D97-AF65-F5344CB8AC3E}">
        <p14:creationId xmlns:p14="http://schemas.microsoft.com/office/powerpoint/2010/main" val="183677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435280" cy="6322714"/>
          </a:xfrm>
        </p:spPr>
      </p:pic>
    </p:spTree>
    <p:extLst>
      <p:ext uri="{BB962C8B-B14F-4D97-AF65-F5344CB8AC3E}">
        <p14:creationId xmlns:p14="http://schemas.microsoft.com/office/powerpoint/2010/main" val="106428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4638"/>
            <a:ext cx="8496944" cy="6322714"/>
          </a:xfrm>
        </p:spPr>
      </p:pic>
    </p:spTree>
    <p:extLst>
      <p:ext uri="{BB962C8B-B14F-4D97-AF65-F5344CB8AC3E}">
        <p14:creationId xmlns:p14="http://schemas.microsoft.com/office/powerpoint/2010/main" val="72668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8352928" cy="6322714"/>
          </a:xfrm>
        </p:spPr>
      </p:pic>
    </p:spTree>
    <p:extLst>
      <p:ext uri="{BB962C8B-B14F-4D97-AF65-F5344CB8AC3E}">
        <p14:creationId xmlns:p14="http://schemas.microsoft.com/office/powerpoint/2010/main" val="143655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2643181"/>
            <a:ext cx="6912768" cy="3482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Generic Messages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Customised</a:t>
            </a:r>
            <a:r>
              <a:rPr lang="en-US" dirty="0"/>
              <a:t> Messages</a:t>
            </a:r>
          </a:p>
          <a:p>
            <a:pPr>
              <a:lnSpc>
                <a:spcPct val="90000"/>
              </a:lnSpc>
            </a:pPr>
            <a:r>
              <a:rPr lang="en-US" dirty="0"/>
              <a:t>Attended Playback</a:t>
            </a:r>
          </a:p>
          <a:p>
            <a:pPr>
              <a:lnSpc>
                <a:spcPct val="90000"/>
              </a:lnSpc>
            </a:pPr>
            <a:r>
              <a:rPr lang="en-US" dirty="0"/>
              <a:t>Unattended Playback</a:t>
            </a:r>
          </a:p>
          <a:p>
            <a:pPr>
              <a:lnSpc>
                <a:spcPct val="90000"/>
              </a:lnSpc>
            </a:pPr>
            <a:r>
              <a:rPr lang="en-US" dirty="0"/>
              <a:t>Available in all dialing modes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Message Features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8363271" cy="62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89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250706"/>
          </a:xfrm>
        </p:spPr>
      </p:pic>
    </p:spTree>
    <p:extLst>
      <p:ext uri="{BB962C8B-B14F-4D97-AF65-F5344CB8AC3E}">
        <p14:creationId xmlns:p14="http://schemas.microsoft.com/office/powerpoint/2010/main" val="88571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4864"/>
            <a:ext cx="6400800" cy="4032448"/>
          </a:xfrm>
        </p:spPr>
        <p:txBody>
          <a:bodyPr>
            <a:normAutofit/>
          </a:bodyPr>
          <a:lstStyle/>
          <a:p>
            <a:endParaRPr lang="en-CA" sz="4800" dirty="0">
              <a:solidFill>
                <a:schemeClr val="tx1"/>
              </a:solidFill>
            </a:endParaRPr>
          </a:p>
          <a:p>
            <a:r>
              <a:rPr lang="en-CA" sz="4800" dirty="0">
                <a:solidFill>
                  <a:schemeClr val="tx1"/>
                </a:solidFill>
              </a:rPr>
              <a:t>Transferring to a Script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69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2420888"/>
            <a:ext cx="7344816" cy="37052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Transfer to a script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Agent must know the hunt group for the relevant script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800001 – Standard generic outbound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800006 – Standard TTS outbound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800066 – Payment Portal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Agent moves on to the next account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dialer plays the message to the consumer and then terminates the call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Agent Options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93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2420889"/>
            <a:ext cx="7776864" cy="3384376"/>
          </a:xfrm>
        </p:spPr>
        <p:txBody>
          <a:bodyPr>
            <a:normAutofit/>
          </a:bodyPr>
          <a:lstStyle/>
          <a:p>
            <a:pPr marL="571500" indent="-457200">
              <a:lnSpc>
                <a:spcPct val="90000"/>
              </a:lnSpc>
            </a:pPr>
            <a:r>
              <a:rPr lang="en-CA" dirty="0"/>
              <a:t>8.00%  	   	Increase in accounts worked</a:t>
            </a:r>
          </a:p>
          <a:p>
            <a:pPr marL="571500" indent="-457200">
              <a:lnSpc>
                <a:spcPct val="90000"/>
              </a:lnSpc>
            </a:pPr>
            <a:r>
              <a:rPr lang="en-CA" dirty="0"/>
              <a:t>11.21%		Increase in RPCs</a:t>
            </a:r>
          </a:p>
          <a:p>
            <a:pPr marL="571500" indent="-457200">
              <a:lnSpc>
                <a:spcPct val="90000"/>
              </a:lnSpc>
            </a:pPr>
            <a:r>
              <a:rPr lang="en-CA" dirty="0"/>
              <a:t>7.83%  		Increase in attempts</a:t>
            </a: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The Benefits – Immediate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0405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2420889"/>
            <a:ext cx="7776864" cy="3384376"/>
          </a:xfrm>
        </p:spPr>
        <p:txBody>
          <a:bodyPr>
            <a:normAutofit/>
          </a:bodyPr>
          <a:lstStyle/>
          <a:p>
            <a:pPr marL="571500" indent="-457200">
              <a:lnSpc>
                <a:spcPct val="90000"/>
              </a:lnSpc>
            </a:pPr>
            <a:r>
              <a:rPr lang="en-CA" dirty="0"/>
              <a:t>20.99%	   	Increase in accounts worked</a:t>
            </a:r>
          </a:p>
          <a:p>
            <a:pPr marL="571500" indent="-457200">
              <a:lnSpc>
                <a:spcPct val="90000"/>
              </a:lnSpc>
            </a:pPr>
            <a:r>
              <a:rPr lang="en-CA" dirty="0"/>
              <a:t>9.49%  	   	Increase in RPCs</a:t>
            </a:r>
          </a:p>
          <a:p>
            <a:pPr marL="571500" indent="-457200">
              <a:lnSpc>
                <a:spcPct val="90000"/>
              </a:lnSpc>
            </a:pPr>
            <a:r>
              <a:rPr lang="en-CA" dirty="0"/>
              <a:t>23.77%  	Increase in attempts</a:t>
            </a: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The Benefits - Sustained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15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2420889"/>
            <a:ext cx="7776864" cy="3384376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uniformity in communicating with consumers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agents to play messages instead of talking directly to the consumer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agents to move on to the next account while the dialer is leaving a message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I-Tel Message Transfer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154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420888"/>
            <a:ext cx="7992888" cy="360039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uniformity in communicating with consumers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agents to delegate standard tasks to virtual agents, such as taking payments!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agents to move on to the next account while the dialer is dealing with a consumer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Virtual agents will free up time for live agents, allowing them to focus on generating revenue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I-Tel Script Transfer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06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4864"/>
            <a:ext cx="6400800" cy="4032448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tx1"/>
                </a:solidFill>
              </a:rPr>
              <a:t>I-Tel </a:t>
            </a:r>
          </a:p>
          <a:p>
            <a:r>
              <a:rPr lang="en-CA" sz="6000" dirty="0">
                <a:solidFill>
                  <a:schemeClr val="tx1"/>
                </a:solidFill>
              </a:rPr>
              <a:t>Message Transfer</a:t>
            </a:r>
          </a:p>
          <a:p>
            <a:endParaRPr lang="en-CA" sz="6000" dirty="0">
              <a:solidFill>
                <a:schemeClr val="tx1"/>
              </a:solidFill>
            </a:endParaRPr>
          </a:p>
          <a:p>
            <a:r>
              <a:rPr lang="en-CA" sz="3400" dirty="0">
                <a:solidFill>
                  <a:schemeClr val="tx1"/>
                </a:solidFill>
              </a:rPr>
              <a:t>Quantrax November 2016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6" y="2643181"/>
            <a:ext cx="7128792" cy="348298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Can be a generic or customized message</a:t>
            </a:r>
          </a:p>
          <a:p>
            <a:pPr>
              <a:lnSpc>
                <a:spcPct val="90000"/>
              </a:lnSpc>
            </a:pPr>
            <a:r>
              <a:rPr lang="en-US" dirty="0"/>
              <a:t>Over 1000 messages available </a:t>
            </a:r>
          </a:p>
          <a:p>
            <a:pPr>
              <a:lnSpc>
                <a:spcPct val="90000"/>
              </a:lnSpc>
            </a:pPr>
            <a:r>
              <a:rPr lang="en-US" dirty="0"/>
              <a:t>Messages are pre-recorded</a:t>
            </a:r>
          </a:p>
          <a:p>
            <a:pPr>
              <a:lnSpc>
                <a:spcPct val="90000"/>
              </a:lnSpc>
            </a:pPr>
            <a:r>
              <a:rPr lang="en-US" dirty="0"/>
              <a:t>The message can play the mini-</a:t>
            </a:r>
            <a:r>
              <a:rPr lang="en-US" dirty="0" err="1"/>
              <a:t>miranda</a:t>
            </a:r>
            <a:r>
              <a:rPr lang="en-US" dirty="0"/>
              <a:t>, advise that the call is being recorded, or provide any additional information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Message Options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6" y="2643181"/>
            <a:ext cx="6984776" cy="30180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agent can transfer the consumer to a script by transferring the consumer to a hunt group</a:t>
            </a:r>
          </a:p>
          <a:p>
            <a:pPr>
              <a:lnSpc>
                <a:spcPct val="90000"/>
              </a:lnSpc>
            </a:pPr>
            <a:r>
              <a:rPr lang="en-US" dirty="0"/>
              <a:t>The script can play the mini-</a:t>
            </a:r>
            <a:r>
              <a:rPr lang="en-US" dirty="0" err="1"/>
              <a:t>miranda</a:t>
            </a:r>
            <a:r>
              <a:rPr lang="en-US" dirty="0"/>
              <a:t>, advise that the call is being recorded, or provide any additional information</a:t>
            </a:r>
          </a:p>
          <a:p>
            <a:pPr>
              <a:lnSpc>
                <a:spcPct val="90000"/>
              </a:lnSpc>
            </a:pPr>
            <a:r>
              <a:rPr lang="en-US" dirty="0"/>
              <a:t>The script can be the IVR payment portal!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Script Options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2420888"/>
            <a:ext cx="7488832" cy="3705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Record a message…..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’This is Quantrax.  Please call us at 301 657 2084’ 	</a:t>
            </a:r>
          </a:p>
          <a:p>
            <a:pPr>
              <a:lnSpc>
                <a:spcPct val="90000"/>
              </a:lnSpc>
            </a:pPr>
            <a:r>
              <a:rPr lang="en-US" dirty="0"/>
              <a:t>Place the message on the STG server</a:t>
            </a:r>
          </a:p>
          <a:p>
            <a:pPr>
              <a:lnSpc>
                <a:spcPct val="90000"/>
              </a:lnSpc>
            </a:pPr>
            <a:r>
              <a:rPr lang="en-US" dirty="0"/>
              <a:t>Assign a ‘symbolic name’</a:t>
            </a:r>
          </a:p>
          <a:p>
            <a:pPr>
              <a:lnSpc>
                <a:spcPct val="90000"/>
              </a:lnSpc>
            </a:pPr>
            <a:r>
              <a:rPr lang="en-US" dirty="0"/>
              <a:t>Assign a message code on RMEx</a:t>
            </a:r>
          </a:p>
          <a:p>
            <a:pPr>
              <a:lnSpc>
                <a:spcPct val="90000"/>
              </a:lnSpc>
            </a:pPr>
            <a:r>
              <a:rPr lang="en-US" dirty="0"/>
              <a:t>Train the agents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Message Set-Up Tasks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2420888"/>
            <a:ext cx="7632848" cy="3705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‘This call is being recorded for quality assurance purposes’</a:t>
            </a:r>
          </a:p>
          <a:p>
            <a:pPr>
              <a:lnSpc>
                <a:spcPct val="90000"/>
              </a:lnSpc>
            </a:pPr>
            <a:r>
              <a:rPr lang="en-US" dirty="0"/>
              <a:t>‘This call is from a debt collection agency’</a:t>
            </a:r>
          </a:p>
          <a:p>
            <a:pPr>
              <a:lnSpc>
                <a:spcPct val="90000"/>
              </a:lnSpc>
            </a:pPr>
            <a:r>
              <a:rPr lang="en-US" dirty="0"/>
              <a:t>‘This is John Doe.  I’m calling from Quantrax about your account with your local hospital.  Please call me at 301 657 2084’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Sample Messages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94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2420888"/>
            <a:ext cx="7344816" cy="3705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Standard generic script</a:t>
            </a:r>
          </a:p>
          <a:p>
            <a:pPr>
              <a:lnSpc>
                <a:spcPct val="90000"/>
              </a:lnSpc>
            </a:pPr>
            <a:r>
              <a:rPr lang="en-US" dirty="0"/>
              <a:t>Outbound TTS script</a:t>
            </a:r>
          </a:p>
          <a:p>
            <a:pPr>
              <a:lnSpc>
                <a:spcPct val="90000"/>
              </a:lnSpc>
            </a:pPr>
            <a:r>
              <a:rPr lang="en-US" dirty="0"/>
              <a:t>Payment Portal script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14348" y="150017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Sample Scripts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3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4864"/>
            <a:ext cx="6400800" cy="4032448"/>
          </a:xfrm>
        </p:spPr>
        <p:txBody>
          <a:bodyPr>
            <a:normAutofit/>
          </a:bodyPr>
          <a:lstStyle/>
          <a:p>
            <a:endParaRPr lang="en-CA" sz="4800" dirty="0">
              <a:solidFill>
                <a:schemeClr val="tx1"/>
              </a:solidFill>
            </a:endParaRPr>
          </a:p>
          <a:p>
            <a:r>
              <a:rPr lang="en-CA" sz="4800" dirty="0">
                <a:solidFill>
                  <a:schemeClr val="tx1"/>
                </a:solidFill>
              </a:rPr>
              <a:t>Setting up the Message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9"/>
            <a:ext cx="2664296" cy="115212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31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4638"/>
            <a:ext cx="8640960" cy="625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83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16345</TotalTime>
  <Words>424</Words>
  <Application>Microsoft Office PowerPoint</Application>
  <PresentationFormat>On-screen Show (4:3)</PresentationFormat>
  <Paragraphs>91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Collectcorp Dialer Recommendations</dc:title>
  <dc:creator>Steve</dc:creator>
  <cp:lastModifiedBy>Steve Townend</cp:lastModifiedBy>
  <cp:revision>340</cp:revision>
  <dcterms:created xsi:type="dcterms:W3CDTF">2010-02-01T17:06:15Z</dcterms:created>
  <dcterms:modified xsi:type="dcterms:W3CDTF">2016-11-09T21:50:06Z</dcterms:modified>
</cp:coreProperties>
</file>