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322" r:id="rId3"/>
    <p:sldId id="323" r:id="rId4"/>
    <p:sldId id="343" r:id="rId5"/>
    <p:sldId id="324" r:id="rId6"/>
    <p:sldId id="325" r:id="rId7"/>
    <p:sldId id="326" r:id="rId8"/>
    <p:sldId id="345" r:id="rId9"/>
    <p:sldId id="346" r:id="rId10"/>
    <p:sldId id="347" r:id="rId11"/>
    <p:sldId id="348" r:id="rId12"/>
    <p:sldId id="353" r:id="rId13"/>
    <p:sldId id="344" r:id="rId14"/>
    <p:sldId id="349" r:id="rId15"/>
    <p:sldId id="350" r:id="rId16"/>
    <p:sldId id="351" r:id="rId17"/>
    <p:sldId id="352" r:id="rId18"/>
    <p:sldId id="354" r:id="rId19"/>
    <p:sldId id="357" r:id="rId20"/>
    <p:sldId id="359" r:id="rId21"/>
    <p:sldId id="360" r:id="rId22"/>
    <p:sldId id="361" r:id="rId23"/>
    <p:sldId id="362" r:id="rId24"/>
    <p:sldId id="363" r:id="rId25"/>
    <p:sldId id="365" r:id="rId26"/>
    <p:sldId id="364" r:id="rId27"/>
    <p:sldId id="356" r:id="rId28"/>
    <p:sldId id="366" r:id="rId29"/>
    <p:sldId id="367" r:id="rId30"/>
    <p:sldId id="368" r:id="rId31"/>
    <p:sldId id="369" r:id="rId32"/>
    <p:sldId id="32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5" autoAdjust="0"/>
    <p:restoredTop sz="94706" autoAdjust="0"/>
  </p:normalViewPr>
  <p:slideViewPr>
    <p:cSldViewPr>
      <p:cViewPr varScale="1">
        <p:scale>
          <a:sx n="98" d="100"/>
          <a:sy n="98" d="100"/>
        </p:scale>
        <p:origin x="102"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E6EDD-A67D-4801-A16C-DE979B6723B3}" type="datetimeFigureOut">
              <a:rPr lang="en-CA" smtClean="0"/>
              <a:pPr/>
              <a:t>2017-06-20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03E63B-16DB-4332-9BC5-88A9BD095885}" type="slidenum">
              <a:rPr lang="en-CA" smtClean="0"/>
              <a:pPr/>
              <a:t>‹#›</a:t>
            </a:fld>
            <a:endParaRPr lang="en-CA"/>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BA930A8-DAEE-4974-92ED-353DA69ABC6C}" type="datetimeFigureOut">
              <a:rPr lang="en-US"/>
              <a:pPr>
                <a:defRPr/>
              </a:pPr>
              <a:t>6/20/2017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D9C8849-959C-40E7-AC13-0540B169AE7C}"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xfrm>
            <a:off x="1220788" y="609600"/>
            <a:ext cx="4572000" cy="3429000"/>
          </a:xfrm>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(Preparing for RMEx Conversion)</a:t>
            </a:r>
          </a:p>
          <a:p>
            <a:pPr>
              <a:spcBef>
                <a:spcPct val="0"/>
              </a:spcBef>
            </a:pPr>
            <a:endParaRPr lang="en-US"/>
          </a:p>
          <a:p>
            <a:pPr>
              <a:spcBef>
                <a:spcPct val="0"/>
              </a:spcBef>
            </a:pPr>
            <a:endParaRPr lang="en-US"/>
          </a:p>
          <a:p>
            <a:pPr>
              <a:spcBef>
                <a:spcPct val="0"/>
              </a:spcBef>
            </a:pPr>
            <a:endParaRPr lang="en-US"/>
          </a:p>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xfrm>
            <a:off x="1220788" y="609600"/>
            <a:ext cx="4572000" cy="3429000"/>
          </a:xfrm>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(Preparing for RMEx Conversion)</a:t>
            </a:r>
          </a:p>
          <a:p>
            <a:pPr>
              <a:spcBef>
                <a:spcPct val="0"/>
              </a:spcBef>
            </a:pPr>
            <a:endParaRPr lang="en-US"/>
          </a:p>
          <a:p>
            <a:pPr>
              <a:spcBef>
                <a:spcPct val="0"/>
              </a:spcBef>
            </a:pPr>
            <a:endParaRPr lang="en-US"/>
          </a:p>
          <a:p>
            <a:pPr>
              <a:spcBef>
                <a:spcPct val="0"/>
              </a:spcBef>
            </a:pPr>
            <a:endParaRPr lang="en-US"/>
          </a:p>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a:lvl1pPr>
          </a:lstStyle>
          <a:p>
            <a:r>
              <a:rPr lang="en-US" dirty="0"/>
              <a:t>Setting Up a Campaign on the Dialer Server</a:t>
            </a:r>
          </a:p>
        </p:txBody>
      </p:sp>
      <p:sp>
        <p:nvSpPr>
          <p:cNvPr id="3" name="Subtitle 2"/>
          <p:cNvSpPr>
            <a:spLocks noGrp="1"/>
          </p:cNvSpPr>
          <p:nvPr>
            <p:ph type="subTitle" idx="1"/>
          </p:nvPr>
        </p:nvSpPr>
        <p:spPr>
          <a:xfrm>
            <a:off x="1371600" y="3886200"/>
            <a:ext cx="5943600" cy="45719"/>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52C3E9-4DBB-4A83-B835-5A73DD3B243E}"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86F56-4F70-4D89-ADDA-0088B7B9CE60}"/>
              </a:ext>
            </a:extLst>
          </p:cNvPr>
          <p:cNvSpPr/>
          <p:nvPr userDrawn="1"/>
        </p:nvSpPr>
        <p:spPr>
          <a:xfrm>
            <a:off x="685800" y="1028856"/>
            <a:ext cx="7924800" cy="2861296"/>
          </a:xfrm>
          <a:prstGeom prst="rect">
            <a:avLst/>
          </a:prstGeom>
        </p:spPr>
        <p:txBody>
          <a:bodyPr wrap="square">
            <a:spAutoFit/>
          </a:bodyPr>
          <a:lstStyle/>
          <a:p>
            <a:pPr>
              <a:lnSpc>
                <a:spcPct val="115000"/>
              </a:lnSpc>
              <a:spcAft>
                <a:spcPts val="100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Introduction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Once you have created a campaign on RMEx, you need to set up and configure the same campaign in ‘Campaign Manager’ on the dialer server.  The campaign name on the dialer server MUST be the same as the name on RMEx, and the TQ file created by RMEx must be refenced in the campaign you set up on the dialer server.  The campaign configuration on the dialer CM server contains all the information needed to successfully run the campaign, including the file containing the records to be dialed, how long the phone should ring, whether the call should be recorded, what CLID should be displayed, and many other details. </a:t>
            </a:r>
            <a:endParaRPr lang="en-CA" dirty="0"/>
          </a:p>
        </p:txBody>
      </p:sp>
    </p:spTree>
    <p:extLst>
      <p:ext uri="{BB962C8B-B14F-4D97-AF65-F5344CB8AC3E}">
        <p14:creationId xmlns:p14="http://schemas.microsoft.com/office/powerpoint/2010/main" val="13650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86F56-4F70-4D89-ADDA-0088B7B9CE60}"/>
              </a:ext>
            </a:extLst>
          </p:cNvPr>
          <p:cNvSpPr/>
          <p:nvPr userDrawn="1"/>
        </p:nvSpPr>
        <p:spPr>
          <a:xfrm>
            <a:off x="685800" y="1028856"/>
            <a:ext cx="7924800" cy="2861296"/>
          </a:xfrm>
          <a:prstGeom prst="rect">
            <a:avLst/>
          </a:prstGeom>
        </p:spPr>
        <p:txBody>
          <a:bodyPr wrap="square">
            <a:spAutoFit/>
          </a:bodyPr>
          <a:lstStyle/>
          <a:p>
            <a:pPr>
              <a:lnSpc>
                <a:spcPct val="115000"/>
              </a:lnSpc>
              <a:spcAft>
                <a:spcPts val="100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Introduction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Once you have created a campaign on RMEx, you need to set up and configure the same campaign in ‘Campaign Manager’ on the dialer server.  The campaign name on the dialer server MUST be the same as the name on RMEx, and the TQ file created by RMEx must be refenced in the campaign you set up on the dialer server.  The campaign configuration on the dialer CM server contains all the information needed to successfully run the campaign, including the file containing the records to be dialed, how long the phone should ring, whether the call should be recorded, what CLID should be displayed, and many other details. </a:t>
            </a:r>
            <a:endParaRPr lang="en-CA" dirty="0"/>
          </a:p>
        </p:txBody>
      </p:sp>
    </p:spTree>
    <p:extLst>
      <p:ext uri="{BB962C8B-B14F-4D97-AF65-F5344CB8AC3E}">
        <p14:creationId xmlns:p14="http://schemas.microsoft.com/office/powerpoint/2010/main" val="66148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86F56-4F70-4D89-ADDA-0088B7B9CE60}"/>
              </a:ext>
            </a:extLst>
          </p:cNvPr>
          <p:cNvSpPr/>
          <p:nvPr userDrawn="1"/>
        </p:nvSpPr>
        <p:spPr>
          <a:xfrm>
            <a:off x="685800" y="1028856"/>
            <a:ext cx="7924800" cy="2861296"/>
          </a:xfrm>
          <a:prstGeom prst="rect">
            <a:avLst/>
          </a:prstGeom>
        </p:spPr>
        <p:txBody>
          <a:bodyPr wrap="square">
            <a:spAutoFit/>
          </a:bodyPr>
          <a:lstStyle/>
          <a:p>
            <a:pPr>
              <a:lnSpc>
                <a:spcPct val="115000"/>
              </a:lnSpc>
              <a:spcAft>
                <a:spcPts val="100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Introduction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Once you have created a campaign on RMEx, you need to set up and configure the same campaign in ‘Campaign Manager’ on the dialer server.  The campaign name on the dialer server MUST be the same as the name on RMEx, and the TQ file created by RMEx must be refenced in the campaign you set up on the dialer server.  The campaign configuration on the dialer CM server contains all the information needed to successfully run the campaign, including the file containing the records to be dialed, how long the phone should ring, whether the call should be recorded, what CLID should be displayed, and many other details. </a:t>
            </a:r>
            <a:endParaRPr lang="en-CA" dirty="0"/>
          </a:p>
        </p:txBody>
      </p:sp>
    </p:spTree>
    <p:extLst>
      <p:ext uri="{BB962C8B-B14F-4D97-AF65-F5344CB8AC3E}">
        <p14:creationId xmlns:p14="http://schemas.microsoft.com/office/powerpoint/2010/main" val="281135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hyperlink" Target="http://sandbox.mclanka.com/quantrax"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Quantax Logo">
            <a:hlinkClick r:id="rId7" tooltip="Quantax"/>
          </p:cNvPr>
          <p:cNvPicPr>
            <a:picLocks noChangeAspect="1" noChangeArrowheads="1"/>
          </p:cNvPicPr>
          <p:nvPr/>
        </p:nvPicPr>
        <p:blipFill>
          <a:blip r:embed="rId8" cstate="print"/>
          <a:srcRect/>
          <a:stretch>
            <a:fillRect/>
          </a:stretch>
        </p:blipFill>
        <p:spPr bwMode="auto">
          <a:xfrm>
            <a:off x="6572250" y="0"/>
            <a:ext cx="2190750" cy="885825"/>
          </a:xfrm>
          <a:prstGeom prst="rect">
            <a:avLst/>
          </a:prstGeom>
          <a:noFill/>
          <a:ln w="9525">
            <a:noFill/>
            <a:miter lim="800000"/>
            <a:headEnd/>
            <a:tailEnd/>
          </a:ln>
        </p:spPr>
      </p:pic>
      <p:cxnSp>
        <p:nvCxnSpPr>
          <p:cNvPr id="12" name="Straight Connector 11"/>
          <p:cNvCxnSpPr/>
          <p:nvPr/>
        </p:nvCxnSpPr>
        <p:spPr>
          <a:xfrm>
            <a:off x="381000" y="742950"/>
            <a:ext cx="8305800" cy="0"/>
          </a:xfrm>
          <a:prstGeom prst="line">
            <a:avLst/>
          </a:prstGeom>
          <a:ln w="28575">
            <a:gradFill flip="none" rotWithShape="1">
              <a:gsLst>
                <a:gs pos="0">
                  <a:srgbClr val="1DAFB3"/>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29600" y="6627813"/>
            <a:ext cx="457200" cy="230187"/>
          </a:xfrm>
          <a:prstGeom prst="rect">
            <a:avLst/>
          </a:prstGeom>
          <a:noFill/>
        </p:spPr>
        <p:txBody>
          <a:bodyPr>
            <a:spAutoFit/>
          </a:bodyPr>
          <a:lstStyle/>
          <a:p>
            <a:pPr algn="ctr" fontAlgn="auto">
              <a:spcBef>
                <a:spcPts val="0"/>
              </a:spcBef>
              <a:spcAft>
                <a:spcPts val="0"/>
              </a:spcAft>
              <a:defRPr/>
            </a:pPr>
            <a:fld id="{9AD4092C-2423-455D-B6B9-2122D54ED3F5}" type="slidenum">
              <a:rPr lang="en-US" sz="900" i="1"/>
              <a:pPr algn="ctr" fontAlgn="auto">
                <a:spcBef>
                  <a:spcPts val="0"/>
                </a:spcBef>
                <a:spcAft>
                  <a:spcPts val="0"/>
                </a:spcAft>
                <a:defRPr/>
              </a:pPr>
              <a:t>‹#›</a:t>
            </a:fld>
            <a:endParaRPr lang="en-US" sz="900" dirty="0"/>
          </a:p>
        </p:txBody>
      </p:sp>
      <p:sp>
        <p:nvSpPr>
          <p:cNvPr id="10" name="TextBox 9"/>
          <p:cNvSpPr txBox="1"/>
          <p:nvPr/>
        </p:nvSpPr>
        <p:spPr>
          <a:xfrm>
            <a:off x="381000" y="6627813"/>
            <a:ext cx="2971800" cy="369332"/>
          </a:xfrm>
          <a:prstGeom prst="rect">
            <a:avLst/>
          </a:prstGeom>
          <a:noFill/>
        </p:spPr>
        <p:txBody>
          <a:bodyPr>
            <a:spAutoFit/>
          </a:bodyPr>
          <a:lstStyle/>
          <a:p>
            <a:pPr fontAlgn="auto">
              <a:spcBef>
                <a:spcPts val="0"/>
              </a:spcBef>
              <a:spcAft>
                <a:spcPts val="0"/>
              </a:spcAft>
              <a:defRPr/>
            </a:pPr>
            <a:r>
              <a:rPr lang="en-US" sz="900" i="1" dirty="0"/>
              <a:t>Quantrax Corporation, Inc June 2017</a:t>
            </a:r>
          </a:p>
          <a:p>
            <a:pPr fontAlgn="auto">
              <a:spcBef>
                <a:spcPts val="0"/>
              </a:spcBef>
              <a:spcAft>
                <a:spcPts val="0"/>
              </a:spcAft>
              <a:defRPr/>
            </a:pPr>
            <a:endParaRPr lang="en-US" sz="900" dirty="0"/>
          </a:p>
        </p:txBody>
      </p:sp>
      <p:cxnSp>
        <p:nvCxnSpPr>
          <p:cNvPr id="11" name="Straight Connector 10"/>
          <p:cNvCxnSpPr/>
          <p:nvPr/>
        </p:nvCxnSpPr>
        <p:spPr>
          <a:xfrm>
            <a:off x="381000" y="6613525"/>
            <a:ext cx="8305800" cy="0"/>
          </a:xfrm>
          <a:prstGeom prst="line">
            <a:avLst/>
          </a:prstGeom>
          <a:ln w="28575">
            <a:gradFill flip="none" rotWithShape="1">
              <a:gsLst>
                <a:gs pos="0">
                  <a:srgbClr val="1DAFB3"/>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9" r:id="rId2"/>
    <p:sldLayoutId id="2147483662" r:id="rId3"/>
    <p:sldLayoutId id="2147483661" r:id="rId4"/>
    <p:sldLayoutId id="2147483660" r:id="rId5"/>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09600" y="990600"/>
            <a:ext cx="7391400" cy="3276600"/>
          </a:xfrm>
        </p:spPr>
        <p:txBody>
          <a:bodyPr vert="horz" wrap="square" lIns="91440" tIns="45720" rIns="91440" bIns="45720" numCol="1" anchor="t" anchorCtr="0" compatLnSpc="1">
            <a:prstTxWarp prst="textNoShape">
              <a:avLst/>
            </a:prstTxWarp>
            <a:noAutofit/>
          </a:bodyPr>
          <a:lstStyle/>
          <a:p>
            <a:br>
              <a:rPr lang="en-US" sz="4800" dirty="0"/>
            </a:br>
            <a:r>
              <a:rPr lang="en-US" sz="4800" dirty="0"/>
              <a:t>Setting Up a Campaign </a:t>
            </a:r>
            <a:br>
              <a:rPr lang="en-US" sz="4800" dirty="0"/>
            </a:br>
            <a:r>
              <a:rPr lang="en-US" sz="4800" dirty="0"/>
              <a:t>on the Dialer Server</a:t>
            </a:r>
            <a:br>
              <a:rPr lang="en-US" sz="4800" dirty="0"/>
            </a:br>
            <a:endParaRPr 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762000"/>
            <a:ext cx="8229600" cy="152400"/>
          </a:xfrm>
        </p:spPr>
        <p:txBody>
          <a:bodyPr/>
          <a:lstStyle/>
          <a:p>
            <a:r>
              <a:rPr lang="en-CA" b="1" dirty="0"/>
              <a:t>Default Campaigns</a:t>
            </a:r>
          </a:p>
        </p:txBody>
      </p:sp>
      <p:sp>
        <p:nvSpPr>
          <p:cNvPr id="16386" name="Content Placeholder 2"/>
          <p:cNvSpPr>
            <a:spLocks noGrp="1"/>
          </p:cNvSpPr>
          <p:nvPr>
            <p:ph idx="1"/>
          </p:nvPr>
        </p:nvSpPr>
        <p:spPr>
          <a:xfrm>
            <a:off x="468313" y="1600200"/>
            <a:ext cx="8229600" cy="4495800"/>
          </a:xfrm>
        </p:spPr>
        <p:txBody>
          <a:bodyPr/>
          <a:lstStyle/>
          <a:p>
            <a:pPr marL="0" indent="0">
              <a:buNone/>
            </a:pPr>
            <a:r>
              <a:rPr lang="en-US" dirty="0"/>
              <a:t>In the examples below, we are creating the default campaign.  Note that a default campaign MUST begin with an underscore.  If you are creating a different campaign that you want to have the same values as a default campaign, then you must place the name of the default campaign, preceded by the underscore, in the ‘Campaign template’ field below:  </a:t>
            </a:r>
            <a:endParaRPr lang="en-CA" dirty="0"/>
          </a:p>
          <a:p>
            <a:pPr lvl="1">
              <a:buNone/>
            </a:pPr>
            <a:endParaRPr lang="en-US" dirty="0"/>
          </a:p>
          <a:p>
            <a:endParaRPr lang="en-CA" dirty="0"/>
          </a:p>
          <a:p>
            <a:pPr lvl="1">
              <a:buFont typeface="Arial" pitchFamily="34" charset="0"/>
              <a:buChar char="•"/>
            </a:pPr>
            <a:endParaRPr lang="en-US" dirty="0"/>
          </a:p>
        </p:txBody>
      </p:sp>
    </p:spTree>
    <p:extLst>
      <p:ext uri="{BB962C8B-B14F-4D97-AF65-F5344CB8AC3E}">
        <p14:creationId xmlns:p14="http://schemas.microsoft.com/office/powerpoint/2010/main" val="225395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Entering a Campaign Name</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3" name="Picture 2">
            <a:extLst>
              <a:ext uri="{FF2B5EF4-FFF2-40B4-BE49-F238E27FC236}">
                <a16:creationId xmlns:a16="http://schemas.microsoft.com/office/drawing/2014/main" id="{F86926AD-5415-4A5F-A31F-41E0A8BEAC84}"/>
              </a:ext>
            </a:extLst>
          </p:cNvPr>
          <p:cNvPicPr>
            <a:picLocks noChangeAspect="1"/>
          </p:cNvPicPr>
          <p:nvPr/>
        </p:nvPicPr>
        <p:blipFill>
          <a:blip r:embed="rId2"/>
          <a:stretch>
            <a:fillRect/>
          </a:stretch>
        </p:blipFill>
        <p:spPr>
          <a:xfrm>
            <a:off x="2133600" y="2286001"/>
            <a:ext cx="4800600" cy="3124200"/>
          </a:xfrm>
          <a:prstGeom prst="rect">
            <a:avLst/>
          </a:prstGeom>
        </p:spPr>
      </p:pic>
    </p:spTree>
    <p:extLst>
      <p:ext uri="{BB962C8B-B14F-4D97-AF65-F5344CB8AC3E}">
        <p14:creationId xmlns:p14="http://schemas.microsoft.com/office/powerpoint/2010/main" val="93102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General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27F57925-6E13-4482-BD82-DBF0BEB4EF0C}"/>
              </a:ext>
            </a:extLst>
          </p:cNvPr>
          <p:cNvPicPr>
            <a:picLocks noChangeAspect="1"/>
          </p:cNvPicPr>
          <p:nvPr/>
        </p:nvPicPr>
        <p:blipFill>
          <a:blip r:embed="rId2"/>
          <a:stretch>
            <a:fillRect/>
          </a:stretch>
        </p:blipFill>
        <p:spPr>
          <a:xfrm>
            <a:off x="1600200" y="1676400"/>
            <a:ext cx="6019800" cy="4419600"/>
          </a:xfrm>
          <a:prstGeom prst="rect">
            <a:avLst/>
          </a:prstGeom>
        </p:spPr>
      </p:pic>
    </p:spTree>
    <p:extLst>
      <p:ext uri="{BB962C8B-B14F-4D97-AF65-F5344CB8AC3E}">
        <p14:creationId xmlns:p14="http://schemas.microsoft.com/office/powerpoint/2010/main" val="120679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Linked Campaigns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4" name="Picture 3">
            <a:extLst>
              <a:ext uri="{FF2B5EF4-FFF2-40B4-BE49-F238E27FC236}">
                <a16:creationId xmlns:a16="http://schemas.microsoft.com/office/drawing/2014/main" id="{DCE8F3C6-989E-4A65-8D22-9A29895589A8}"/>
              </a:ext>
            </a:extLst>
          </p:cNvPr>
          <p:cNvPicPr>
            <a:picLocks noChangeAspect="1"/>
          </p:cNvPicPr>
          <p:nvPr/>
        </p:nvPicPr>
        <p:blipFill>
          <a:blip r:embed="rId2"/>
          <a:stretch>
            <a:fillRect/>
          </a:stretch>
        </p:blipFill>
        <p:spPr>
          <a:xfrm>
            <a:off x="1905000" y="1676400"/>
            <a:ext cx="5638800" cy="4572000"/>
          </a:xfrm>
          <a:prstGeom prst="rect">
            <a:avLst/>
          </a:prstGeom>
        </p:spPr>
      </p:pic>
    </p:spTree>
    <p:extLst>
      <p:ext uri="{BB962C8B-B14F-4D97-AF65-F5344CB8AC3E}">
        <p14:creationId xmlns:p14="http://schemas.microsoft.com/office/powerpoint/2010/main" val="289419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Telephony Setup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329335AA-7534-4D08-B077-70FF7A2F5144}"/>
              </a:ext>
            </a:extLst>
          </p:cNvPr>
          <p:cNvPicPr>
            <a:picLocks noChangeAspect="1"/>
          </p:cNvPicPr>
          <p:nvPr/>
        </p:nvPicPr>
        <p:blipFill>
          <a:blip r:embed="rId2"/>
          <a:stretch>
            <a:fillRect/>
          </a:stretch>
        </p:blipFill>
        <p:spPr>
          <a:xfrm>
            <a:off x="1676400" y="1752599"/>
            <a:ext cx="6095999" cy="4495801"/>
          </a:xfrm>
          <a:prstGeom prst="rect">
            <a:avLst/>
          </a:prstGeom>
        </p:spPr>
      </p:pic>
    </p:spTree>
    <p:extLst>
      <p:ext uri="{BB962C8B-B14F-4D97-AF65-F5344CB8AC3E}">
        <p14:creationId xmlns:p14="http://schemas.microsoft.com/office/powerpoint/2010/main" val="82190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Dialer Tuning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D48B7628-E88C-4516-8AFE-AB9E9C803571}"/>
              </a:ext>
            </a:extLst>
          </p:cNvPr>
          <p:cNvPicPr>
            <a:picLocks noChangeAspect="1"/>
          </p:cNvPicPr>
          <p:nvPr/>
        </p:nvPicPr>
        <p:blipFill>
          <a:blip r:embed="rId2"/>
          <a:stretch>
            <a:fillRect/>
          </a:stretch>
        </p:blipFill>
        <p:spPr>
          <a:xfrm>
            <a:off x="2057400" y="1828800"/>
            <a:ext cx="5181600" cy="4267200"/>
          </a:xfrm>
          <a:prstGeom prst="rect">
            <a:avLst/>
          </a:prstGeom>
        </p:spPr>
      </p:pic>
    </p:spTree>
    <p:extLst>
      <p:ext uri="{BB962C8B-B14F-4D97-AF65-F5344CB8AC3E}">
        <p14:creationId xmlns:p14="http://schemas.microsoft.com/office/powerpoint/2010/main" val="426923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Retry Options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9442F3BC-11A9-4747-9C3C-D31E9A1A477F}"/>
              </a:ext>
            </a:extLst>
          </p:cNvPr>
          <p:cNvPicPr>
            <a:picLocks noChangeAspect="1"/>
          </p:cNvPicPr>
          <p:nvPr/>
        </p:nvPicPr>
        <p:blipFill>
          <a:blip r:embed="rId2"/>
          <a:stretch>
            <a:fillRect/>
          </a:stretch>
        </p:blipFill>
        <p:spPr>
          <a:xfrm>
            <a:off x="2133600" y="1752454"/>
            <a:ext cx="4876800" cy="4343546"/>
          </a:xfrm>
          <a:prstGeom prst="rect">
            <a:avLst/>
          </a:prstGeom>
        </p:spPr>
      </p:pic>
    </p:spTree>
    <p:extLst>
      <p:ext uri="{BB962C8B-B14F-4D97-AF65-F5344CB8AC3E}">
        <p14:creationId xmlns:p14="http://schemas.microsoft.com/office/powerpoint/2010/main" val="293400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Schedule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5E865455-56B1-4128-A457-BD9D8FFCED79}"/>
              </a:ext>
            </a:extLst>
          </p:cNvPr>
          <p:cNvPicPr>
            <a:picLocks noChangeAspect="1"/>
          </p:cNvPicPr>
          <p:nvPr/>
        </p:nvPicPr>
        <p:blipFill>
          <a:blip r:embed="rId2"/>
          <a:stretch>
            <a:fillRect/>
          </a:stretch>
        </p:blipFill>
        <p:spPr>
          <a:xfrm>
            <a:off x="2057400" y="1648813"/>
            <a:ext cx="5029200" cy="4218587"/>
          </a:xfrm>
          <a:prstGeom prst="rect">
            <a:avLst/>
          </a:prstGeom>
        </p:spPr>
      </p:pic>
    </p:spTree>
    <p:extLst>
      <p:ext uri="{BB962C8B-B14F-4D97-AF65-F5344CB8AC3E}">
        <p14:creationId xmlns:p14="http://schemas.microsoft.com/office/powerpoint/2010/main" val="323743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Input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4" name="Picture 3">
            <a:extLst>
              <a:ext uri="{FF2B5EF4-FFF2-40B4-BE49-F238E27FC236}">
                <a16:creationId xmlns:a16="http://schemas.microsoft.com/office/drawing/2014/main" id="{51E222F5-1586-45F7-9D9A-6C83741A9DC9}"/>
              </a:ext>
            </a:extLst>
          </p:cNvPr>
          <p:cNvPicPr>
            <a:picLocks noChangeAspect="1"/>
          </p:cNvPicPr>
          <p:nvPr/>
        </p:nvPicPr>
        <p:blipFill>
          <a:blip r:embed="rId2"/>
          <a:stretch>
            <a:fillRect/>
          </a:stretch>
        </p:blipFill>
        <p:spPr>
          <a:xfrm>
            <a:off x="2209800" y="1676400"/>
            <a:ext cx="4800599" cy="4343400"/>
          </a:xfrm>
          <a:prstGeom prst="rect">
            <a:avLst/>
          </a:prstGeom>
        </p:spPr>
      </p:pic>
    </p:spTree>
    <p:extLst>
      <p:ext uri="{BB962C8B-B14F-4D97-AF65-F5344CB8AC3E}">
        <p14:creationId xmlns:p14="http://schemas.microsoft.com/office/powerpoint/2010/main" val="213430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Input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4" name="Picture 3">
            <a:extLst>
              <a:ext uri="{FF2B5EF4-FFF2-40B4-BE49-F238E27FC236}">
                <a16:creationId xmlns:a16="http://schemas.microsoft.com/office/drawing/2014/main" id="{51E222F5-1586-45F7-9D9A-6C83741A9DC9}"/>
              </a:ext>
            </a:extLst>
          </p:cNvPr>
          <p:cNvPicPr>
            <a:picLocks noChangeAspect="1"/>
          </p:cNvPicPr>
          <p:nvPr/>
        </p:nvPicPr>
        <p:blipFill>
          <a:blip r:embed="rId2"/>
          <a:stretch>
            <a:fillRect/>
          </a:stretch>
        </p:blipFill>
        <p:spPr>
          <a:xfrm>
            <a:off x="712154" y="1752600"/>
            <a:ext cx="3886199" cy="3810000"/>
          </a:xfrm>
          <a:prstGeom prst="rect">
            <a:avLst/>
          </a:prstGeom>
        </p:spPr>
      </p:pic>
      <p:sp>
        <p:nvSpPr>
          <p:cNvPr id="2" name="Rectangle 1">
            <a:extLst>
              <a:ext uri="{FF2B5EF4-FFF2-40B4-BE49-F238E27FC236}">
                <a16:creationId xmlns:a16="http://schemas.microsoft.com/office/drawing/2014/main" id="{4D3D4DF5-57BA-449E-B209-A3B2EA47F937}"/>
              </a:ext>
            </a:extLst>
          </p:cNvPr>
          <p:cNvSpPr/>
          <p:nvPr/>
        </p:nvSpPr>
        <p:spPr>
          <a:xfrm>
            <a:off x="4842194" y="2607237"/>
            <a:ext cx="3692206" cy="1366528"/>
          </a:xfrm>
          <a:prstGeom prst="rect">
            <a:avLst/>
          </a:prstGeom>
        </p:spPr>
        <p:txBody>
          <a:bodyPr wrap="square">
            <a:spAutoFit/>
          </a:bodyPr>
          <a:lstStyle/>
          <a:p>
            <a:pPr>
              <a:lnSpc>
                <a:spcPct val="115000"/>
              </a:lnSpc>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Data Source Parameters</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Name:  	</a:t>
            </a:r>
            <a:r>
              <a:rPr lang="en-US" dirty="0" err="1">
                <a:latin typeface="Calibri" panose="020F0502020204030204" pitchFamily="34" charset="0"/>
                <a:ea typeface="Calibri" panose="020F0502020204030204" pitchFamily="34" charset="0"/>
                <a:cs typeface="Calibri" panose="020F0502020204030204" pitchFamily="34" charset="0"/>
              </a:rPr>
              <a:t>itel</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User Name:  	</a:t>
            </a:r>
            <a:r>
              <a:rPr lang="en-US" dirty="0">
                <a:latin typeface="Calibri" panose="020F0502020204030204" pitchFamily="34" charset="0"/>
                <a:ea typeface="Calibri" panose="020F0502020204030204" pitchFamily="34" charset="0"/>
                <a:cs typeface="Calibri" panose="020F0502020204030204" pitchFamily="34" charset="0"/>
              </a:rPr>
              <a:t>ITELODBC </a:t>
            </a:r>
            <a:r>
              <a:rPr lang="en-US" b="1" dirty="0">
                <a:latin typeface="Calibri" panose="020F0502020204030204" pitchFamily="34" charset="0"/>
                <a:ea typeface="Calibri" panose="020F0502020204030204" pitchFamily="34" charset="0"/>
              </a:rPr>
              <a:t>Password:  	</a:t>
            </a:r>
            <a:r>
              <a:rPr lang="en-US" dirty="0">
                <a:latin typeface="Calibri" panose="020F0502020204030204" pitchFamily="34" charset="0"/>
                <a:ea typeface="Calibri" panose="020F0502020204030204" pitchFamily="34" charset="0"/>
              </a:rPr>
              <a:t>ITELODBC </a:t>
            </a:r>
            <a:endParaRPr lang="en-CA" dirty="0"/>
          </a:p>
        </p:txBody>
      </p:sp>
    </p:spTree>
    <p:extLst>
      <p:ext uri="{BB962C8B-B14F-4D97-AF65-F5344CB8AC3E}">
        <p14:creationId xmlns:p14="http://schemas.microsoft.com/office/powerpoint/2010/main" val="295226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762000"/>
            <a:ext cx="8229600" cy="838200"/>
          </a:xfrm>
        </p:spPr>
        <p:txBody>
          <a:bodyPr/>
          <a:lstStyle/>
          <a:p>
            <a:r>
              <a:rPr lang="en-CA" b="1" dirty="0"/>
              <a:t>Introduction</a:t>
            </a:r>
          </a:p>
        </p:txBody>
      </p:sp>
      <p:sp>
        <p:nvSpPr>
          <p:cNvPr id="16386" name="Content Placeholder 2"/>
          <p:cNvSpPr>
            <a:spLocks noGrp="1"/>
          </p:cNvSpPr>
          <p:nvPr>
            <p:ph idx="1"/>
          </p:nvPr>
        </p:nvSpPr>
        <p:spPr>
          <a:xfrm>
            <a:off x="468313" y="1752600"/>
            <a:ext cx="8229600" cy="4343400"/>
          </a:xfrm>
        </p:spPr>
        <p:txBody>
          <a:bodyPr/>
          <a:lstStyle/>
          <a:p>
            <a:pPr marL="0" indent="0">
              <a:buNone/>
            </a:pPr>
            <a:r>
              <a:rPr lang="en-US" sz="2400" dirty="0"/>
              <a:t>Once you have created a campaign on RMEx, you need to set up and configure the same campaign in ‘Campaign Manager’ on the dialer server.  The campaign name on the dialer server MUST be the same as the name on RMEx, and the TQ file created by RMEx must be refenced in the campaign you set up on the dialer server.  The campaign configuration on the dialer CM server contains all the information needed to successfully run the campaign, including the file containing the records to be dialed, how long the phone should ring, whether the call should be recorded, what CLID should be displayed, and many other details.</a:t>
            </a:r>
          </a:p>
          <a:p>
            <a:pPr lvl="1">
              <a:buNone/>
            </a:pPr>
            <a:endParaRPr lang="en-US" dirty="0"/>
          </a:p>
          <a:p>
            <a:endParaRPr lang="en-CA" dirty="0"/>
          </a:p>
          <a:p>
            <a:pPr lvl="1">
              <a:buFont typeface="Arial" pitchFamily="34" charset="0"/>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Input Tab</a:t>
            </a:r>
            <a:br>
              <a:rPr lang="en-US" b="1" dirty="0"/>
            </a:br>
            <a:endParaRPr lang="en-CA" b="1" dirty="0"/>
          </a:p>
        </p:txBody>
      </p:sp>
      <p:sp>
        <p:nvSpPr>
          <p:cNvPr id="16386" name="Content Placeholder 2"/>
          <p:cNvSpPr>
            <a:spLocks noGrp="1"/>
          </p:cNvSpPr>
          <p:nvPr>
            <p:ph idx="1"/>
          </p:nvPr>
        </p:nvSpPr>
        <p:spPr>
          <a:xfrm>
            <a:off x="4842193" y="2133600"/>
            <a:ext cx="3855719" cy="3962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4" name="Picture 3">
            <a:extLst>
              <a:ext uri="{FF2B5EF4-FFF2-40B4-BE49-F238E27FC236}">
                <a16:creationId xmlns:a16="http://schemas.microsoft.com/office/drawing/2014/main" id="{51E222F5-1586-45F7-9D9A-6C83741A9DC9}"/>
              </a:ext>
            </a:extLst>
          </p:cNvPr>
          <p:cNvPicPr>
            <a:picLocks noChangeAspect="1"/>
          </p:cNvPicPr>
          <p:nvPr/>
        </p:nvPicPr>
        <p:blipFill>
          <a:blip r:embed="rId2"/>
          <a:stretch>
            <a:fillRect/>
          </a:stretch>
        </p:blipFill>
        <p:spPr>
          <a:xfrm>
            <a:off x="712154" y="1752600"/>
            <a:ext cx="3886199" cy="3810000"/>
          </a:xfrm>
          <a:prstGeom prst="rect">
            <a:avLst/>
          </a:prstGeom>
        </p:spPr>
      </p:pic>
      <p:sp>
        <p:nvSpPr>
          <p:cNvPr id="2" name="Rectangle 1">
            <a:extLst>
              <a:ext uri="{FF2B5EF4-FFF2-40B4-BE49-F238E27FC236}">
                <a16:creationId xmlns:a16="http://schemas.microsoft.com/office/drawing/2014/main" id="{4D3D4DF5-57BA-449E-B209-A3B2EA47F937}"/>
              </a:ext>
            </a:extLst>
          </p:cNvPr>
          <p:cNvSpPr/>
          <p:nvPr/>
        </p:nvSpPr>
        <p:spPr>
          <a:xfrm>
            <a:off x="4842194" y="2607237"/>
            <a:ext cx="3692206" cy="1976567"/>
          </a:xfrm>
          <a:prstGeom prst="rect">
            <a:avLst/>
          </a:prstGeom>
        </p:spPr>
        <p:txBody>
          <a:bodyPr wrap="square">
            <a:spAutoFit/>
          </a:bodyPr>
          <a:lstStyle/>
          <a:p>
            <a:pPr>
              <a:lnSpc>
                <a:spcPct val="115000"/>
              </a:lnSpc>
              <a:spcAft>
                <a:spcPts val="0"/>
              </a:spcAft>
            </a:pPr>
            <a:r>
              <a:rPr lang="en-US" b="1" dirty="0"/>
              <a:t>Verify Database Connection</a:t>
            </a:r>
            <a:r>
              <a:rPr lang="en-US" dirty="0"/>
              <a:t>:  Click on this link to verify that you are authorized to retrieve records from the database.  </a:t>
            </a:r>
          </a:p>
          <a:p>
            <a:pPr>
              <a:lnSpc>
                <a:spcPct val="115000"/>
              </a:lnSpc>
              <a:spcAft>
                <a:spcPts val="0"/>
              </a:spcAft>
            </a:pPr>
            <a:r>
              <a:rPr lang="en-US" u="sng" dirty="0"/>
              <a:t>You must verify the database connection in order to proceed.</a:t>
            </a:r>
            <a:endParaRPr lang="en-CA" dirty="0"/>
          </a:p>
        </p:txBody>
      </p:sp>
    </p:spTree>
    <p:extLst>
      <p:ext uri="{BB962C8B-B14F-4D97-AF65-F5344CB8AC3E}">
        <p14:creationId xmlns:p14="http://schemas.microsoft.com/office/powerpoint/2010/main" val="2695526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Input Tab</a:t>
            </a:r>
            <a:br>
              <a:rPr lang="en-US" b="1" dirty="0"/>
            </a:br>
            <a:endParaRPr lang="en-CA" b="1" dirty="0"/>
          </a:p>
        </p:txBody>
      </p:sp>
      <p:sp>
        <p:nvSpPr>
          <p:cNvPr id="16386" name="Content Placeholder 2"/>
          <p:cNvSpPr>
            <a:spLocks noGrp="1"/>
          </p:cNvSpPr>
          <p:nvPr>
            <p:ph idx="1"/>
          </p:nvPr>
        </p:nvSpPr>
        <p:spPr>
          <a:xfrm>
            <a:off x="4842193" y="2133600"/>
            <a:ext cx="3855719" cy="3962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4" name="Picture 3">
            <a:extLst>
              <a:ext uri="{FF2B5EF4-FFF2-40B4-BE49-F238E27FC236}">
                <a16:creationId xmlns:a16="http://schemas.microsoft.com/office/drawing/2014/main" id="{51E222F5-1586-45F7-9D9A-6C83741A9DC9}"/>
              </a:ext>
            </a:extLst>
          </p:cNvPr>
          <p:cNvPicPr>
            <a:picLocks noChangeAspect="1"/>
          </p:cNvPicPr>
          <p:nvPr/>
        </p:nvPicPr>
        <p:blipFill>
          <a:blip r:embed="rId2"/>
          <a:stretch>
            <a:fillRect/>
          </a:stretch>
        </p:blipFill>
        <p:spPr>
          <a:xfrm>
            <a:off x="712154" y="1752600"/>
            <a:ext cx="3886199" cy="3810000"/>
          </a:xfrm>
          <a:prstGeom prst="rect">
            <a:avLst/>
          </a:prstGeom>
        </p:spPr>
      </p:pic>
      <p:sp>
        <p:nvSpPr>
          <p:cNvPr id="2" name="Rectangle 1">
            <a:extLst>
              <a:ext uri="{FF2B5EF4-FFF2-40B4-BE49-F238E27FC236}">
                <a16:creationId xmlns:a16="http://schemas.microsoft.com/office/drawing/2014/main" id="{4D3D4DF5-57BA-449E-B209-A3B2EA47F937}"/>
              </a:ext>
            </a:extLst>
          </p:cNvPr>
          <p:cNvSpPr/>
          <p:nvPr/>
        </p:nvSpPr>
        <p:spPr>
          <a:xfrm>
            <a:off x="4842194" y="2607237"/>
            <a:ext cx="3692206" cy="3596369"/>
          </a:xfrm>
          <a:prstGeom prst="rect">
            <a:avLst/>
          </a:prstGeom>
        </p:spPr>
        <p:txBody>
          <a:bodyPr wrap="square">
            <a:spAutoFit/>
          </a:bodyPr>
          <a:lstStyle/>
          <a:p>
            <a:pPr>
              <a:lnSpc>
                <a:spcPct val="115000"/>
              </a:lnSpc>
              <a:spcAft>
                <a:spcPts val="0"/>
              </a:spcAft>
            </a:pPr>
            <a:r>
              <a:rPr lang="en-US" b="1" dirty="0"/>
              <a:t>Table:   </a:t>
            </a:r>
            <a:r>
              <a:rPr lang="en-US" dirty="0"/>
              <a:t>Click on the Down Arrow and select the TQ file from which you want to call records.  You can find the TQ file name by looking at the campaign in Campaign Administrator in I-Tel (the first step in creating a campaign).  </a:t>
            </a:r>
          </a:p>
          <a:p>
            <a:pPr>
              <a:lnSpc>
                <a:spcPct val="115000"/>
              </a:lnSpc>
              <a:spcAft>
                <a:spcPts val="0"/>
              </a:spcAft>
            </a:pPr>
            <a:r>
              <a:rPr lang="en-US" dirty="0"/>
              <a:t>It will generally be formatted like this: </a:t>
            </a:r>
            <a:r>
              <a:rPr lang="en-US" b="1" dirty="0" err="1"/>
              <a:t>TQAxxxxxIT</a:t>
            </a:r>
            <a:r>
              <a:rPr lang="en-US" dirty="0"/>
              <a:t>.</a:t>
            </a:r>
          </a:p>
          <a:p>
            <a:pPr>
              <a:lnSpc>
                <a:spcPct val="115000"/>
              </a:lnSpc>
              <a:spcAft>
                <a:spcPts val="0"/>
              </a:spcAft>
            </a:pPr>
            <a:endParaRPr lang="en-US" dirty="0"/>
          </a:p>
          <a:p>
            <a:pPr>
              <a:lnSpc>
                <a:spcPct val="115000"/>
              </a:lnSpc>
              <a:spcAft>
                <a:spcPts val="0"/>
              </a:spcAft>
            </a:pPr>
            <a:endParaRPr lang="en-CA" dirty="0"/>
          </a:p>
        </p:txBody>
      </p:sp>
    </p:spTree>
    <p:extLst>
      <p:ext uri="{BB962C8B-B14F-4D97-AF65-F5344CB8AC3E}">
        <p14:creationId xmlns:p14="http://schemas.microsoft.com/office/powerpoint/2010/main" val="1035506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Input Tab</a:t>
            </a:r>
            <a:br>
              <a:rPr lang="en-US" b="1" dirty="0"/>
            </a:br>
            <a:endParaRPr lang="en-CA" b="1" dirty="0"/>
          </a:p>
        </p:txBody>
      </p:sp>
      <p:sp>
        <p:nvSpPr>
          <p:cNvPr id="16386" name="Content Placeholder 2"/>
          <p:cNvSpPr>
            <a:spLocks noGrp="1"/>
          </p:cNvSpPr>
          <p:nvPr>
            <p:ph idx="1"/>
          </p:nvPr>
        </p:nvSpPr>
        <p:spPr>
          <a:xfrm>
            <a:off x="4648200" y="2133600"/>
            <a:ext cx="4343399" cy="26670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4" name="Picture 3">
            <a:extLst>
              <a:ext uri="{FF2B5EF4-FFF2-40B4-BE49-F238E27FC236}">
                <a16:creationId xmlns:a16="http://schemas.microsoft.com/office/drawing/2014/main" id="{51E222F5-1586-45F7-9D9A-6C83741A9DC9}"/>
              </a:ext>
            </a:extLst>
          </p:cNvPr>
          <p:cNvPicPr>
            <a:picLocks noChangeAspect="1"/>
          </p:cNvPicPr>
          <p:nvPr/>
        </p:nvPicPr>
        <p:blipFill>
          <a:blip r:embed="rId2"/>
          <a:stretch>
            <a:fillRect/>
          </a:stretch>
        </p:blipFill>
        <p:spPr>
          <a:xfrm>
            <a:off x="712154" y="1752600"/>
            <a:ext cx="3886199" cy="3810000"/>
          </a:xfrm>
          <a:prstGeom prst="rect">
            <a:avLst/>
          </a:prstGeom>
        </p:spPr>
      </p:pic>
      <p:sp>
        <p:nvSpPr>
          <p:cNvPr id="2" name="Rectangle 1">
            <a:extLst>
              <a:ext uri="{FF2B5EF4-FFF2-40B4-BE49-F238E27FC236}">
                <a16:creationId xmlns:a16="http://schemas.microsoft.com/office/drawing/2014/main" id="{4D3D4DF5-57BA-449E-B209-A3B2EA47F937}"/>
              </a:ext>
            </a:extLst>
          </p:cNvPr>
          <p:cNvSpPr/>
          <p:nvPr/>
        </p:nvSpPr>
        <p:spPr>
          <a:xfrm>
            <a:off x="4648200" y="2607237"/>
            <a:ext cx="4343400" cy="2114425"/>
          </a:xfrm>
          <a:prstGeom prst="rect">
            <a:avLst/>
          </a:prstGeom>
        </p:spPr>
        <p:txBody>
          <a:bodyPr wrap="square">
            <a:spAutoFit/>
          </a:bodyPr>
          <a:lstStyle/>
          <a:p>
            <a:r>
              <a:rPr lang="en-US" b="1" dirty="0"/>
              <a:t>Telephone number column: QIPHN</a:t>
            </a:r>
          </a:p>
          <a:p>
            <a:r>
              <a:rPr lang="en-US" b="1" dirty="0"/>
              <a:t>Unique Key Column:  </a:t>
            </a:r>
            <a:r>
              <a:rPr lang="en-US" dirty="0"/>
              <a:t>QUNIKY</a:t>
            </a:r>
            <a:endParaRPr lang="en-CA" dirty="0"/>
          </a:p>
          <a:p>
            <a:r>
              <a:rPr lang="en-US" b="1" dirty="0"/>
              <a:t>Order by: </a:t>
            </a:r>
            <a:r>
              <a:rPr lang="en-US" dirty="0"/>
              <a:t>ascending and QSEKEY</a:t>
            </a:r>
            <a:endParaRPr lang="en-CA" dirty="0"/>
          </a:p>
          <a:p>
            <a:r>
              <a:rPr lang="en-US" b="1" dirty="0"/>
              <a:t>Cache Size (50-2000): </a:t>
            </a:r>
            <a:r>
              <a:rPr lang="en-US" dirty="0"/>
              <a:t>  50</a:t>
            </a:r>
            <a:endParaRPr lang="en-CA" dirty="0"/>
          </a:p>
          <a:p>
            <a:r>
              <a:rPr lang="en-US" b="1" dirty="0"/>
              <a:t>Generate Audit Table:   </a:t>
            </a:r>
            <a:r>
              <a:rPr lang="en-US" dirty="0"/>
              <a:t>MUST be blank</a:t>
            </a:r>
            <a:endParaRPr lang="en-CA" dirty="0"/>
          </a:p>
          <a:p>
            <a:pPr>
              <a:lnSpc>
                <a:spcPct val="115000"/>
              </a:lnSpc>
              <a:spcAft>
                <a:spcPts val="0"/>
              </a:spcAft>
            </a:pPr>
            <a:endParaRPr lang="en-US" dirty="0"/>
          </a:p>
          <a:p>
            <a:pPr>
              <a:lnSpc>
                <a:spcPct val="115000"/>
              </a:lnSpc>
              <a:spcAft>
                <a:spcPts val="0"/>
              </a:spcAft>
            </a:pPr>
            <a:endParaRPr lang="en-CA" dirty="0"/>
          </a:p>
        </p:txBody>
      </p:sp>
    </p:spTree>
    <p:extLst>
      <p:ext uri="{BB962C8B-B14F-4D97-AF65-F5344CB8AC3E}">
        <p14:creationId xmlns:p14="http://schemas.microsoft.com/office/powerpoint/2010/main" val="231753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Input Tab</a:t>
            </a:r>
            <a:br>
              <a:rPr lang="en-US" b="1" dirty="0"/>
            </a:br>
            <a:endParaRPr lang="en-CA" b="1" dirty="0"/>
          </a:p>
        </p:txBody>
      </p:sp>
      <p:sp>
        <p:nvSpPr>
          <p:cNvPr id="16386" name="Content Placeholder 2"/>
          <p:cNvSpPr>
            <a:spLocks noGrp="1"/>
          </p:cNvSpPr>
          <p:nvPr>
            <p:ph idx="1"/>
          </p:nvPr>
        </p:nvSpPr>
        <p:spPr>
          <a:xfrm>
            <a:off x="4648200" y="2133600"/>
            <a:ext cx="4343399" cy="26670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4" name="Picture 3">
            <a:extLst>
              <a:ext uri="{FF2B5EF4-FFF2-40B4-BE49-F238E27FC236}">
                <a16:creationId xmlns:a16="http://schemas.microsoft.com/office/drawing/2014/main" id="{51E222F5-1586-45F7-9D9A-6C83741A9DC9}"/>
              </a:ext>
            </a:extLst>
          </p:cNvPr>
          <p:cNvPicPr>
            <a:picLocks noChangeAspect="1"/>
          </p:cNvPicPr>
          <p:nvPr/>
        </p:nvPicPr>
        <p:blipFill>
          <a:blip r:embed="rId2"/>
          <a:stretch>
            <a:fillRect/>
          </a:stretch>
        </p:blipFill>
        <p:spPr>
          <a:xfrm>
            <a:off x="712154" y="1752600"/>
            <a:ext cx="3886199" cy="3810000"/>
          </a:xfrm>
          <a:prstGeom prst="rect">
            <a:avLst/>
          </a:prstGeom>
        </p:spPr>
      </p:pic>
      <p:sp>
        <p:nvSpPr>
          <p:cNvPr id="2" name="Rectangle 1">
            <a:extLst>
              <a:ext uri="{FF2B5EF4-FFF2-40B4-BE49-F238E27FC236}">
                <a16:creationId xmlns:a16="http://schemas.microsoft.com/office/drawing/2014/main" id="{4D3D4DF5-57BA-449E-B209-A3B2EA47F937}"/>
              </a:ext>
            </a:extLst>
          </p:cNvPr>
          <p:cNvSpPr/>
          <p:nvPr/>
        </p:nvSpPr>
        <p:spPr>
          <a:xfrm>
            <a:off x="5105400" y="2607237"/>
            <a:ext cx="3048000" cy="1560427"/>
          </a:xfrm>
          <a:prstGeom prst="rect">
            <a:avLst/>
          </a:prstGeom>
        </p:spPr>
        <p:txBody>
          <a:bodyPr wrap="square">
            <a:spAutoFit/>
          </a:bodyPr>
          <a:lstStyle/>
          <a:p>
            <a:r>
              <a:rPr lang="en-US" b="1" dirty="0"/>
              <a:t>Multiple Numbers</a:t>
            </a:r>
          </a:p>
          <a:p>
            <a:endParaRPr lang="en-US" b="1" dirty="0"/>
          </a:p>
          <a:p>
            <a:r>
              <a:rPr lang="en-US" b="1" dirty="0"/>
              <a:t>Do not use!</a:t>
            </a:r>
          </a:p>
          <a:p>
            <a:pPr>
              <a:lnSpc>
                <a:spcPct val="115000"/>
              </a:lnSpc>
              <a:spcAft>
                <a:spcPts val="0"/>
              </a:spcAft>
            </a:pPr>
            <a:endParaRPr lang="en-US" dirty="0"/>
          </a:p>
          <a:p>
            <a:pPr>
              <a:lnSpc>
                <a:spcPct val="115000"/>
              </a:lnSpc>
              <a:spcAft>
                <a:spcPts val="0"/>
              </a:spcAft>
            </a:pPr>
            <a:endParaRPr lang="en-CA" dirty="0"/>
          </a:p>
        </p:txBody>
      </p:sp>
    </p:spTree>
    <p:extLst>
      <p:ext uri="{BB962C8B-B14F-4D97-AF65-F5344CB8AC3E}">
        <p14:creationId xmlns:p14="http://schemas.microsoft.com/office/powerpoint/2010/main" val="68520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Output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B635667F-9320-4928-96A1-ADF246FB50D7}"/>
              </a:ext>
            </a:extLst>
          </p:cNvPr>
          <p:cNvPicPr>
            <a:picLocks noChangeAspect="1"/>
          </p:cNvPicPr>
          <p:nvPr/>
        </p:nvPicPr>
        <p:blipFill>
          <a:blip r:embed="rId2"/>
          <a:stretch>
            <a:fillRect/>
          </a:stretch>
        </p:blipFill>
        <p:spPr>
          <a:xfrm>
            <a:off x="1905000" y="1905000"/>
            <a:ext cx="5410200" cy="4038600"/>
          </a:xfrm>
          <a:prstGeom prst="rect">
            <a:avLst/>
          </a:prstGeom>
        </p:spPr>
      </p:pic>
    </p:spTree>
    <p:extLst>
      <p:ext uri="{BB962C8B-B14F-4D97-AF65-F5344CB8AC3E}">
        <p14:creationId xmlns:p14="http://schemas.microsoft.com/office/powerpoint/2010/main" val="266273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Output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B635667F-9320-4928-96A1-ADF246FB50D7}"/>
              </a:ext>
            </a:extLst>
          </p:cNvPr>
          <p:cNvPicPr>
            <a:picLocks noChangeAspect="1"/>
          </p:cNvPicPr>
          <p:nvPr/>
        </p:nvPicPr>
        <p:blipFill>
          <a:blip r:embed="rId2"/>
          <a:stretch>
            <a:fillRect/>
          </a:stretch>
        </p:blipFill>
        <p:spPr>
          <a:xfrm>
            <a:off x="914400" y="1905000"/>
            <a:ext cx="4038600" cy="4038600"/>
          </a:xfrm>
          <a:prstGeom prst="rect">
            <a:avLst/>
          </a:prstGeom>
        </p:spPr>
      </p:pic>
      <p:sp>
        <p:nvSpPr>
          <p:cNvPr id="4" name="Rectangle 3">
            <a:extLst>
              <a:ext uri="{FF2B5EF4-FFF2-40B4-BE49-F238E27FC236}">
                <a16:creationId xmlns:a16="http://schemas.microsoft.com/office/drawing/2014/main" id="{F741A5B8-2238-4204-9FF8-E688979D45B7}"/>
              </a:ext>
            </a:extLst>
          </p:cNvPr>
          <p:cNvSpPr/>
          <p:nvPr/>
        </p:nvSpPr>
        <p:spPr>
          <a:xfrm>
            <a:off x="5181600" y="2586462"/>
            <a:ext cx="3581400" cy="2322174"/>
          </a:xfrm>
          <a:prstGeom prst="rect">
            <a:avLst/>
          </a:prstGeom>
        </p:spPr>
        <p:txBody>
          <a:bodyPr wrap="square">
            <a:spAutoFit/>
          </a:bodyPr>
          <a:lstStyle/>
          <a:p>
            <a:pPr>
              <a:lnSpc>
                <a:spcPct val="115000"/>
              </a:lnSpc>
              <a:spcAft>
                <a:spcPts val="1000"/>
              </a:spcAft>
            </a:pPr>
            <a:r>
              <a:rPr lang="en-US" b="1" dirty="0">
                <a:latin typeface="Calibri" panose="020F0502020204030204" pitchFamily="34" charset="0"/>
                <a:ea typeface="Calibri" panose="020F0502020204030204" pitchFamily="34" charset="0"/>
                <a:cs typeface="Calibri" panose="020F0502020204030204" pitchFamily="34" charset="0"/>
              </a:rPr>
              <a:t>Results primary table:  </a:t>
            </a:r>
            <a:r>
              <a:rPr lang="en-US" dirty="0">
                <a:latin typeface="Calibri" panose="020F0502020204030204" pitchFamily="34" charset="0"/>
                <a:ea typeface="Calibri" panose="020F0502020204030204" pitchFamily="34" charset="0"/>
                <a:cs typeface="Calibri" panose="020F0502020204030204" pitchFamily="34" charset="0"/>
              </a:rPr>
              <a:t>This MUST be same mini-queue file as specified on the Database Input tab.  Failure to ensure that these two values are the same is a common cause of dialer ‘problems’ and database corruption.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18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Database Output Tab</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3" name="Picture 2">
            <a:extLst>
              <a:ext uri="{FF2B5EF4-FFF2-40B4-BE49-F238E27FC236}">
                <a16:creationId xmlns:a16="http://schemas.microsoft.com/office/drawing/2014/main" id="{63542FCA-7D40-4BF6-BC3A-D046F9FAE362}"/>
              </a:ext>
            </a:extLst>
          </p:cNvPr>
          <p:cNvPicPr>
            <a:picLocks noChangeAspect="1"/>
          </p:cNvPicPr>
          <p:nvPr/>
        </p:nvPicPr>
        <p:blipFill>
          <a:blip r:embed="rId2"/>
          <a:stretch>
            <a:fillRect/>
          </a:stretch>
        </p:blipFill>
        <p:spPr>
          <a:xfrm>
            <a:off x="1752600" y="1905000"/>
            <a:ext cx="5029200" cy="4114799"/>
          </a:xfrm>
          <a:prstGeom prst="rect">
            <a:avLst/>
          </a:prstGeom>
        </p:spPr>
      </p:pic>
    </p:spTree>
    <p:extLst>
      <p:ext uri="{BB962C8B-B14F-4D97-AF65-F5344CB8AC3E}">
        <p14:creationId xmlns:p14="http://schemas.microsoft.com/office/powerpoint/2010/main" val="412030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Call Recording Tab</a:t>
            </a:r>
            <a:br>
              <a:rPr lang="en-US" b="1" dirty="0"/>
            </a:br>
            <a:endParaRPr lang="en-CA" b="1" dirty="0"/>
          </a:p>
        </p:txBody>
      </p:sp>
      <p:sp>
        <p:nvSpPr>
          <p:cNvPr id="16386" name="Content Placeholder 2"/>
          <p:cNvSpPr>
            <a:spLocks noGrp="1"/>
          </p:cNvSpPr>
          <p:nvPr>
            <p:ph idx="1"/>
          </p:nvPr>
        </p:nvSpPr>
        <p:spPr>
          <a:xfrm>
            <a:off x="468313" y="2057400"/>
            <a:ext cx="8229600" cy="40386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3" name="Picture 2">
            <a:extLst>
              <a:ext uri="{FF2B5EF4-FFF2-40B4-BE49-F238E27FC236}">
                <a16:creationId xmlns:a16="http://schemas.microsoft.com/office/drawing/2014/main" id="{64D2514A-3B21-4916-92FB-488F6B0F5432}"/>
              </a:ext>
            </a:extLst>
          </p:cNvPr>
          <p:cNvPicPr>
            <a:picLocks noChangeAspect="1"/>
          </p:cNvPicPr>
          <p:nvPr/>
        </p:nvPicPr>
        <p:blipFill>
          <a:blip r:embed="rId2"/>
          <a:stretch>
            <a:fillRect/>
          </a:stretch>
        </p:blipFill>
        <p:spPr>
          <a:xfrm>
            <a:off x="1905000" y="2002412"/>
            <a:ext cx="5257800" cy="3864988"/>
          </a:xfrm>
          <a:prstGeom prst="rect">
            <a:avLst/>
          </a:prstGeom>
        </p:spPr>
      </p:pic>
    </p:spTree>
    <p:extLst>
      <p:ext uri="{BB962C8B-B14F-4D97-AF65-F5344CB8AC3E}">
        <p14:creationId xmlns:p14="http://schemas.microsoft.com/office/powerpoint/2010/main" val="208076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Call Recording Tab</a:t>
            </a:r>
            <a:br>
              <a:rPr lang="en-US" b="1" dirty="0"/>
            </a:br>
            <a:endParaRPr lang="en-CA" b="1" dirty="0"/>
          </a:p>
        </p:txBody>
      </p:sp>
      <p:sp>
        <p:nvSpPr>
          <p:cNvPr id="16386" name="Content Placeholder 2"/>
          <p:cNvSpPr>
            <a:spLocks noGrp="1"/>
          </p:cNvSpPr>
          <p:nvPr>
            <p:ph idx="1"/>
          </p:nvPr>
        </p:nvSpPr>
        <p:spPr>
          <a:xfrm>
            <a:off x="468313" y="2057400"/>
            <a:ext cx="8229600" cy="40386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3" name="Picture 2">
            <a:extLst>
              <a:ext uri="{FF2B5EF4-FFF2-40B4-BE49-F238E27FC236}">
                <a16:creationId xmlns:a16="http://schemas.microsoft.com/office/drawing/2014/main" id="{64D2514A-3B21-4916-92FB-488F6B0F5432}"/>
              </a:ext>
            </a:extLst>
          </p:cNvPr>
          <p:cNvPicPr>
            <a:picLocks noChangeAspect="1"/>
          </p:cNvPicPr>
          <p:nvPr/>
        </p:nvPicPr>
        <p:blipFill>
          <a:blip r:embed="rId2"/>
          <a:stretch>
            <a:fillRect/>
          </a:stretch>
        </p:blipFill>
        <p:spPr>
          <a:xfrm>
            <a:off x="914400" y="2002412"/>
            <a:ext cx="4419600" cy="3864988"/>
          </a:xfrm>
          <a:prstGeom prst="rect">
            <a:avLst/>
          </a:prstGeom>
        </p:spPr>
      </p:pic>
      <p:sp>
        <p:nvSpPr>
          <p:cNvPr id="2" name="Rectangle 1">
            <a:extLst>
              <a:ext uri="{FF2B5EF4-FFF2-40B4-BE49-F238E27FC236}">
                <a16:creationId xmlns:a16="http://schemas.microsoft.com/office/drawing/2014/main" id="{AA5D8B2C-FF10-4DD1-BE2A-EA9B7FA9ACD8}"/>
              </a:ext>
            </a:extLst>
          </p:cNvPr>
          <p:cNvSpPr/>
          <p:nvPr/>
        </p:nvSpPr>
        <p:spPr>
          <a:xfrm>
            <a:off x="5562600" y="3105835"/>
            <a:ext cx="2819400"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Check the field “Blanket Recording” if you want to record calls for this campaign.</a:t>
            </a:r>
            <a:endParaRPr lang="en-CA" dirty="0"/>
          </a:p>
        </p:txBody>
      </p:sp>
    </p:spTree>
    <p:extLst>
      <p:ext uri="{BB962C8B-B14F-4D97-AF65-F5344CB8AC3E}">
        <p14:creationId xmlns:p14="http://schemas.microsoft.com/office/powerpoint/2010/main" val="44429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Call Recording Tab</a:t>
            </a:r>
            <a:br>
              <a:rPr lang="en-US" b="1" dirty="0"/>
            </a:br>
            <a:endParaRPr lang="en-CA" b="1" dirty="0"/>
          </a:p>
        </p:txBody>
      </p:sp>
      <p:sp>
        <p:nvSpPr>
          <p:cNvPr id="16386" name="Content Placeholder 2"/>
          <p:cNvSpPr>
            <a:spLocks noGrp="1"/>
          </p:cNvSpPr>
          <p:nvPr>
            <p:ph idx="1"/>
          </p:nvPr>
        </p:nvSpPr>
        <p:spPr>
          <a:xfrm>
            <a:off x="468313" y="2057400"/>
            <a:ext cx="8229600" cy="40386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sp>
        <p:nvSpPr>
          <p:cNvPr id="2" name="Rectangle 1">
            <a:extLst>
              <a:ext uri="{FF2B5EF4-FFF2-40B4-BE49-F238E27FC236}">
                <a16:creationId xmlns:a16="http://schemas.microsoft.com/office/drawing/2014/main" id="{AA5D8B2C-FF10-4DD1-BE2A-EA9B7FA9ACD8}"/>
              </a:ext>
            </a:extLst>
          </p:cNvPr>
          <p:cNvSpPr/>
          <p:nvPr/>
        </p:nvSpPr>
        <p:spPr>
          <a:xfrm>
            <a:off x="5715000" y="3105835"/>
            <a:ext cx="2667000" cy="923330"/>
          </a:xfrm>
          <a:prstGeom prst="rect">
            <a:avLst/>
          </a:prstGeom>
        </p:spPr>
        <p:txBody>
          <a:bodyPr wrap="square">
            <a:spAutoFit/>
          </a:bodyPr>
          <a:lstStyle/>
          <a:p>
            <a:r>
              <a:rPr lang="en-US" dirty="0"/>
              <a:t>Set up the Labels and Tag Database Columns as displayed</a:t>
            </a:r>
            <a:endParaRPr lang="en-CA" dirty="0"/>
          </a:p>
        </p:txBody>
      </p:sp>
      <p:pic>
        <p:nvPicPr>
          <p:cNvPr id="4" name="Picture 3">
            <a:extLst>
              <a:ext uri="{FF2B5EF4-FFF2-40B4-BE49-F238E27FC236}">
                <a16:creationId xmlns:a16="http://schemas.microsoft.com/office/drawing/2014/main" id="{C3F6E26C-439D-458C-B328-8DA3F2E75A6A}"/>
              </a:ext>
            </a:extLst>
          </p:cNvPr>
          <p:cNvPicPr>
            <a:picLocks noChangeAspect="1"/>
          </p:cNvPicPr>
          <p:nvPr/>
        </p:nvPicPr>
        <p:blipFill>
          <a:blip r:embed="rId2"/>
          <a:stretch>
            <a:fillRect/>
          </a:stretch>
        </p:blipFill>
        <p:spPr>
          <a:xfrm>
            <a:off x="990601" y="2048136"/>
            <a:ext cx="4571999" cy="3743064"/>
          </a:xfrm>
          <a:prstGeom prst="rect">
            <a:avLst/>
          </a:prstGeom>
        </p:spPr>
      </p:pic>
    </p:spTree>
    <p:extLst>
      <p:ext uri="{BB962C8B-B14F-4D97-AF65-F5344CB8AC3E}">
        <p14:creationId xmlns:p14="http://schemas.microsoft.com/office/powerpoint/2010/main" val="424005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762000"/>
            <a:ext cx="8229600" cy="152400"/>
          </a:xfrm>
        </p:spPr>
        <p:txBody>
          <a:bodyPr/>
          <a:lstStyle/>
          <a:p>
            <a:r>
              <a:rPr lang="en-CA" b="1" dirty="0"/>
              <a:t>Getting Started</a:t>
            </a:r>
          </a:p>
        </p:txBody>
      </p:sp>
      <p:sp>
        <p:nvSpPr>
          <p:cNvPr id="16386" name="Content Placeholder 2"/>
          <p:cNvSpPr>
            <a:spLocks noGrp="1"/>
          </p:cNvSpPr>
          <p:nvPr>
            <p:ph idx="1"/>
          </p:nvPr>
        </p:nvSpPr>
        <p:spPr>
          <a:xfrm>
            <a:off x="468313" y="1600200"/>
            <a:ext cx="8229600" cy="4495800"/>
          </a:xfrm>
        </p:spPr>
        <p:txBody>
          <a:bodyPr/>
          <a:lstStyle/>
          <a:p>
            <a:pPr marL="0" indent="0">
              <a:buNone/>
            </a:pPr>
            <a:r>
              <a:rPr lang="en-US" dirty="0"/>
              <a:t>There are two ways to create a campaign on the dialer server:  </a:t>
            </a:r>
            <a:endParaRPr lang="en-CA" dirty="0"/>
          </a:p>
          <a:p>
            <a:pPr marL="514350" lvl="0" indent="-514350">
              <a:buFont typeface="+mj-lt"/>
              <a:buAutoNum type="arabicPeriod"/>
            </a:pPr>
            <a:r>
              <a:rPr lang="en-CA" dirty="0"/>
              <a:t>Windows client software.  This application is available on the dialer CM server and can be downloaded to user PCs.</a:t>
            </a:r>
          </a:p>
          <a:p>
            <a:pPr marL="514350" lvl="0" indent="-514350">
              <a:buFont typeface="+mj-lt"/>
              <a:buAutoNum type="arabicPeriod"/>
            </a:pPr>
            <a:r>
              <a:rPr lang="en-CA" dirty="0"/>
              <a:t>Web client software.  This application is available as a web service and can be run on any PC with access to the dialer CM server. </a:t>
            </a:r>
          </a:p>
          <a:p>
            <a:endParaRPr lang="en-US" dirty="0"/>
          </a:p>
          <a:p>
            <a:pPr lvl="1">
              <a:buNone/>
            </a:pPr>
            <a:endParaRPr lang="en-US" dirty="0"/>
          </a:p>
          <a:p>
            <a:endParaRPr lang="en-CA" dirty="0"/>
          </a:p>
          <a:p>
            <a:pPr lvl="1">
              <a:buFont typeface="Arial" pitchFamily="34" charset="0"/>
              <a:buChar cha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Filters Tab</a:t>
            </a:r>
            <a:br>
              <a:rPr lang="en-US" b="1" dirty="0"/>
            </a:br>
            <a:endParaRPr lang="en-CA" b="1" dirty="0"/>
          </a:p>
        </p:txBody>
      </p:sp>
      <p:sp>
        <p:nvSpPr>
          <p:cNvPr id="16386" name="Content Placeholder 2"/>
          <p:cNvSpPr>
            <a:spLocks noGrp="1"/>
          </p:cNvSpPr>
          <p:nvPr>
            <p:ph idx="1"/>
          </p:nvPr>
        </p:nvSpPr>
        <p:spPr>
          <a:xfrm>
            <a:off x="468313" y="2057400"/>
            <a:ext cx="8229600" cy="40386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6F6A0B18-C980-4E37-AF44-FA589CA36871}"/>
              </a:ext>
            </a:extLst>
          </p:cNvPr>
          <p:cNvPicPr>
            <a:picLocks noChangeAspect="1"/>
          </p:cNvPicPr>
          <p:nvPr/>
        </p:nvPicPr>
        <p:blipFill>
          <a:blip r:embed="rId2"/>
          <a:stretch>
            <a:fillRect/>
          </a:stretch>
        </p:blipFill>
        <p:spPr>
          <a:xfrm>
            <a:off x="1981200" y="1676400"/>
            <a:ext cx="5257800" cy="4313132"/>
          </a:xfrm>
          <a:prstGeom prst="rect">
            <a:avLst/>
          </a:prstGeom>
        </p:spPr>
      </p:pic>
    </p:spTree>
    <p:extLst>
      <p:ext uri="{BB962C8B-B14F-4D97-AF65-F5344CB8AC3E}">
        <p14:creationId xmlns:p14="http://schemas.microsoft.com/office/powerpoint/2010/main" val="326931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Filters Tab</a:t>
            </a:r>
            <a:br>
              <a:rPr lang="en-US" b="1" dirty="0"/>
            </a:br>
            <a:endParaRPr lang="en-CA" b="1" dirty="0"/>
          </a:p>
        </p:txBody>
      </p:sp>
      <p:sp>
        <p:nvSpPr>
          <p:cNvPr id="16386" name="Content Placeholder 2"/>
          <p:cNvSpPr>
            <a:spLocks noGrp="1"/>
          </p:cNvSpPr>
          <p:nvPr>
            <p:ph idx="1"/>
          </p:nvPr>
        </p:nvSpPr>
        <p:spPr>
          <a:xfrm>
            <a:off x="468313" y="2057400"/>
            <a:ext cx="8229600" cy="40386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6F6A0B18-C980-4E37-AF44-FA589CA36871}"/>
              </a:ext>
            </a:extLst>
          </p:cNvPr>
          <p:cNvPicPr>
            <a:picLocks noChangeAspect="1"/>
          </p:cNvPicPr>
          <p:nvPr/>
        </p:nvPicPr>
        <p:blipFill>
          <a:blip r:embed="rId2"/>
          <a:stretch>
            <a:fillRect/>
          </a:stretch>
        </p:blipFill>
        <p:spPr>
          <a:xfrm>
            <a:off x="1143000" y="2209800"/>
            <a:ext cx="3276600" cy="2687894"/>
          </a:xfrm>
          <a:prstGeom prst="rect">
            <a:avLst/>
          </a:prstGeom>
        </p:spPr>
      </p:pic>
      <p:sp>
        <p:nvSpPr>
          <p:cNvPr id="3" name="Rectangle 2">
            <a:extLst>
              <a:ext uri="{FF2B5EF4-FFF2-40B4-BE49-F238E27FC236}">
                <a16:creationId xmlns:a16="http://schemas.microsoft.com/office/drawing/2014/main" id="{0584422E-18BE-4F67-BA00-D8B69711FE97}"/>
              </a:ext>
            </a:extLst>
          </p:cNvPr>
          <p:cNvSpPr/>
          <p:nvPr/>
        </p:nvSpPr>
        <p:spPr>
          <a:xfrm>
            <a:off x="5029199" y="3244334"/>
            <a:ext cx="2971801"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Filters are no longer required</a:t>
            </a:r>
            <a:endParaRPr lang="en-CA" dirty="0"/>
          </a:p>
        </p:txBody>
      </p:sp>
    </p:spTree>
    <p:extLst>
      <p:ext uri="{BB962C8B-B14F-4D97-AF65-F5344CB8AC3E}">
        <p14:creationId xmlns:p14="http://schemas.microsoft.com/office/powerpoint/2010/main" val="637170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990600"/>
            <a:ext cx="9144000" cy="3886200"/>
          </a:xfrm>
        </p:spPr>
        <p:txBody>
          <a:bodyPr vert="horz" wrap="square" lIns="91440" tIns="45720" rIns="91440" bIns="45720" numCol="1" anchor="t" anchorCtr="0" compatLnSpc="1">
            <a:prstTxWarp prst="textNoShape">
              <a:avLst/>
            </a:prstTxWarp>
            <a:noAutofit/>
          </a:bodyPr>
          <a:lstStyle/>
          <a:p>
            <a:br>
              <a:rPr lang="en-US" sz="4800" dirty="0"/>
            </a:br>
            <a:r>
              <a:rPr lang="en-US" sz="4800" dirty="0"/>
              <a:t>Setting Up a Campaign </a:t>
            </a:r>
            <a:br>
              <a:rPr lang="en-US" sz="4800" dirty="0"/>
            </a:br>
            <a:r>
              <a:rPr lang="en-US" sz="4800" dirty="0"/>
              <a:t>on the Dialer Server</a:t>
            </a:r>
            <a:br>
              <a:rPr lang="en-US" sz="4800" dirty="0"/>
            </a:br>
            <a:br>
              <a:rPr lang="en-US" sz="4800" dirty="0"/>
            </a:br>
            <a:r>
              <a:rPr lang="en-US" sz="4800" dirty="0"/>
              <a:t>The End</a:t>
            </a:r>
            <a:br>
              <a:rPr lang="en-US" sz="6000" dirty="0"/>
            </a:br>
            <a:endParaRPr lang="en-US"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762000"/>
            <a:ext cx="8229600" cy="152400"/>
          </a:xfrm>
        </p:spPr>
        <p:txBody>
          <a:bodyPr/>
          <a:lstStyle/>
          <a:p>
            <a:r>
              <a:rPr lang="en-CA" b="1" dirty="0"/>
              <a:t>Two Interfaces</a:t>
            </a:r>
          </a:p>
        </p:txBody>
      </p:sp>
      <p:sp>
        <p:nvSpPr>
          <p:cNvPr id="16386" name="Content Placeholder 2"/>
          <p:cNvSpPr>
            <a:spLocks noGrp="1"/>
          </p:cNvSpPr>
          <p:nvPr>
            <p:ph idx="1"/>
          </p:nvPr>
        </p:nvSpPr>
        <p:spPr>
          <a:xfrm>
            <a:off x="468313" y="1600200"/>
            <a:ext cx="8229600" cy="4495800"/>
          </a:xfrm>
        </p:spPr>
        <p:txBody>
          <a:bodyPr/>
          <a:lstStyle/>
          <a:p>
            <a:pPr marL="0" indent="0">
              <a:buNone/>
            </a:pPr>
            <a:r>
              <a:rPr lang="en-US" dirty="0"/>
              <a:t>The interfaces are slightly different but the functionality is identical and the screens contain the same parameters.  Note that the Campaign Manager service must be running on the dialer CM server for the tenant for whom you are creating or changing a campaign.</a:t>
            </a:r>
            <a:endParaRPr lang="en-CA" dirty="0"/>
          </a:p>
          <a:p>
            <a:endParaRPr lang="en-US" dirty="0"/>
          </a:p>
          <a:p>
            <a:pPr lvl="1">
              <a:buNone/>
            </a:pPr>
            <a:endParaRPr lang="en-US" dirty="0"/>
          </a:p>
          <a:p>
            <a:endParaRPr lang="en-CA" dirty="0"/>
          </a:p>
          <a:p>
            <a:pPr lvl="1">
              <a:buFont typeface="Arial" pitchFamily="34" charset="0"/>
              <a:buChar char="•"/>
            </a:pPr>
            <a:endParaRPr lang="en-US" dirty="0"/>
          </a:p>
        </p:txBody>
      </p:sp>
    </p:spTree>
    <p:extLst>
      <p:ext uri="{BB962C8B-B14F-4D97-AF65-F5344CB8AC3E}">
        <p14:creationId xmlns:p14="http://schemas.microsoft.com/office/powerpoint/2010/main" val="316258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762000"/>
            <a:ext cx="8229600" cy="838200"/>
          </a:xfrm>
        </p:spPr>
        <p:txBody>
          <a:bodyPr/>
          <a:lstStyle/>
          <a:p>
            <a:r>
              <a:rPr lang="en-US" b="1" dirty="0"/>
              <a:t>Campaign Manager Service </a:t>
            </a:r>
            <a:br>
              <a:rPr lang="en-US" b="1" dirty="0"/>
            </a:br>
            <a:r>
              <a:rPr lang="en-US" b="1" dirty="0"/>
              <a:t>must be Running</a:t>
            </a:r>
            <a:endParaRPr lang="en-CA" b="1" dirty="0"/>
          </a:p>
        </p:txBody>
      </p:sp>
      <p:pic>
        <p:nvPicPr>
          <p:cNvPr id="2" name="Content Placeholder 1">
            <a:extLst>
              <a:ext uri="{FF2B5EF4-FFF2-40B4-BE49-F238E27FC236}">
                <a16:creationId xmlns:a16="http://schemas.microsoft.com/office/drawing/2014/main" id="{EBD48A89-8E8F-4AAC-B877-359976D8AE52}"/>
              </a:ext>
            </a:extLst>
          </p:cNvPr>
          <p:cNvPicPr>
            <a:picLocks noGrp="1" noChangeAspect="1"/>
          </p:cNvPicPr>
          <p:nvPr>
            <p:ph idx="1"/>
          </p:nvPr>
        </p:nvPicPr>
        <p:blipFill>
          <a:blip r:embed="rId2"/>
          <a:stretch>
            <a:fillRect/>
          </a:stretch>
        </p:blipFill>
        <p:spPr>
          <a:xfrm>
            <a:off x="954738" y="2819400"/>
            <a:ext cx="6864494" cy="2667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762000"/>
            <a:ext cx="8229600" cy="838200"/>
          </a:xfrm>
        </p:spPr>
        <p:txBody>
          <a:bodyPr/>
          <a:lstStyle/>
          <a:p>
            <a:r>
              <a:rPr lang="en-CA" b="1" dirty="0"/>
              <a:t>Starting Campaign Manager</a:t>
            </a:r>
          </a:p>
        </p:txBody>
      </p:sp>
      <p:sp>
        <p:nvSpPr>
          <p:cNvPr id="16386" name="Content Placeholder 2"/>
          <p:cNvSpPr>
            <a:spLocks noGrp="1"/>
          </p:cNvSpPr>
          <p:nvPr>
            <p:ph idx="1"/>
          </p:nvPr>
        </p:nvSpPr>
        <p:spPr>
          <a:xfrm>
            <a:off x="468313" y="2057400"/>
            <a:ext cx="8229600" cy="4038600"/>
          </a:xfrm>
        </p:spPr>
        <p:txBody>
          <a:bodyPr/>
          <a:lstStyle/>
          <a:p>
            <a:pPr>
              <a:buNone/>
            </a:pPr>
            <a:endParaRPr lang="en-US" dirty="0"/>
          </a:p>
          <a:p>
            <a:pPr lvl="1">
              <a:buNone/>
            </a:pPr>
            <a:endParaRPr lang="en-US" dirty="0"/>
          </a:p>
          <a:p>
            <a:endParaRPr lang="en-CA" dirty="0"/>
          </a:p>
          <a:p>
            <a:pPr lvl="1">
              <a:buFont typeface="Arial" pitchFamily="34" charset="0"/>
              <a:buChar char="•"/>
            </a:pPr>
            <a:endParaRPr lang="en-US" dirty="0"/>
          </a:p>
        </p:txBody>
      </p:sp>
      <p:pic>
        <p:nvPicPr>
          <p:cNvPr id="8" name="Picture 7">
            <a:extLst>
              <a:ext uri="{FF2B5EF4-FFF2-40B4-BE49-F238E27FC236}">
                <a16:creationId xmlns:a16="http://schemas.microsoft.com/office/drawing/2014/main" id="{BEFE0B58-53C4-4E3F-A714-944572438003}"/>
              </a:ext>
            </a:extLst>
          </p:cNvPr>
          <p:cNvPicPr>
            <a:picLocks noChangeAspect="1"/>
          </p:cNvPicPr>
          <p:nvPr/>
        </p:nvPicPr>
        <p:blipFill>
          <a:blip r:embed="rId2"/>
          <a:stretch>
            <a:fillRect/>
          </a:stretch>
        </p:blipFill>
        <p:spPr>
          <a:xfrm>
            <a:off x="1600200" y="2691464"/>
            <a:ext cx="1336727" cy="1639861"/>
          </a:xfrm>
          <a:prstGeom prst="rect">
            <a:avLst/>
          </a:prstGeom>
        </p:spPr>
      </p:pic>
      <p:pic>
        <p:nvPicPr>
          <p:cNvPr id="9" name="Picture 8">
            <a:extLst>
              <a:ext uri="{FF2B5EF4-FFF2-40B4-BE49-F238E27FC236}">
                <a16:creationId xmlns:a16="http://schemas.microsoft.com/office/drawing/2014/main" id="{9FFAFD95-D5F5-4F94-AE98-3136642C6409}"/>
              </a:ext>
            </a:extLst>
          </p:cNvPr>
          <p:cNvPicPr>
            <a:picLocks noChangeAspect="1"/>
          </p:cNvPicPr>
          <p:nvPr/>
        </p:nvPicPr>
        <p:blipFill>
          <a:blip r:embed="rId3"/>
          <a:stretch>
            <a:fillRect/>
          </a:stretch>
        </p:blipFill>
        <p:spPr>
          <a:xfrm>
            <a:off x="4953000" y="2362200"/>
            <a:ext cx="1981372" cy="22983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Initial Screen</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2" name="Picture 1">
            <a:extLst>
              <a:ext uri="{FF2B5EF4-FFF2-40B4-BE49-F238E27FC236}">
                <a16:creationId xmlns:a16="http://schemas.microsoft.com/office/drawing/2014/main" id="{EC930B6B-3FDB-4967-8463-A6A73DC66A9E}"/>
              </a:ext>
            </a:extLst>
          </p:cNvPr>
          <p:cNvPicPr>
            <a:picLocks noChangeAspect="1"/>
          </p:cNvPicPr>
          <p:nvPr/>
        </p:nvPicPr>
        <p:blipFill>
          <a:blip r:embed="rId2"/>
          <a:stretch>
            <a:fillRect/>
          </a:stretch>
        </p:blipFill>
        <p:spPr>
          <a:xfrm>
            <a:off x="1295400" y="1828800"/>
            <a:ext cx="6477000" cy="4191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914400"/>
            <a:ext cx="8229600" cy="990600"/>
          </a:xfrm>
        </p:spPr>
        <p:txBody>
          <a:bodyPr/>
          <a:lstStyle/>
          <a:p>
            <a:r>
              <a:rPr lang="en-US" b="1" dirty="0"/>
              <a:t>The Initial Screen</a:t>
            </a:r>
            <a:br>
              <a:rPr lang="en-US" b="1" dirty="0"/>
            </a:br>
            <a:endParaRPr lang="en-CA" b="1" dirty="0"/>
          </a:p>
        </p:txBody>
      </p:sp>
      <p:sp>
        <p:nvSpPr>
          <p:cNvPr id="16386" name="Content Placeholder 2"/>
          <p:cNvSpPr>
            <a:spLocks noGrp="1"/>
          </p:cNvSpPr>
          <p:nvPr>
            <p:ph idx="1"/>
          </p:nvPr>
        </p:nvSpPr>
        <p:spPr>
          <a:xfrm>
            <a:off x="468313" y="2514600"/>
            <a:ext cx="8229600" cy="3581400"/>
          </a:xfrm>
        </p:spPr>
        <p:txBody>
          <a:bodyPr/>
          <a:lstStyle/>
          <a:p>
            <a:endParaRPr lang="en-US" dirty="0"/>
          </a:p>
          <a:p>
            <a:pPr lvl="1">
              <a:buNone/>
            </a:pPr>
            <a:endParaRPr lang="en-US" dirty="0"/>
          </a:p>
          <a:p>
            <a:endParaRPr lang="en-CA" dirty="0"/>
          </a:p>
          <a:p>
            <a:pPr lvl="1">
              <a:buFont typeface="Arial" pitchFamily="34" charset="0"/>
              <a:buChar char="•"/>
            </a:pPr>
            <a:endParaRPr lang="en-US" dirty="0"/>
          </a:p>
        </p:txBody>
      </p:sp>
      <p:pic>
        <p:nvPicPr>
          <p:cNvPr id="3" name="Picture 2">
            <a:extLst>
              <a:ext uri="{FF2B5EF4-FFF2-40B4-BE49-F238E27FC236}">
                <a16:creationId xmlns:a16="http://schemas.microsoft.com/office/drawing/2014/main" id="{B80C24AC-663D-4370-969E-CDE864B60F85}"/>
              </a:ext>
            </a:extLst>
          </p:cNvPr>
          <p:cNvPicPr>
            <a:picLocks noChangeAspect="1"/>
          </p:cNvPicPr>
          <p:nvPr/>
        </p:nvPicPr>
        <p:blipFill>
          <a:blip r:embed="rId2"/>
          <a:stretch>
            <a:fillRect/>
          </a:stretch>
        </p:blipFill>
        <p:spPr>
          <a:xfrm>
            <a:off x="990600" y="1905000"/>
            <a:ext cx="7315199" cy="3733800"/>
          </a:xfrm>
          <a:prstGeom prst="rect">
            <a:avLst/>
          </a:prstGeom>
        </p:spPr>
      </p:pic>
    </p:spTree>
    <p:extLst>
      <p:ext uri="{BB962C8B-B14F-4D97-AF65-F5344CB8AC3E}">
        <p14:creationId xmlns:p14="http://schemas.microsoft.com/office/powerpoint/2010/main" val="141666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68313" y="762000"/>
            <a:ext cx="8229600" cy="152400"/>
          </a:xfrm>
        </p:spPr>
        <p:txBody>
          <a:bodyPr/>
          <a:lstStyle/>
          <a:p>
            <a:r>
              <a:rPr lang="en-CA" b="1" dirty="0"/>
              <a:t>Default Campaigns</a:t>
            </a:r>
          </a:p>
        </p:txBody>
      </p:sp>
      <p:sp>
        <p:nvSpPr>
          <p:cNvPr id="16386" name="Content Placeholder 2"/>
          <p:cNvSpPr>
            <a:spLocks noGrp="1"/>
          </p:cNvSpPr>
          <p:nvPr>
            <p:ph idx="1"/>
          </p:nvPr>
        </p:nvSpPr>
        <p:spPr>
          <a:xfrm>
            <a:off x="468313" y="1600200"/>
            <a:ext cx="8229600" cy="4495800"/>
          </a:xfrm>
        </p:spPr>
        <p:txBody>
          <a:bodyPr/>
          <a:lstStyle/>
          <a:p>
            <a:pPr marL="0" indent="0">
              <a:buNone/>
            </a:pPr>
            <a:r>
              <a:rPr lang="en-US" dirty="0"/>
              <a:t>Normally, Quantrax will set up two default campaigns: one for a predictive campaign with live agents and one for an IVR campaign with virtual agents.  You can use these campaigns as templates for creating additional campaigns and this will save time in the future.  The default campaigns contain the values recommended by Quantrax for the type of campaign you are running.  Note that if you change these values, you may get undesirable results.</a:t>
            </a:r>
          </a:p>
          <a:p>
            <a:pPr lvl="1">
              <a:buNone/>
            </a:pPr>
            <a:endParaRPr lang="en-US" dirty="0"/>
          </a:p>
          <a:p>
            <a:endParaRPr lang="en-CA" dirty="0"/>
          </a:p>
          <a:p>
            <a:pPr lvl="1">
              <a:buFont typeface="Arial" pitchFamily="34" charset="0"/>
              <a:buChar char="•"/>
            </a:pPr>
            <a:endParaRPr lang="en-US" dirty="0"/>
          </a:p>
        </p:txBody>
      </p:sp>
    </p:spTree>
    <p:extLst>
      <p:ext uri="{BB962C8B-B14F-4D97-AF65-F5344CB8AC3E}">
        <p14:creationId xmlns:p14="http://schemas.microsoft.com/office/powerpoint/2010/main" val="914999073"/>
      </p:ext>
    </p:extLst>
  </p:cSld>
  <p:clrMapOvr>
    <a:masterClrMapping/>
  </p:clrMapOvr>
</p:sld>
</file>

<file path=ppt/theme/theme1.xml><?xml version="1.0" encoding="utf-8"?>
<a:theme xmlns:a="http://schemas.openxmlformats.org/drawingml/2006/main" name="VideoDoc_with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4877</TotalTime>
  <Words>689</Words>
  <Application>Microsoft Office PowerPoint</Application>
  <PresentationFormat>On-screen Show (4:3)</PresentationFormat>
  <Paragraphs>119</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VideoDoc_with_Logo</vt:lpstr>
      <vt:lpstr> Setting Up a Campaign  on the Dialer Server </vt:lpstr>
      <vt:lpstr>Introduction</vt:lpstr>
      <vt:lpstr>Getting Started</vt:lpstr>
      <vt:lpstr>Two Interfaces</vt:lpstr>
      <vt:lpstr>Campaign Manager Service  must be Running</vt:lpstr>
      <vt:lpstr>Starting Campaign Manager</vt:lpstr>
      <vt:lpstr>The Initial Screen </vt:lpstr>
      <vt:lpstr>The Initial Screen </vt:lpstr>
      <vt:lpstr>Default Campaigns</vt:lpstr>
      <vt:lpstr>Default Campaigns</vt:lpstr>
      <vt:lpstr>Entering a Campaign Name </vt:lpstr>
      <vt:lpstr>The General Tab </vt:lpstr>
      <vt:lpstr>The Linked Campaigns Tab </vt:lpstr>
      <vt:lpstr>The Telephony Setup Tab </vt:lpstr>
      <vt:lpstr>The Dialer Tuning Tab </vt:lpstr>
      <vt:lpstr>The Retry Options Tab </vt:lpstr>
      <vt:lpstr>The Schedule Tab </vt:lpstr>
      <vt:lpstr>The Database Input Tab </vt:lpstr>
      <vt:lpstr>The Database Input Tab </vt:lpstr>
      <vt:lpstr>The Database Input Tab </vt:lpstr>
      <vt:lpstr>The Database Input Tab </vt:lpstr>
      <vt:lpstr>The Database Input Tab </vt:lpstr>
      <vt:lpstr>The Database Input Tab </vt:lpstr>
      <vt:lpstr>The Database Output Tab </vt:lpstr>
      <vt:lpstr>The Database Output Tab </vt:lpstr>
      <vt:lpstr>The Database Output Tab </vt:lpstr>
      <vt:lpstr>The Call Recording Tab </vt:lpstr>
      <vt:lpstr>The Call Recording Tab </vt:lpstr>
      <vt:lpstr>The Call Recording Tab </vt:lpstr>
      <vt:lpstr>The Filters Tab </vt:lpstr>
      <vt:lpstr>The Filters Tab </vt:lpstr>
      <vt:lpstr> Setting Up a Campaign  on the Dialer Server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Dawna</dc:creator>
  <cp:lastModifiedBy>Steve Townend</cp:lastModifiedBy>
  <cp:revision>234</cp:revision>
  <dcterms:created xsi:type="dcterms:W3CDTF">2012-07-09T14:58:59Z</dcterms:created>
  <dcterms:modified xsi:type="dcterms:W3CDTF">2017-06-21T02:13:54Z</dcterms:modified>
</cp:coreProperties>
</file>