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327" r:id="rId4"/>
    <p:sldId id="325" r:id="rId5"/>
    <p:sldId id="326" r:id="rId6"/>
    <p:sldId id="323" r:id="rId7"/>
    <p:sldId id="322" r:id="rId8"/>
    <p:sldId id="278" r:id="rId9"/>
    <p:sldId id="316" r:id="rId10"/>
    <p:sldId id="311" r:id="rId11"/>
    <p:sldId id="318" r:id="rId12"/>
    <p:sldId id="317" r:id="rId13"/>
    <p:sldId id="319" r:id="rId14"/>
    <p:sldId id="293" r:id="rId15"/>
    <p:sldId id="297" r:id="rId16"/>
    <p:sldId id="320" r:id="rId17"/>
    <p:sldId id="312" r:id="rId18"/>
    <p:sldId id="321" r:id="rId19"/>
    <p:sldId id="314" r:id="rId20"/>
    <p:sldId id="315" r:id="rId21"/>
    <p:sldId id="29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A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38" autoAdjust="0"/>
    <p:restoredTop sz="94660"/>
  </p:normalViewPr>
  <p:slideViewPr>
    <p:cSldViewPr>
      <p:cViewPr>
        <p:scale>
          <a:sx n="80" d="100"/>
          <a:sy n="80" d="100"/>
        </p:scale>
        <p:origin x="-74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088" y="3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C70C6C-B76E-4D49-9050-113840C2162C}" type="datetimeFigureOut">
              <a:rPr lang="en-US"/>
              <a:pPr>
                <a:defRPr/>
              </a:pPr>
              <a:t>5/3/2013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7077BF-756C-4144-A14D-DB89954022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44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20788" y="6096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1DE546-528C-40DB-AE6B-0E787D18EAC6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6D1B8F-1FFE-4F4B-BA14-62238A29E833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6D1B8F-1FFE-4F4B-BA14-62238A29E833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6D1B8F-1FFE-4F4B-BA14-62238A29E833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6D1B8F-1FFE-4F4B-BA14-62238A29E833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943249-822C-4C00-ACE5-35EF03F43171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911E1A-685F-42BF-ABA1-3CB8F47698A5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20788" y="6096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1DE546-528C-40DB-AE6B-0E787D18EAC6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EB5BD4-0AFD-493A-AF67-CDE0FC265110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EB5BD4-0AFD-493A-AF67-CDE0FC265110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943249-822C-4C00-ACE5-35EF03F43171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9DB5E5-7ACE-423F-91C2-DCC029C25AE2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911E1A-685F-42BF-ABA1-3CB8F47698A5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07A662-06A2-4ED9-B9F3-DC1C61D29861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20788" y="6096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1DE546-528C-40DB-AE6B-0E787D18EAC6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07A662-06A2-4ED9-B9F3-DC1C61D29861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07A662-06A2-4ED9-B9F3-DC1C61D29861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EB5BD4-0AFD-493A-AF67-CDE0FC265110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20788" y="6096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1DE546-528C-40DB-AE6B-0E787D18EAC6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EB5BD4-0AFD-493A-AF67-CDE0FC265110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762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3581400"/>
            <a:ext cx="6553200" cy="45720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cs typeface="Arial" charset="0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6D1B8F-1FFE-4F4B-BA14-62238A29E833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404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C851986-0165-42A5-9BA7-691D068FBF77}" type="datetimeFigureOut">
              <a:rPr lang="en-US"/>
              <a:pPr>
                <a:defRPr/>
              </a:pPr>
              <a:t>5/3/2013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020F619-DA55-41F8-A8BD-3D330E3FCF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A81DBBB-B5FC-4EEC-B4B8-BBB0590FC236}" type="datetimeFigureOut">
              <a:rPr lang="en-US"/>
              <a:pPr>
                <a:defRPr/>
              </a:pPr>
              <a:t>5/3/2013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4E76617-0AED-4EDC-85B7-CF01898DD8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hyperlink" Target="http://sandbox.mclanka.com/quantrax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uantax Logo">
            <a:hlinkClick r:id="rId7" tooltip="Quantax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72250" y="0"/>
            <a:ext cx="21907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381000" y="7620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1DAFB3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0" y="6627813"/>
            <a:ext cx="4572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B632282-414D-429C-B81B-22A678CA21D6}" type="slidenum">
              <a:rPr lang="en-US" sz="900" i="1">
                <a:latin typeface="Arial" pitchFamily="34" charset="0"/>
                <a:cs typeface="Arial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6627813"/>
            <a:ext cx="29718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i="1" dirty="0">
                <a:latin typeface="Arial" pitchFamily="34" charset="0"/>
                <a:cs typeface="Arial" pitchFamily="34" charset="0"/>
              </a:rPr>
              <a:t>© Copyright 2012 – Quantrax Corporation, Inc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1000" y="6523038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1DAFB3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7646719" y="6584394"/>
            <a:ext cx="1143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i="1" dirty="0" smtClean="0">
                <a:latin typeface="Arial" pitchFamily="34" charset="0"/>
                <a:cs typeface="Arial" pitchFamily="34" charset="0"/>
              </a:rPr>
              <a:t>October 2012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1905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Britannic Bold" pitchFamily="34" charset="0"/>
              </a:rPr>
              <a:t>Transforming Automation Into Profits</a:t>
            </a:r>
            <a:br>
              <a:rPr lang="en-US" sz="4000" dirty="0" smtClean="0">
                <a:latin typeface="Britannic Bold" pitchFamily="34" charset="0"/>
              </a:rPr>
            </a:br>
            <a:r>
              <a:rPr lang="en-US" sz="3600" i="1" dirty="0" smtClean="0">
                <a:latin typeface="Britannic Bold" pitchFamily="34" charset="0"/>
              </a:rPr>
              <a:t>Jamie Horrell</a:t>
            </a:r>
            <a:br>
              <a:rPr lang="en-US" sz="3600" i="1" dirty="0" smtClean="0">
                <a:latin typeface="Britannic Bold" pitchFamily="34" charset="0"/>
              </a:rPr>
            </a:br>
            <a:r>
              <a:rPr lang="en-US" sz="3600" i="1" dirty="0" smtClean="0">
                <a:latin typeface="Britannic Bold" pitchFamily="34" charset="0"/>
              </a:rPr>
              <a:t>Day 4</a:t>
            </a:r>
            <a:r>
              <a:rPr lang="en-US" sz="4000" dirty="0" smtClean="0">
                <a:latin typeface="Britannic Bold" pitchFamily="34" charset="0"/>
              </a:rPr>
              <a:t/>
            </a:r>
            <a:br>
              <a:rPr lang="en-US" sz="4000" dirty="0" smtClean="0">
                <a:latin typeface="Britannic Bold" pitchFamily="34" charset="0"/>
              </a:rPr>
            </a:br>
            <a:endParaRPr lang="en-US" sz="6000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Britannic Bold" pitchFamily="34" charset="0"/>
              <a:ea typeface="+mn-ea"/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276600"/>
            <a:ext cx="5548313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6"/>
          <p:cNvSpPr txBox="1">
            <a:spLocks noChangeArrowheads="1"/>
          </p:cNvSpPr>
          <p:nvPr/>
        </p:nvSpPr>
        <p:spPr bwMode="auto">
          <a:xfrm>
            <a:off x="304800" y="285750"/>
            <a:ext cx="670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What Is A Work Map (Account Processing)?</a:t>
            </a:r>
            <a:endParaRPr lang="en-US" sz="2000" b="1" dirty="0"/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457200" y="838200"/>
            <a:ext cx="8458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i="1" dirty="0" smtClean="0">
                <a:latin typeface="Calibri" pitchFamily="34" charset="0"/>
              </a:rPr>
              <a:t>Work Maps </a:t>
            </a:r>
            <a:r>
              <a:rPr lang="en-US" sz="2000" dirty="0" smtClean="0">
                <a:latin typeface="Calibri" pitchFamily="34" charset="0"/>
              </a:rPr>
              <a:t>display the collector’s accounts to be worked</a:t>
            </a:r>
            <a:r>
              <a:rPr lang="en-US" sz="2000" i="1" dirty="0" smtClean="0">
                <a:latin typeface="Calibri" pitchFamily="34" charset="0"/>
              </a:rPr>
              <a:t> 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Is created during </a:t>
            </a:r>
            <a:r>
              <a:rPr lang="en-US" sz="2000" i="1" dirty="0" smtClean="0">
                <a:latin typeface="Calibri" pitchFamily="34" charset="0"/>
              </a:rPr>
              <a:t>Nightly</a:t>
            </a:r>
            <a:r>
              <a:rPr lang="en-US" sz="2000" dirty="0" smtClean="0">
                <a:latin typeface="Calibri" pitchFamily="34" charset="0"/>
              </a:rPr>
              <a:t> process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Consists of </a:t>
            </a:r>
            <a:r>
              <a:rPr lang="en-US" sz="2000" i="1" dirty="0" smtClean="0">
                <a:latin typeface="Calibri" pitchFamily="34" charset="0"/>
              </a:rPr>
              <a:t>Processing Types </a:t>
            </a:r>
            <a:r>
              <a:rPr lang="en-US" sz="2000" dirty="0" smtClean="0">
                <a:latin typeface="Calibri" pitchFamily="34" charset="0"/>
              </a:rPr>
              <a:t>= “buckets” that organize accounts</a:t>
            </a:r>
          </a:p>
          <a:p>
            <a:pPr marL="1257300" lvl="2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i="1" dirty="0" smtClean="0">
                <a:latin typeface="Calibri" pitchFamily="34" charset="0"/>
              </a:rPr>
              <a:t>Processing  Types </a:t>
            </a:r>
            <a:r>
              <a:rPr lang="en-US" sz="2000" dirty="0" smtClean="0">
                <a:latin typeface="Calibri" pitchFamily="34" charset="0"/>
              </a:rPr>
              <a:t>can be broken down to have “sub-buckets” or categories called </a:t>
            </a:r>
            <a:r>
              <a:rPr lang="en-US" sz="2000" i="1" dirty="0" smtClean="0">
                <a:latin typeface="Calibri" pitchFamily="34" charset="0"/>
              </a:rPr>
              <a:t>QCats</a:t>
            </a:r>
            <a:r>
              <a:rPr lang="en-US" sz="2000" dirty="0" smtClean="0">
                <a:latin typeface="Calibri" pitchFamily="34" charset="0"/>
              </a:rPr>
              <a:t> (</a:t>
            </a:r>
            <a:r>
              <a:rPr lang="en-US" sz="2000" i="1" dirty="0" smtClean="0">
                <a:latin typeface="Calibri" pitchFamily="34" charset="0"/>
              </a:rPr>
              <a:t>Q</a:t>
            </a:r>
            <a:r>
              <a:rPr lang="en-US" sz="2000" dirty="0" smtClean="0">
                <a:latin typeface="Calibri" pitchFamily="34" charset="0"/>
              </a:rPr>
              <a:t>ueue </a:t>
            </a:r>
            <a:r>
              <a:rPr lang="en-US" sz="2000" i="1" dirty="0" smtClean="0">
                <a:latin typeface="Calibri" pitchFamily="34" charset="0"/>
              </a:rPr>
              <a:t>C</a:t>
            </a:r>
            <a:r>
              <a:rPr lang="en-US" sz="2000" dirty="0" smtClean="0">
                <a:latin typeface="Calibri" pitchFamily="34" charset="0"/>
              </a:rPr>
              <a:t>ategories)</a:t>
            </a:r>
          </a:p>
          <a:p>
            <a:pPr marL="1257300" lvl="2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The Work queue (Work Map) – displays by role</a:t>
            </a:r>
          </a:p>
          <a:p>
            <a:pPr marL="800100" lvl="1" indent="-342900">
              <a:spcBef>
                <a:spcPct val="20000"/>
              </a:spcBef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RMEx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b="1" dirty="0" smtClean="0">
                <a:latin typeface="Calibri" pitchFamily="34" charset="0"/>
              </a:rPr>
              <a:t>System Control menu 1 &gt; System Security </a:t>
            </a:r>
            <a:r>
              <a:rPr lang="en-US" sz="2000" dirty="0" smtClean="0">
                <a:latin typeface="Calibri" pitchFamily="34" charset="0"/>
              </a:rPr>
              <a:t>(Work Queue)</a:t>
            </a:r>
            <a:endParaRPr lang="en-US" sz="2000" b="1" dirty="0" smtClean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b="1" dirty="0" smtClean="0">
                <a:latin typeface="Calibri" pitchFamily="34" charset="0"/>
              </a:rPr>
              <a:t>Account Processing menu</a:t>
            </a:r>
            <a:r>
              <a:rPr lang="en-US" sz="2000" dirty="0" smtClean="0">
                <a:latin typeface="Calibri" pitchFamily="34" charset="0"/>
              </a:rPr>
              <a:t> &gt; </a:t>
            </a:r>
            <a:r>
              <a:rPr lang="en-US" sz="2000" b="1" dirty="0" smtClean="0">
                <a:latin typeface="Calibri" pitchFamily="34" charset="0"/>
              </a:rPr>
              <a:t>Display account to be worked </a:t>
            </a:r>
            <a:r>
              <a:rPr lang="en-US" sz="2000" dirty="0" smtClean="0">
                <a:latin typeface="Calibri" pitchFamily="34" charset="0"/>
              </a:rPr>
              <a:t>(Work Maps)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b="1" dirty="0" smtClean="0">
                <a:latin typeface="Calibri" pitchFamily="34" charset="0"/>
              </a:rPr>
              <a:t>System Control menu 2</a:t>
            </a:r>
            <a:r>
              <a:rPr lang="en-US" sz="2000" dirty="0" smtClean="0">
                <a:latin typeface="Calibri" pitchFamily="34" charset="0"/>
              </a:rPr>
              <a:t> &gt; </a:t>
            </a:r>
            <a:r>
              <a:rPr lang="en-US" sz="2000" b="1" dirty="0" smtClean="0">
                <a:latin typeface="Calibri" pitchFamily="34" charset="0"/>
              </a:rPr>
              <a:t>QCat codes </a:t>
            </a:r>
          </a:p>
          <a:p>
            <a:pPr marL="342900" indent="-342900">
              <a:spcBef>
                <a:spcPct val="20000"/>
              </a:spcBef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i="1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i="1" dirty="0" smtClean="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000" i="1" dirty="0" smtClean="0">
                <a:latin typeface="Calibri" pitchFamily="34" charset="0"/>
              </a:rPr>
              <a:t>Let’s take a look at Work Maps!</a:t>
            </a:r>
          </a:p>
          <a:p>
            <a:pPr marL="1257300" lvl="2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b="1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 smtClean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i="1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6"/>
          <p:cNvSpPr txBox="1">
            <a:spLocks noChangeArrowheads="1"/>
          </p:cNvSpPr>
          <p:nvPr/>
        </p:nvSpPr>
        <p:spPr bwMode="auto">
          <a:xfrm>
            <a:off x="304800" y="285750"/>
            <a:ext cx="670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What Is Account List for Audit?</a:t>
            </a:r>
            <a:endParaRPr lang="en-US" sz="2000" b="1" dirty="0"/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Account list for audit  allows you to  select a group of accounts from </a:t>
            </a:r>
            <a:r>
              <a:rPr lang="en-US" sz="2000" u="sng" dirty="0" smtClean="0">
                <a:latin typeface="Calibri" pitchFamily="34" charset="0"/>
              </a:rPr>
              <a:t>all</a:t>
            </a:r>
            <a:r>
              <a:rPr lang="en-US" sz="2000" dirty="0" smtClean="0">
                <a:latin typeface="Calibri" pitchFamily="34" charset="0"/>
              </a:rPr>
              <a:t> the accounts in the system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 The list can: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Be viewed online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Apply a Smart code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Move accounts to be worked 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Printed out in a report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In RMEx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Management</a:t>
            </a:r>
            <a:r>
              <a:rPr lang="en-US" sz="2000" dirty="0" smtClean="0">
                <a:latin typeface="Calibri" pitchFamily="34" charset="0"/>
              </a:rPr>
              <a:t> menu &gt; </a:t>
            </a:r>
            <a:r>
              <a:rPr lang="en-US" sz="2000" b="1" dirty="0" smtClean="0">
                <a:latin typeface="Calibri" pitchFamily="34" charset="0"/>
              </a:rPr>
              <a:t>Smart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code/User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audit</a:t>
            </a:r>
            <a:r>
              <a:rPr lang="en-US" sz="2000" dirty="0" smtClean="0">
                <a:latin typeface="Calibri" pitchFamily="34" charset="0"/>
              </a:rPr>
              <a:t> options &gt; </a:t>
            </a:r>
            <a:r>
              <a:rPr lang="en-US" sz="2000" b="1" dirty="0" smtClean="0">
                <a:latin typeface="Calibri" pitchFamily="34" charset="0"/>
              </a:rPr>
              <a:t>Account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List</a:t>
            </a:r>
            <a:r>
              <a:rPr lang="en-US" sz="2000" dirty="0" smtClean="0">
                <a:latin typeface="Calibri" pitchFamily="34" charset="0"/>
              </a:rPr>
              <a:t> 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  </a:t>
            </a:r>
            <a:r>
              <a:rPr lang="en-US" sz="2000" b="1" dirty="0" smtClean="0">
                <a:latin typeface="Calibri" pitchFamily="34" charset="0"/>
              </a:rPr>
              <a:t>For Audit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000" i="1" dirty="0" smtClean="0">
                <a:latin typeface="Calibri" pitchFamily="34" charset="0"/>
              </a:rPr>
              <a:t>Let’s look at Account List for Audit!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6"/>
          <p:cNvSpPr txBox="1">
            <a:spLocks noChangeArrowheads="1"/>
          </p:cNvSpPr>
          <p:nvPr/>
        </p:nvSpPr>
        <p:spPr bwMode="auto">
          <a:xfrm>
            <a:off x="304800" y="304800"/>
            <a:ext cx="670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What Is Queue Consolidations?</a:t>
            </a:r>
            <a:endParaRPr lang="en-US" sz="2000" b="1" dirty="0"/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Takes a group of accounts from the </a:t>
            </a:r>
            <a:r>
              <a:rPr lang="en-US" sz="2000" u="sng" dirty="0" smtClean="0">
                <a:latin typeface="Calibri" pitchFamily="34" charset="0"/>
              </a:rPr>
              <a:t>work queues </a:t>
            </a:r>
            <a:r>
              <a:rPr lang="en-US" sz="2000" dirty="0" smtClean="0">
                <a:latin typeface="Calibri" pitchFamily="34" charset="0"/>
              </a:rPr>
              <a:t>and puts them in a separate bucket to be accessed via work maps or a dialer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“Done on the fly”</a:t>
            </a:r>
            <a:r>
              <a:rPr lang="en-US" sz="2000" i="1" dirty="0" smtClean="0">
                <a:latin typeface="Calibri" pitchFamily="34" charset="0"/>
              </a:rPr>
              <a:t> -  </a:t>
            </a:r>
            <a:r>
              <a:rPr lang="en-US" sz="2000" dirty="0" smtClean="0">
                <a:latin typeface="Calibri" pitchFamily="34" charset="0"/>
              </a:rPr>
              <a:t>this is a manual process</a:t>
            </a:r>
            <a:endParaRPr lang="en-US" sz="2000" i="1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i="1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Can also be setup in the nightly (can automate)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i="1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RMEx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   </a:t>
            </a:r>
            <a:r>
              <a:rPr lang="en-US" sz="2000" b="1" dirty="0" smtClean="0">
                <a:latin typeface="Calibri" pitchFamily="34" charset="0"/>
              </a:rPr>
              <a:t>Management</a:t>
            </a:r>
            <a:r>
              <a:rPr lang="en-US" sz="2000" dirty="0" smtClean="0">
                <a:latin typeface="Calibri" pitchFamily="34" charset="0"/>
              </a:rPr>
              <a:t> menu &gt; </a:t>
            </a:r>
            <a:r>
              <a:rPr lang="en-US" sz="2000" b="1" dirty="0" smtClean="0">
                <a:latin typeface="Calibri" pitchFamily="34" charset="0"/>
              </a:rPr>
              <a:t>I-Tel</a:t>
            </a:r>
            <a:r>
              <a:rPr lang="en-US" sz="2000" dirty="0" smtClean="0">
                <a:latin typeface="Calibri" pitchFamily="34" charset="0"/>
              </a:rPr>
              <a:t> menu &gt; </a:t>
            </a:r>
            <a:r>
              <a:rPr lang="en-US" sz="2000" b="1" dirty="0" smtClean="0">
                <a:latin typeface="Calibri" pitchFamily="34" charset="0"/>
              </a:rPr>
              <a:t>Queue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consolidation</a:t>
            </a:r>
          </a:p>
          <a:p>
            <a:pPr marL="342900" indent="-342900">
              <a:spcBef>
                <a:spcPct val="20000"/>
              </a:spcBef>
            </a:pPr>
            <a:endParaRPr lang="en-US" sz="2000" i="1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i="1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i="1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i="1" dirty="0" smtClean="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000" i="1" dirty="0" smtClean="0">
                <a:latin typeface="Calibri" pitchFamily="34" charset="0"/>
              </a:rPr>
              <a:t>Let’s look at a Queue Consolidations!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6"/>
          <p:cNvSpPr txBox="1">
            <a:spLocks noChangeArrowheads="1"/>
          </p:cNvSpPr>
          <p:nvPr/>
        </p:nvSpPr>
        <p:spPr bwMode="auto">
          <a:xfrm>
            <a:off x="304800" y="285750"/>
            <a:ext cx="670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What are State Options?</a:t>
            </a:r>
            <a:endParaRPr lang="en-US" sz="2000" b="1" dirty="0"/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Setup options by state for how/if you work the account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Do you have license to work in a specific state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Set times when accounts in that state can be worked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Close accounts automatically if you do not want to work that state 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Apply smart code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Present message to collector based on a state</a:t>
            </a:r>
          </a:p>
          <a:p>
            <a:pPr marL="342900" indent="-342900">
              <a:spcBef>
                <a:spcPct val="20000"/>
              </a:spcBef>
            </a:pPr>
            <a:endParaRPr lang="en-US" sz="2000" i="1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RMEx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    </a:t>
            </a:r>
            <a:r>
              <a:rPr lang="en-US" sz="2000" b="1" dirty="0" smtClean="0">
                <a:latin typeface="Calibri" pitchFamily="34" charset="0"/>
              </a:rPr>
              <a:t>System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control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menu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2</a:t>
            </a:r>
            <a:r>
              <a:rPr lang="en-US" sz="2000" dirty="0" smtClean="0">
                <a:latin typeface="Calibri" pitchFamily="34" charset="0"/>
              </a:rPr>
              <a:t> &gt; </a:t>
            </a:r>
            <a:r>
              <a:rPr lang="en-US" sz="2000" b="1" dirty="0" smtClean="0">
                <a:latin typeface="Calibri" pitchFamily="34" charset="0"/>
              </a:rPr>
              <a:t>State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options</a:t>
            </a:r>
          </a:p>
          <a:p>
            <a:pPr marL="342900" indent="-342900">
              <a:spcBef>
                <a:spcPct val="20000"/>
              </a:spcBef>
            </a:pPr>
            <a:endParaRPr lang="en-US" sz="2000" i="1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i="1" dirty="0" smtClean="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000" i="1" dirty="0" smtClean="0">
                <a:latin typeface="Calibri" pitchFamily="34" charset="0"/>
              </a:rPr>
              <a:t>Let’s look at State Options!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6"/>
          <p:cNvSpPr txBox="1">
            <a:spLocks noChangeArrowheads="1"/>
          </p:cNvSpPr>
          <p:nvPr/>
        </p:nvSpPr>
        <p:spPr bwMode="auto">
          <a:xfrm>
            <a:off x="304800" y="3810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Module </a:t>
            </a:r>
            <a:r>
              <a:rPr lang="en-US" sz="2000" b="1" dirty="0" smtClean="0">
                <a:latin typeface="Calibri" pitchFamily="34" charset="0"/>
              </a:rPr>
              <a:t>10: Interactive </a:t>
            </a:r>
            <a:r>
              <a:rPr lang="en-US" sz="2000" b="1" dirty="0">
                <a:latin typeface="Calibri" pitchFamily="34" charset="0"/>
              </a:rPr>
              <a:t>Exercise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762000"/>
            <a:ext cx="8229600" cy="579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900" dirty="0">
              <a:latin typeface="+mn-lt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900" dirty="0" smtClean="0">
                <a:latin typeface="+mn-lt"/>
                <a:cs typeface="+mn-cs"/>
              </a:rPr>
              <a:t> Create a Work Map with the following: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900" dirty="0" smtClean="0">
                <a:latin typeface="+mn-lt"/>
                <a:cs typeface="+mn-cs"/>
              </a:rPr>
              <a:t>Collector Code COL4  and COL5 are large balance collectors and work balances  &gt; 1000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900" dirty="0" smtClean="0">
                <a:latin typeface="+mn-lt"/>
                <a:cs typeface="+mn-cs"/>
              </a:rPr>
              <a:t>Collector code COL2 is a small balance collector and works accounts &lt; 1000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900" dirty="0" smtClean="0">
                <a:latin typeface="+mn-lt"/>
                <a:cs typeface="+mn-cs"/>
              </a:rPr>
              <a:t>Accounts over 10,000 go to HOUS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900" dirty="0" smtClean="0">
                <a:latin typeface="+mn-lt"/>
                <a:cs typeface="+mn-cs"/>
              </a:rPr>
              <a:t>All collectors work their own skip accounts. </a:t>
            </a:r>
            <a:br>
              <a:rPr lang="en-US" sz="1900" dirty="0" smtClean="0">
                <a:latin typeface="+mn-lt"/>
                <a:cs typeface="+mn-cs"/>
              </a:rPr>
            </a:br>
            <a:endParaRPr lang="en-US" sz="1900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900" dirty="0" smtClean="0">
                <a:latin typeface="+mn-lt"/>
                <a:cs typeface="+mn-cs"/>
              </a:rPr>
              <a:t>How would you setup for a pooled environment?</a:t>
            </a:r>
            <a:br>
              <a:rPr lang="en-US" sz="1900" dirty="0" smtClean="0">
                <a:latin typeface="+mn-lt"/>
                <a:cs typeface="+mn-cs"/>
              </a:rPr>
            </a:br>
            <a:endParaRPr lang="en-US" sz="1900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900" dirty="0" smtClean="0">
                <a:latin typeface="+mn-lt"/>
                <a:cs typeface="+mn-cs"/>
              </a:rPr>
              <a:t>You are located in NY, you want to make sure that CA accounts are worked from 9am – 5pm</a:t>
            </a:r>
            <a:br>
              <a:rPr lang="en-US" sz="1900" dirty="0" smtClean="0">
                <a:latin typeface="+mn-lt"/>
                <a:cs typeface="+mn-cs"/>
              </a:rPr>
            </a:br>
            <a:endParaRPr lang="en-US" sz="1900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900" dirty="0" smtClean="0">
                <a:latin typeface="+mn-lt"/>
                <a:cs typeface="+mn-cs"/>
              </a:rPr>
              <a:t>Present the message, “Do not accept Direct Checks ” when FL accounts are presented</a:t>
            </a:r>
            <a:r>
              <a:rPr lang="en-US" sz="1900" dirty="0">
                <a:latin typeface="+mn-lt"/>
                <a:cs typeface="+mn-cs"/>
              </a:rPr>
              <a:t/>
            </a:r>
            <a:br>
              <a:rPr lang="en-US" sz="1900" dirty="0">
                <a:latin typeface="+mn-lt"/>
                <a:cs typeface="+mn-cs"/>
              </a:rPr>
            </a:br>
            <a:r>
              <a:rPr lang="en-US" sz="1900" dirty="0">
                <a:latin typeface="+mn-lt"/>
                <a:cs typeface="+mn-cs"/>
              </a:rPr>
              <a:t> </a:t>
            </a:r>
            <a:r>
              <a:rPr lang="en-US" sz="1900" dirty="0" smtClean="0">
                <a:latin typeface="+mn-lt"/>
                <a:cs typeface="+mn-cs"/>
              </a:rPr>
              <a:t> </a:t>
            </a:r>
            <a:endParaRPr lang="en-US" sz="1900" dirty="0">
              <a:latin typeface="+mn-lt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8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6"/>
          <p:cNvSpPr txBox="1">
            <a:spLocks noChangeArrowheads="1"/>
          </p:cNvSpPr>
          <p:nvPr/>
        </p:nvSpPr>
        <p:spPr bwMode="auto">
          <a:xfrm>
            <a:off x="304800" y="3810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Account Processing (Automation </a:t>
            </a:r>
            <a:r>
              <a:rPr lang="en-US" sz="2000" b="1" dirty="0">
                <a:latin typeface="Calibri" pitchFamily="34" charset="0"/>
                <a:sym typeface="Wingdings" pitchFamily="2" charset="2"/>
              </a:rPr>
              <a:t> Profit) </a:t>
            </a:r>
            <a:r>
              <a:rPr lang="en-US" sz="2000" b="1" dirty="0">
                <a:latin typeface="Calibri" pitchFamily="34" charset="0"/>
              </a:rPr>
              <a:t>. . . . </a:t>
            </a:r>
          </a:p>
        </p:txBody>
      </p:sp>
      <p:sp>
        <p:nvSpPr>
          <p:cNvPr id="12291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48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20000"/>
              </a:spcBef>
            </a:pPr>
            <a:r>
              <a:rPr lang="en-US" sz="2000" dirty="0">
                <a:latin typeface="Calibri" pitchFamily="34" charset="0"/>
              </a:rPr>
              <a:t>How does this make you profitable? </a:t>
            </a:r>
          </a:p>
          <a:p>
            <a:pPr marL="457200" indent="-457200" algn="ctr">
              <a:spcBef>
                <a:spcPct val="20000"/>
              </a:spcBef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 Right collectors working the right accounts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 Assists in regulating  state compliance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 Allows you to target and categorize accounts to be worked</a:t>
            </a:r>
          </a:p>
          <a:p>
            <a:pPr marL="457200" indent="-457200">
              <a:spcBef>
                <a:spcPct val="20000"/>
              </a:spcBef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Arial" charset="0"/>
              <a:buNone/>
            </a:pP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1905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Britannic Bold" pitchFamily="34" charset="0"/>
              </a:rPr>
              <a:t/>
            </a:r>
            <a:br>
              <a:rPr lang="en-US" sz="4000" dirty="0" smtClean="0">
                <a:latin typeface="Britannic Bold" pitchFamily="34" charset="0"/>
              </a:rPr>
            </a:br>
            <a:r>
              <a:rPr lang="en-US" sz="4000" dirty="0" smtClean="0">
                <a:latin typeface="Britannic Bold" pitchFamily="34" charset="0"/>
              </a:rPr>
              <a:t>Module 11: Building A Better Client</a:t>
            </a:r>
            <a:br>
              <a:rPr lang="en-US" sz="4000" dirty="0" smtClean="0">
                <a:latin typeface="Britannic Bold" pitchFamily="34" charset="0"/>
              </a:rPr>
            </a:br>
            <a:r>
              <a:rPr lang="en-US" sz="3600" i="1" dirty="0" smtClean="0">
                <a:latin typeface="Britannic Bold" pitchFamily="34" charset="0"/>
              </a:rPr>
              <a:t/>
            </a:r>
            <a:br>
              <a:rPr lang="en-US" sz="3600" i="1" dirty="0" smtClean="0">
                <a:latin typeface="Britannic Bold" pitchFamily="34" charset="0"/>
              </a:rPr>
            </a:br>
            <a:endParaRPr lang="en-US" sz="6000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Britannic Bold" pitchFamily="34" charset="0"/>
              <a:ea typeface="+mn-ea"/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276600"/>
            <a:ext cx="5548313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6"/>
          <p:cNvSpPr txBox="1">
            <a:spLocks noChangeArrowheads="1"/>
          </p:cNvSpPr>
          <p:nvPr/>
        </p:nvSpPr>
        <p:spPr bwMode="auto">
          <a:xfrm>
            <a:off x="304800" y="438090"/>
            <a:ext cx="670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Module </a:t>
            </a:r>
            <a:r>
              <a:rPr lang="en-US" sz="2000" b="1" dirty="0" smtClean="0">
                <a:latin typeface="Calibri" pitchFamily="34" charset="0"/>
              </a:rPr>
              <a:t>11:  Building A Better Client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6147" name="Content Placeholder 2"/>
          <p:cNvSpPr txBox="1">
            <a:spLocks/>
          </p:cNvSpPr>
          <p:nvPr/>
        </p:nvSpPr>
        <p:spPr bwMode="auto">
          <a:xfrm>
            <a:off x="457200" y="8382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What collector should be working the client’s accounts?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Do your client’s accounts need to be separated so that they can be worked on differently  (different collectors, contact series)?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How often does the client get a statement?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What type of client – gross or net?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Is this client made up of multiple clients and should there be one statement?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How will you handle client fees (per case/per letter)?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Does this client link accounts?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6"/>
          <p:cNvSpPr txBox="1">
            <a:spLocks noChangeArrowheads="1"/>
          </p:cNvSpPr>
          <p:nvPr/>
        </p:nvSpPr>
        <p:spPr bwMode="auto">
          <a:xfrm>
            <a:off x="304800" y="438090"/>
            <a:ext cx="670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Module </a:t>
            </a:r>
            <a:r>
              <a:rPr lang="en-US" sz="2000" b="1" dirty="0" smtClean="0">
                <a:latin typeface="Calibri" pitchFamily="34" charset="0"/>
              </a:rPr>
              <a:t>11:  Building A Better Client </a:t>
            </a:r>
            <a:r>
              <a:rPr lang="en-US" sz="2000" i="1" dirty="0" smtClean="0">
                <a:latin typeface="Calibri" pitchFamily="34" charset="0"/>
              </a:rPr>
              <a:t>(continued)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6147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How should new accounts be treated?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What reports should print/email automatically at month-end?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Will you need special notes /messages for collector when account is presented (by client)?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Do you need to differentiate similar accounts within a client?</a:t>
            </a:r>
            <a:br>
              <a:rPr lang="en-US" sz="2000" dirty="0" smtClean="0">
                <a:latin typeface="Calibri" pitchFamily="34" charset="0"/>
              </a:rPr>
            </a:b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In RMEx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b="1" dirty="0" smtClean="0">
                <a:latin typeface="Calibri" pitchFamily="34" charset="0"/>
              </a:rPr>
              <a:t>Management</a:t>
            </a:r>
            <a:r>
              <a:rPr lang="en-US" sz="2000" dirty="0" smtClean="0">
                <a:latin typeface="Calibri" pitchFamily="34" charset="0"/>
              </a:rPr>
              <a:t> menu &gt; </a:t>
            </a:r>
            <a:r>
              <a:rPr lang="en-US" sz="2000" b="1" dirty="0" smtClean="0">
                <a:latin typeface="Calibri" pitchFamily="34" charset="0"/>
              </a:rPr>
              <a:t>Client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Update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b="1" dirty="0" smtClean="0">
                <a:latin typeface="Calibri" pitchFamily="34" charset="0"/>
              </a:rPr>
              <a:t>Management</a:t>
            </a:r>
            <a:r>
              <a:rPr lang="en-US" sz="2000" dirty="0" smtClean="0">
                <a:latin typeface="Calibri" pitchFamily="34" charset="0"/>
              </a:rPr>
              <a:t> menu &gt; </a:t>
            </a:r>
            <a:r>
              <a:rPr lang="en-US" sz="2000" b="1" dirty="0" smtClean="0">
                <a:latin typeface="Calibri" pitchFamily="34" charset="0"/>
              </a:rPr>
              <a:t>Client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Inquiry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b="1" dirty="0" smtClean="0">
                <a:latin typeface="Calibri" pitchFamily="34" charset="0"/>
              </a:rPr>
              <a:t> System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Control</a:t>
            </a:r>
            <a:r>
              <a:rPr lang="en-US" sz="2000" dirty="0" smtClean="0">
                <a:latin typeface="Calibri" pitchFamily="34" charset="0"/>
              </a:rPr>
              <a:t> menu &gt; </a:t>
            </a:r>
            <a:r>
              <a:rPr lang="en-US" sz="2000" b="1" dirty="0" smtClean="0">
                <a:latin typeface="Calibri" pitchFamily="34" charset="0"/>
              </a:rPr>
              <a:t>ACats</a:t>
            </a:r>
            <a:r>
              <a:rPr lang="en-US" sz="2000" dirty="0" smtClean="0">
                <a:latin typeface="Calibri" pitchFamily="34" charset="0"/>
              </a:rPr>
              <a:t> (</a:t>
            </a:r>
            <a:r>
              <a:rPr lang="en-US" sz="2000" i="1" dirty="0" smtClean="0">
                <a:latin typeface="Calibri" pitchFamily="34" charset="0"/>
              </a:rPr>
              <a:t>A</a:t>
            </a:r>
            <a:r>
              <a:rPr lang="en-US" sz="2000" dirty="0" smtClean="0">
                <a:latin typeface="Calibri" pitchFamily="34" charset="0"/>
              </a:rPr>
              <a:t>ccount </a:t>
            </a:r>
            <a:r>
              <a:rPr lang="en-US" sz="2000" i="1" dirty="0" smtClean="0">
                <a:latin typeface="Calibri" pitchFamily="34" charset="0"/>
              </a:rPr>
              <a:t>C</a:t>
            </a:r>
            <a:r>
              <a:rPr lang="en-US" sz="2000" dirty="0" smtClean="0">
                <a:latin typeface="Calibri" pitchFamily="34" charset="0"/>
              </a:rPr>
              <a:t>ategories)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  <a:p>
            <a:pPr marL="342900" lvl="1" indent="-342900" algn="ctr">
              <a:spcBef>
                <a:spcPct val="20000"/>
              </a:spcBef>
            </a:pPr>
            <a:r>
              <a:rPr lang="en-US" sz="2000" i="1" dirty="0" smtClean="0">
                <a:latin typeface="Calibri" pitchFamily="34" charset="0"/>
              </a:rPr>
              <a:t>Let’s look at a Client!</a:t>
            </a:r>
          </a:p>
          <a:p>
            <a:pPr marL="342900" indent="-342900">
              <a:spcBef>
                <a:spcPct val="20000"/>
              </a:spcBef>
            </a:pPr>
            <a:endParaRPr lang="en-US" sz="2000" dirty="0" smtClean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6"/>
          <p:cNvSpPr txBox="1">
            <a:spLocks noChangeArrowheads="1"/>
          </p:cNvSpPr>
          <p:nvPr/>
        </p:nvSpPr>
        <p:spPr bwMode="auto">
          <a:xfrm>
            <a:off x="304800" y="3810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Module </a:t>
            </a:r>
            <a:r>
              <a:rPr lang="en-US" sz="2000" b="1" dirty="0" smtClean="0">
                <a:latin typeface="Calibri" pitchFamily="34" charset="0"/>
              </a:rPr>
              <a:t>11: Interactive </a:t>
            </a:r>
            <a:r>
              <a:rPr lang="en-US" sz="2000" b="1" dirty="0">
                <a:latin typeface="Calibri" pitchFamily="34" charset="0"/>
              </a:rPr>
              <a:t>Exercise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762000"/>
            <a:ext cx="8229600" cy="5791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900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900" dirty="0" smtClean="0">
                <a:latin typeface="+mn-lt"/>
                <a:cs typeface="+mn-cs"/>
              </a:rPr>
              <a:t>Create a client with the following:</a:t>
            </a:r>
            <a:br>
              <a:rPr lang="en-US" sz="1900" dirty="0" smtClean="0">
                <a:latin typeface="+mn-lt"/>
                <a:cs typeface="+mn-cs"/>
              </a:rPr>
            </a:br>
            <a:endParaRPr lang="en-US" sz="1900" dirty="0">
              <a:latin typeface="+mn-lt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900" dirty="0" smtClean="0">
                <a:latin typeface="+mn-lt"/>
                <a:cs typeface="+mn-cs"/>
              </a:rPr>
              <a:t> The accounts should be distributed based on the collector’s productivity 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900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900" dirty="0" smtClean="0">
                <a:latin typeface="+mn-lt"/>
                <a:cs typeface="+mn-cs"/>
              </a:rPr>
              <a:t>Collectors </a:t>
            </a:r>
            <a:r>
              <a:rPr lang="en-US" sz="1900" dirty="0" smtClean="0"/>
              <a:t>COL4 </a:t>
            </a:r>
            <a:r>
              <a:rPr lang="en-US" sz="1900" dirty="0" smtClean="0">
                <a:latin typeface="+mn-lt"/>
                <a:cs typeface="+mn-cs"/>
              </a:rPr>
              <a:t>&amp; </a:t>
            </a:r>
            <a:r>
              <a:rPr lang="en-US" sz="1900" dirty="0" smtClean="0"/>
              <a:t>COL5 </a:t>
            </a:r>
            <a:r>
              <a:rPr lang="en-US" sz="1900" dirty="0" smtClean="0">
                <a:latin typeface="+mn-lt"/>
                <a:cs typeface="+mn-cs"/>
              </a:rPr>
              <a:t>are the 2 large balance collectors that should be working this client’s accounts and collector </a:t>
            </a:r>
            <a:r>
              <a:rPr lang="en-US" sz="1900" dirty="0" smtClean="0"/>
              <a:t>COL2</a:t>
            </a:r>
            <a:r>
              <a:rPr lang="en-US" sz="1900" dirty="0" smtClean="0">
                <a:latin typeface="+mn-lt"/>
                <a:cs typeface="+mn-cs"/>
              </a:rPr>
              <a:t> should handle all of their small balance accounts. Small balance in any account under $50.00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900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900" dirty="0" smtClean="0">
                <a:latin typeface="+mn-lt"/>
                <a:cs typeface="+mn-cs"/>
              </a:rPr>
              <a:t>Make it very easy for collectors to identify accounts belonging to this client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900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900" dirty="0" smtClean="0">
                <a:latin typeface="+mn-lt"/>
                <a:cs typeface="+mn-cs"/>
              </a:rPr>
              <a:t>Make this client more noticeable to the user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900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900" dirty="0" smtClean="0">
                <a:latin typeface="+mn-lt"/>
                <a:cs typeface="+mn-cs"/>
              </a:rPr>
              <a:t>This client needs to be set up as a medical client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900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900" dirty="0" smtClean="0">
                <a:latin typeface="+mn-lt"/>
                <a:cs typeface="+mn-cs"/>
              </a:rPr>
              <a:t>This client is a medical client and is an Outpatient Medical Center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900" dirty="0" smtClean="0">
              <a:latin typeface="+mn-lt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900" dirty="0" smtClean="0">
                <a:latin typeface="+mn-lt"/>
                <a:cs typeface="+mn-cs"/>
              </a:rPr>
              <a:t>The client wants you to  your letters that their  “Office hours are from 8:00am – 4:30pm”</a:t>
            </a:r>
            <a:r>
              <a:rPr lang="en-US" sz="1900" dirty="0">
                <a:latin typeface="+mn-lt"/>
                <a:cs typeface="+mn-cs"/>
              </a:rPr>
              <a:t/>
            </a:r>
            <a:br>
              <a:rPr lang="en-US" sz="1900" dirty="0">
                <a:latin typeface="+mn-lt"/>
                <a:cs typeface="+mn-cs"/>
              </a:rPr>
            </a:br>
            <a:r>
              <a:rPr lang="en-US" sz="1900" dirty="0">
                <a:latin typeface="+mn-lt"/>
                <a:cs typeface="+mn-cs"/>
              </a:rPr>
              <a:t> </a:t>
            </a:r>
            <a:r>
              <a:rPr lang="en-US" sz="1900" dirty="0" smtClean="0">
                <a:latin typeface="+mn-lt"/>
                <a:cs typeface="+mn-cs"/>
              </a:rPr>
              <a:t> </a:t>
            </a:r>
            <a:endParaRPr lang="en-US" sz="1900" dirty="0">
              <a:latin typeface="+mn-lt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8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57200" y="10668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/>
              <a:t>Module 9: Review Smart Code Homework and Using A Smart code Series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/>
              <a:t>Module 10: Getting The Right Accounts Worked (The Right Account for The Right Collector)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/>
              <a:t>Module 11: Building a Better Client</a:t>
            </a:r>
          </a:p>
          <a:p>
            <a:pPr eaLnBrk="1" hangingPunct="1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>
              <a:buFont typeface="Arial" charset="0"/>
              <a:buNone/>
            </a:pPr>
            <a:endParaRPr lang="en-US" sz="2000" dirty="0" smtClean="0"/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04800" y="381000"/>
            <a:ext cx="579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Day </a:t>
            </a:r>
            <a:r>
              <a:rPr lang="en-US" sz="2000" b="1" dirty="0" smtClean="0"/>
              <a:t>4  </a:t>
            </a:r>
            <a:r>
              <a:rPr lang="en-US" sz="2000" b="1" dirty="0"/>
              <a:t>- 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6"/>
          <p:cNvSpPr txBox="1">
            <a:spLocks noChangeArrowheads="1"/>
          </p:cNvSpPr>
          <p:nvPr/>
        </p:nvSpPr>
        <p:spPr bwMode="auto">
          <a:xfrm>
            <a:off x="304800" y="3810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Client Update (Automation </a:t>
            </a:r>
            <a:r>
              <a:rPr lang="en-US" sz="2000" b="1" dirty="0">
                <a:latin typeface="Calibri" pitchFamily="34" charset="0"/>
                <a:sym typeface="Wingdings" pitchFamily="2" charset="2"/>
              </a:rPr>
              <a:t> Profit) </a:t>
            </a:r>
            <a:r>
              <a:rPr lang="en-US" sz="2000" b="1" dirty="0">
                <a:latin typeface="Calibri" pitchFamily="34" charset="0"/>
              </a:rPr>
              <a:t>. . . . </a:t>
            </a:r>
          </a:p>
        </p:txBody>
      </p:sp>
      <p:sp>
        <p:nvSpPr>
          <p:cNvPr id="12291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48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20000"/>
              </a:spcBef>
            </a:pPr>
            <a:r>
              <a:rPr lang="en-US" sz="2000" dirty="0">
                <a:latin typeface="Calibri" pitchFamily="34" charset="0"/>
              </a:rPr>
              <a:t>How does this make you profitable? </a:t>
            </a:r>
          </a:p>
          <a:p>
            <a:pPr marL="457200" indent="-457200" algn="ctr">
              <a:spcBef>
                <a:spcPct val="20000"/>
              </a:spcBef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 Meet the client’s need </a:t>
            </a:r>
            <a:r>
              <a:rPr lang="en-US" sz="2000" dirty="0" smtClean="0">
                <a:latin typeface="Calibri" pitchFamily="34" charset="0"/>
                <a:sym typeface="Wingdings" pitchFamily="2" charset="2"/>
              </a:rPr>
              <a:t> customer satisfaction</a:t>
            </a:r>
            <a:endParaRPr lang="en-US" sz="2000" dirty="0" smtClean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 Works your accounts smartly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</a:pPr>
            <a:endParaRPr lang="en-US" sz="20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Arial" charset="0"/>
              <a:buNone/>
            </a:pP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1676400" y="2667000"/>
            <a:ext cx="609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dirty="0">
                <a:latin typeface="Calibri" pitchFamily="34" charset="0"/>
              </a:rPr>
              <a:t>Day </a:t>
            </a:r>
            <a:r>
              <a:rPr lang="en-US" sz="4800" b="1" dirty="0" smtClean="0">
                <a:latin typeface="Calibri" pitchFamily="34" charset="0"/>
              </a:rPr>
              <a:t>4: In Class Review</a:t>
            </a:r>
            <a:endParaRPr lang="en-US" sz="4800" b="1" dirty="0">
              <a:latin typeface="Calibri" pitchFamily="34" charset="0"/>
            </a:endParaRPr>
          </a:p>
        </p:txBody>
      </p:sp>
      <p:sp>
        <p:nvSpPr>
          <p:cNvPr id="13315" name="Content Placeholder 2"/>
          <p:cNvSpPr txBox="1">
            <a:spLocks/>
          </p:cNvSpPr>
          <p:nvPr/>
        </p:nvSpPr>
        <p:spPr bwMode="auto">
          <a:xfrm>
            <a:off x="457200" y="762000"/>
            <a:ext cx="8229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sz="2000" dirty="0" smtClean="0">
                <a:latin typeface="Calibri" pitchFamily="34" charset="0"/>
              </a:rPr>
              <a:t>  </a:t>
            </a:r>
          </a:p>
          <a:p>
            <a:pPr marL="457200" indent="-457200"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1905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Britannic Bold" pitchFamily="34" charset="0"/>
              </a:rPr>
              <a:t>Review Smart code Homework &amp;</a:t>
            </a:r>
            <a:br>
              <a:rPr lang="en-US" sz="4000" dirty="0" smtClean="0">
                <a:latin typeface="Britannic Bold" pitchFamily="34" charset="0"/>
              </a:rPr>
            </a:br>
            <a:r>
              <a:rPr lang="en-US" sz="4000" dirty="0" smtClean="0">
                <a:latin typeface="Britannic Bold" pitchFamily="34" charset="0"/>
              </a:rPr>
              <a:t>Using A Smart code series</a:t>
            </a:r>
            <a:r>
              <a:rPr lang="en-US" sz="3600" i="1" dirty="0" smtClean="0">
                <a:latin typeface="Britannic Bold" pitchFamily="34" charset="0"/>
              </a:rPr>
              <a:t/>
            </a:r>
            <a:br>
              <a:rPr lang="en-US" sz="3600" i="1" dirty="0" smtClean="0">
                <a:latin typeface="Britannic Bold" pitchFamily="34" charset="0"/>
              </a:rPr>
            </a:br>
            <a:r>
              <a:rPr lang="en-US" sz="3600" i="1" dirty="0" smtClean="0">
                <a:latin typeface="Britannic Bold" pitchFamily="34" charset="0"/>
              </a:rPr>
              <a:t>Day 4</a:t>
            </a:r>
            <a:r>
              <a:rPr lang="en-US" sz="4000" dirty="0" smtClean="0">
                <a:latin typeface="Britannic Bold" pitchFamily="34" charset="0"/>
              </a:rPr>
              <a:t/>
            </a:r>
            <a:br>
              <a:rPr lang="en-US" sz="4000" dirty="0" smtClean="0">
                <a:latin typeface="Britannic Bold" pitchFamily="34" charset="0"/>
              </a:rPr>
            </a:br>
            <a:endParaRPr lang="en-US" sz="6000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Britannic Bold" pitchFamily="34" charset="0"/>
              <a:ea typeface="+mn-ea"/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276600"/>
            <a:ext cx="5548313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304800" y="3810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Day 3: Homework</a:t>
            </a:r>
          </a:p>
        </p:txBody>
      </p:sp>
      <p:sp>
        <p:nvSpPr>
          <p:cNvPr id="13315" name="Content Placeholder 2"/>
          <p:cNvSpPr txBox="1">
            <a:spLocks/>
          </p:cNvSpPr>
          <p:nvPr/>
        </p:nvSpPr>
        <p:spPr bwMode="auto">
          <a:xfrm>
            <a:off x="457200" y="762000"/>
            <a:ext cx="8229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Use Company 99 on your system</a:t>
            </a:r>
          </a:p>
          <a:p>
            <a:pPr marL="457200" indent="-457200">
              <a:spcBef>
                <a:spcPct val="20000"/>
              </a:spcBef>
            </a:pPr>
            <a:r>
              <a:rPr lang="en-US" sz="2000" dirty="0">
                <a:latin typeface="Calibri" pitchFamily="34" charset="0"/>
              </a:rPr>
              <a:t>Configure the system with the following</a:t>
            </a:r>
            <a:r>
              <a:rPr lang="en-US" sz="2000" dirty="0" smtClean="0">
                <a:latin typeface="Calibri" pitchFamily="34" charset="0"/>
              </a:rPr>
              <a:t>: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</a:rPr>
              <a:t>Create a Smart code the collectors will use: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When they call a debtors residence and there is no answer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Checks if the debtor has more than one account, that you notate all accounts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Prevents collector to enter any notes, send any letters and cannot  to date the account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Once the collector has entered the Smart Code, it takes them to the next account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Give the collector the ability to enter an additional Smart Code before being presented with their next account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000" dirty="0" smtClean="0">
                <a:latin typeface="Calibri" pitchFamily="34" charset="0"/>
              </a:rPr>
              <a:t>Create a Smart Code that a user can that will send a Final Demand Letter to the debtor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For this letter to be sent, the debtor must have a good address and has never received a Final Demand in the past</a:t>
            </a:r>
          </a:p>
          <a:p>
            <a:pPr marL="457200" indent="-457200"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304800" y="3810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Day 3: </a:t>
            </a:r>
            <a:r>
              <a:rPr lang="en-US" sz="2000" b="1" dirty="0" smtClean="0">
                <a:latin typeface="Calibri" pitchFamily="34" charset="0"/>
              </a:rPr>
              <a:t>Homework </a:t>
            </a:r>
            <a:r>
              <a:rPr lang="en-US" sz="2000" i="1" dirty="0" smtClean="0">
                <a:latin typeface="Calibri" pitchFamily="34" charset="0"/>
              </a:rPr>
              <a:t>(continued)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13315" name="Content Placeholder 2"/>
          <p:cNvSpPr txBox="1">
            <a:spLocks/>
          </p:cNvSpPr>
          <p:nvPr/>
        </p:nvSpPr>
        <p:spPr bwMode="auto">
          <a:xfrm>
            <a:off x="457200" y="762000"/>
            <a:ext cx="8229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Use Company 99 on your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system</a:t>
            </a:r>
            <a:b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en-US" sz="2000" b="1" dirty="0">
              <a:solidFill>
                <a:srgbClr val="FF0000"/>
              </a:solidFill>
              <a:latin typeface="Calibri" pitchFamily="34" charset="0"/>
            </a:endParaRP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If a Final Demand is sent, you want to notate the account and date it for 14 days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The collector cannot send the letter manually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The collector cannot  notate the account manually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The collector cannot date the account manually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The collector has the ability to enter an additional Smart Code before being presented with their next account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6"/>
          <p:cNvSpPr txBox="1">
            <a:spLocks noChangeArrowheads="1"/>
          </p:cNvSpPr>
          <p:nvPr/>
        </p:nvSpPr>
        <p:spPr bwMode="auto">
          <a:xfrm>
            <a:off x="304800" y="438090"/>
            <a:ext cx="670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What Is A Smart Code Series?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6147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Do you need to automate how an account is worked in the future?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A Smart code series gives you the ability to apply a smart code at a future date based on the conditions of the account at that time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000" dirty="0" smtClean="0">
                <a:latin typeface="Calibri" pitchFamily="34" charset="0"/>
              </a:rPr>
              <a:t/>
            </a:r>
            <a:br>
              <a:rPr lang="en-US" sz="2000" dirty="0" smtClean="0">
                <a:latin typeface="Calibri" pitchFamily="34" charset="0"/>
              </a:rPr>
            </a:b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In RMEx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b="1" dirty="0" smtClean="0">
                <a:latin typeface="Calibri" pitchFamily="34" charset="0"/>
              </a:rPr>
              <a:t>System Control menu 2 &gt;  Smart code series </a:t>
            </a:r>
            <a:r>
              <a:rPr lang="en-US" sz="2000" dirty="0" smtClean="0">
                <a:latin typeface="Calibri" pitchFamily="34" charset="0"/>
              </a:rPr>
              <a:t>option</a:t>
            </a:r>
          </a:p>
          <a:p>
            <a:pPr marL="342900" indent="-342900">
              <a:spcBef>
                <a:spcPct val="20000"/>
              </a:spcBef>
            </a:pPr>
            <a:endParaRPr lang="en-US" sz="2000" b="1" i="1" dirty="0" smtClean="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000" i="1" dirty="0" smtClean="0">
                <a:latin typeface="Calibri" pitchFamily="34" charset="0"/>
              </a:rPr>
              <a:t>Let’s look at a Smart code series!</a:t>
            </a:r>
            <a:endParaRPr lang="en-US" sz="20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1905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Britannic Bold" pitchFamily="34" charset="0"/>
              </a:rPr>
              <a:t>Module 10: Getting The Right Accounts Worked </a:t>
            </a:r>
            <a:r>
              <a:rPr lang="en-US" sz="4000" dirty="0" smtClean="0">
                <a:latin typeface="Britannic Bold" pitchFamily="34" charset="0"/>
              </a:rPr>
              <a:t/>
            </a:r>
            <a:br>
              <a:rPr lang="en-US" sz="4000" dirty="0" smtClean="0">
                <a:latin typeface="Britannic Bold" pitchFamily="34" charset="0"/>
              </a:rPr>
            </a:br>
            <a:r>
              <a:rPr lang="en-US" sz="3600" dirty="0" smtClean="0">
                <a:latin typeface="Britannic Bold" pitchFamily="34" charset="0"/>
              </a:rPr>
              <a:t>(The Right Account for The Right Collector</a:t>
            </a:r>
            <a:r>
              <a:rPr lang="en-US" sz="4000" dirty="0" smtClean="0">
                <a:latin typeface="Britannic Bold" pitchFamily="34" charset="0"/>
              </a:rPr>
              <a:t>)</a:t>
            </a:r>
            <a:br>
              <a:rPr lang="en-US" sz="4000" dirty="0" smtClean="0">
                <a:latin typeface="Britannic Bold" pitchFamily="34" charset="0"/>
              </a:rPr>
            </a:br>
            <a:endParaRPr lang="en-US" sz="6000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Britannic Bold" pitchFamily="34" charset="0"/>
              <a:ea typeface="+mn-ea"/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276600"/>
            <a:ext cx="5548313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6"/>
          <p:cNvSpPr txBox="1">
            <a:spLocks noChangeArrowheads="1"/>
          </p:cNvSpPr>
          <p:nvPr/>
        </p:nvSpPr>
        <p:spPr bwMode="auto">
          <a:xfrm>
            <a:off x="304800" y="76200"/>
            <a:ext cx="670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Module </a:t>
            </a:r>
            <a:r>
              <a:rPr lang="en-US" sz="2000" b="1" dirty="0" smtClean="0">
                <a:latin typeface="Calibri" pitchFamily="34" charset="0"/>
              </a:rPr>
              <a:t>10:  Getting The Right Accounts Worked </a:t>
            </a:r>
            <a:br>
              <a:rPr lang="en-US" sz="2000" b="1" dirty="0" smtClean="0">
                <a:latin typeface="Calibri" pitchFamily="34" charset="0"/>
              </a:rPr>
            </a:br>
            <a:r>
              <a:rPr lang="en-US" sz="2000" b="1" dirty="0" smtClean="0">
                <a:latin typeface="Calibri" pitchFamily="34" charset="0"/>
              </a:rPr>
              <a:t>                        (The Right Account for The Right Collector)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6147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 What collector gets the account?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Who else needs to work these accounts (other than collectors)?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 When should collectors get the account?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Are there accounts you need to keep away from the collector?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Is there something special about a group of accounts, how do you make it easy for a collector to find them?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Are there any “hot accounts”?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How do I make it easy for my collectors to find their accounts?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How do you handle accounts that are in different states (state regulations)?</a:t>
            </a:r>
            <a:br>
              <a:rPr lang="en-US" sz="2000" dirty="0" smtClean="0">
                <a:latin typeface="Calibri" pitchFamily="34" charset="0"/>
              </a:rPr>
            </a:br>
            <a:endParaRPr lang="en-US" sz="2000" b="1" i="1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b="1" i="1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b="1" i="1" dirty="0" smtClean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6"/>
          <p:cNvSpPr txBox="1">
            <a:spLocks noChangeArrowheads="1"/>
          </p:cNvSpPr>
          <p:nvPr/>
        </p:nvSpPr>
        <p:spPr bwMode="auto">
          <a:xfrm>
            <a:off x="304800" y="285750"/>
            <a:ext cx="670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What Is A Work Group?</a:t>
            </a:r>
            <a:endParaRPr lang="en-US" sz="2000" b="1" dirty="0"/>
          </a:p>
        </p:txBody>
      </p:sp>
      <p:sp>
        <p:nvSpPr>
          <p:cNvPr id="7171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Assigns accounts to the collector by client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Accounts with Phones  OR with no Phones</a:t>
            </a:r>
          </a:p>
          <a:p>
            <a:pPr marL="1257300" lvl="2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Large Balance Collectors OR Small Balance Collectors</a:t>
            </a:r>
          </a:p>
          <a:p>
            <a:pPr marL="1257300" lvl="2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In RMEx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b="1" dirty="0" smtClean="0">
                <a:latin typeface="Calibri" pitchFamily="34" charset="0"/>
              </a:rPr>
              <a:t>System Control menu 1 </a:t>
            </a:r>
            <a:r>
              <a:rPr lang="en-US" sz="2000" dirty="0" smtClean="0">
                <a:latin typeface="Calibri" pitchFamily="34" charset="0"/>
              </a:rPr>
              <a:t>&gt; </a:t>
            </a:r>
            <a:r>
              <a:rPr lang="en-US" sz="2000" b="1" dirty="0" smtClean="0">
                <a:latin typeface="Calibri" pitchFamily="34" charset="0"/>
              </a:rPr>
              <a:t>Collector work groups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i="1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i="1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i="1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i="1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000" i="1" dirty="0" smtClean="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000" i="1" dirty="0" smtClean="0">
                <a:latin typeface="Calibri" pitchFamily="34" charset="0"/>
              </a:rPr>
              <a:t>Let’s create a Work Group!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oDoc_with_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5630</TotalTime>
  <Words>989</Words>
  <Application>Microsoft Office PowerPoint</Application>
  <PresentationFormat>On-screen Show (4:3)</PresentationFormat>
  <Paragraphs>239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VideoDoc_with_Logo</vt:lpstr>
      <vt:lpstr>Transforming Automation Into Profits Jamie Horrell Day 4 </vt:lpstr>
      <vt:lpstr>PowerPoint Presentation</vt:lpstr>
      <vt:lpstr>Review Smart code Homework &amp; Using A Smart code series Day 4 </vt:lpstr>
      <vt:lpstr>PowerPoint Presentation</vt:lpstr>
      <vt:lpstr>PowerPoint Presentation</vt:lpstr>
      <vt:lpstr>PowerPoint Presentation</vt:lpstr>
      <vt:lpstr>Module 10: Getting The Right Accounts Worked  (The Right Account for The Right Collector)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Module 11: Building A Better Client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Dawna Barge</cp:lastModifiedBy>
  <cp:revision>537</cp:revision>
  <dcterms:created xsi:type="dcterms:W3CDTF">2012-07-09T14:58:59Z</dcterms:created>
  <dcterms:modified xsi:type="dcterms:W3CDTF">2013-05-03T20:48:56Z</dcterms:modified>
</cp:coreProperties>
</file>