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78" r:id="rId4"/>
    <p:sldId id="311" r:id="rId5"/>
    <p:sldId id="312" r:id="rId6"/>
    <p:sldId id="316" r:id="rId7"/>
    <p:sldId id="313" r:id="rId8"/>
    <p:sldId id="319" r:id="rId9"/>
    <p:sldId id="293" r:id="rId10"/>
    <p:sldId id="297" r:id="rId11"/>
    <p:sldId id="320" r:id="rId12"/>
    <p:sldId id="29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7" d="100"/>
          <a:sy n="117" d="100"/>
        </p:scale>
        <p:origin x="-4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10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C70C6C-B76E-4D49-9050-113840C2162C}" type="datetimeFigureOut">
              <a:rPr lang="en-US"/>
              <a:pPr>
                <a:defRPr/>
              </a:pPr>
              <a:t>5/3/2013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7077BF-756C-4144-A14D-DB89954022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21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20788" y="6096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DE546-528C-40DB-AE6B-0E787D18EAC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911E1A-685F-42BF-ABA1-3CB8F47698A5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07A662-06A2-4ED9-B9F3-DC1C61D2986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07A662-06A2-4ED9-B9F3-DC1C61D2986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9DB5E5-7ACE-423F-91C2-DCC029C25AE2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B5BD4-0AFD-493A-AF67-CDE0FC265110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6D1B8F-1FFE-4F4B-BA14-62238A29E833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28F3A5-A57C-4865-9FB8-2FBAE077B397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A95DB-EE52-49A4-B4B5-08560A6E6C9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1AF8D2-D99D-4B0F-A923-4846386ABEF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A95DB-EE52-49A4-B4B5-08560A6E6C9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43249-822C-4C00-ACE5-35EF03F4317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851986-0165-42A5-9BA7-691D068FBF77}" type="datetimeFigureOut">
              <a:rPr lang="en-US"/>
              <a:pPr>
                <a:defRPr/>
              </a:pPr>
              <a:t>5/3/2013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20F619-DA55-41F8-A8BD-3D330E3FC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81DBBB-B5FC-4EEC-B4B8-BBB0590FC236}" type="datetimeFigureOut">
              <a:rPr lang="en-US"/>
              <a:pPr>
                <a:defRPr/>
              </a:pPr>
              <a:t>5/3/2013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E76617-0AED-4EDC-85B7-CF01898DD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hyperlink" Target="http://sandbox.mclanka.com/quantrax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antax Logo">
            <a:hlinkClick r:id="rId7" tooltip="Quantax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50" y="0"/>
            <a:ext cx="21907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5800" y="6627813"/>
            <a:ext cx="457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B632282-414D-429C-B81B-22A678CA21D6}" type="slidenum">
              <a:rPr lang="en-US" sz="900" i="1">
                <a:latin typeface="Arial" pitchFamily="34" charset="0"/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627813"/>
            <a:ext cx="29718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>
                <a:latin typeface="Arial" pitchFamily="34" charset="0"/>
                <a:cs typeface="Arial" pitchFamily="34" charset="0"/>
              </a:rPr>
              <a:t>© Copyright 2012 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6523038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7535636" y="6553200"/>
            <a:ext cx="1143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 smtClean="0">
                <a:latin typeface="Arial" pitchFamily="34" charset="0"/>
                <a:cs typeface="Arial" pitchFamily="34" charset="0"/>
              </a:rPr>
              <a:t>October 2012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905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Britannic Bold" pitchFamily="34" charset="0"/>
              </a:rPr>
              <a:t>Transforming Automation Into Profits</a:t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Jamie Horrell</a:t>
            </a:r>
            <a:br>
              <a:rPr lang="en-US" sz="3600" i="1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Day 3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5548313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304800" y="381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Smart Codes (Automation </a:t>
            </a:r>
            <a:r>
              <a:rPr lang="en-US" sz="2000" b="1" dirty="0">
                <a:latin typeface="Calibri" pitchFamily="34" charset="0"/>
                <a:sym typeface="Wingdings" pitchFamily="2" charset="2"/>
              </a:rPr>
              <a:t> Profit) </a:t>
            </a:r>
            <a:r>
              <a:rPr lang="en-US" sz="2000" b="1" dirty="0">
                <a:latin typeface="Calibri" pitchFamily="34" charset="0"/>
              </a:rPr>
              <a:t>. . . . 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</a:pPr>
            <a:r>
              <a:rPr lang="en-US" sz="2000" dirty="0">
                <a:latin typeface="Calibri" pitchFamily="34" charset="0"/>
              </a:rPr>
              <a:t>How does this make you profitable? </a:t>
            </a:r>
          </a:p>
          <a:p>
            <a:pPr marL="457200" indent="-457200" algn="ctr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Your new rookie collector can work like an experienced collector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Accounts will not  be overworked and under worked</a:t>
            </a: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Accounts are being worked by the right person at the right time</a:t>
            </a: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Due Diligence!  (meet your client’s needs)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Prevent Compliance Issues 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Accelerates “working accounts”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304800" y="381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Day 3: Homework</a:t>
            </a: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457200" y="7620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Use Company 99 on your system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latin typeface="Calibri" pitchFamily="34" charset="0"/>
              </a:rPr>
              <a:t>Configure the system with the following</a:t>
            </a:r>
            <a:r>
              <a:rPr lang="en-US" sz="2000" dirty="0" smtClean="0">
                <a:latin typeface="Calibri" pitchFamily="34" charset="0"/>
              </a:rPr>
              <a:t>: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Create a Smart code the collectors will use: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When they call a debtors residence and there is no answer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Checks if the debtor has more than one account, that you notate all accounts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Prevents collector to enter any notes, send any letters and cannot  to date the account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Once the collector has entered the Smart Code, it takes them to the next account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Give the collector the ability to enter an additional Smart Code before being presented with their next account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000" dirty="0" smtClean="0">
                <a:latin typeface="Calibri" pitchFamily="34" charset="0"/>
              </a:rPr>
              <a:t>Create a Smart Code that a user can that will send a Final Demand Letter to the debtor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For this letter to be sent, the debtor must have a good address and has never received a Final Demand in the past</a:t>
            </a:r>
          </a:p>
          <a:p>
            <a:pPr marL="457200" indent="-457200"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304800" y="381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Day 3: </a:t>
            </a:r>
            <a:r>
              <a:rPr lang="en-US" sz="2000" b="1" dirty="0" smtClean="0">
                <a:latin typeface="Calibri" pitchFamily="34" charset="0"/>
              </a:rPr>
              <a:t>Homework </a:t>
            </a:r>
            <a:r>
              <a:rPr lang="en-US" sz="2000" i="1" dirty="0" smtClean="0">
                <a:latin typeface="Calibri" pitchFamily="34" charset="0"/>
              </a:rPr>
              <a:t>(continued)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457200" y="7620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Use Company 99 on your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system</a:t>
            </a:r>
            <a:b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If a Final Demand is sent, you want to notate the account and date it for 14 days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The collector cannot send the letter manually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The collector cannot  notate the account manually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The collector cannot date the account manually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The collector has the ability to enter an additional Smart Code before being presented with their next account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0668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Module 9: Automating The Collection Process for Efficiency and Consistency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buFont typeface="Arial" charset="0"/>
              <a:buNone/>
            </a:pPr>
            <a:endParaRPr lang="en-US" sz="20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04800" y="381000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Day 3  - 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304800" y="76200"/>
            <a:ext cx="670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Module 9: 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Automating The Collection Process for </a:t>
            </a:r>
            <a:br>
              <a:rPr lang="en-US" sz="2000" b="1" dirty="0">
                <a:latin typeface="Calibri" pitchFamily="34" charset="0"/>
              </a:rPr>
            </a:br>
            <a:r>
              <a:rPr lang="en-US" sz="2000" b="1" dirty="0">
                <a:latin typeface="Calibri" pitchFamily="34" charset="0"/>
              </a:rPr>
              <a:t>                  </a:t>
            </a:r>
            <a:r>
              <a:rPr lang="en-US" sz="2000" b="1" dirty="0" smtClean="0">
                <a:latin typeface="Calibri" pitchFamily="34" charset="0"/>
              </a:rPr>
              <a:t>   </a:t>
            </a:r>
            <a:r>
              <a:rPr lang="en-US" sz="2000" b="1" dirty="0">
                <a:latin typeface="Calibri" pitchFamily="34" charset="0"/>
              </a:rPr>
              <a:t>Efficiency and Consistency</a:t>
            </a:r>
          </a:p>
        </p:txBody>
      </p:sp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What processes can I automate?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How can I avoid human error?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How to insure the correct actions happen at the correct time?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How can I maintain standards and consistency? 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How to I enforce compliance?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How do I work accounts intelligently?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How do I keep from over OR under-working accounts?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Solution in RMEx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System Control </a:t>
            </a:r>
            <a:r>
              <a:rPr lang="en-US" sz="2000" dirty="0" smtClean="0">
                <a:latin typeface="Calibri" pitchFamily="34" charset="0"/>
              </a:rPr>
              <a:t>&gt; </a:t>
            </a:r>
            <a:r>
              <a:rPr lang="en-US" sz="2000" b="1" dirty="0" smtClean="0">
                <a:latin typeface="Calibri" pitchFamily="34" charset="0"/>
              </a:rPr>
              <a:t>Smart codes </a:t>
            </a:r>
            <a:r>
              <a:rPr lang="en-US" sz="2000" dirty="0" smtClean="0">
                <a:latin typeface="Calibri" pitchFamily="34" charset="0"/>
              </a:rPr>
              <a:t>(or </a:t>
            </a:r>
            <a:r>
              <a:rPr lang="en-US" sz="2000" b="1" dirty="0" smtClean="0">
                <a:latin typeface="Calibri" pitchFamily="34" charset="0"/>
              </a:rPr>
              <a:t>SM</a:t>
            </a:r>
            <a:r>
              <a:rPr lang="en-US" sz="2000" dirty="0" smtClean="0">
                <a:latin typeface="Calibri" pitchFamily="34" charset="0"/>
              </a:rPr>
              <a:t> in </a:t>
            </a:r>
            <a:r>
              <a:rPr lang="en-US" sz="2000" i="1" dirty="0" smtClean="0">
                <a:latin typeface="Calibri" pitchFamily="34" charset="0"/>
              </a:rPr>
              <a:t>Ready for option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304800" y="28575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What Is A Smart Code?</a:t>
            </a:r>
            <a:endParaRPr lang="en-US" sz="2000" b="1" dirty="0"/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It is an Action</a:t>
            </a:r>
            <a:r>
              <a:rPr lang="en-US" sz="2000" dirty="0">
                <a:latin typeface="Calibri" pitchFamily="34" charset="0"/>
              </a:rPr>
              <a:t>! It is the collector telling the system what just </a:t>
            </a:r>
            <a:r>
              <a:rPr lang="en-US" sz="2000" dirty="0" smtClean="0">
                <a:latin typeface="Calibri" pitchFamily="34" charset="0"/>
              </a:rPr>
              <a:t>occurred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They allow the agents to make the same decision that the manager or owner would make if THEY were working the </a:t>
            </a:r>
            <a:r>
              <a:rPr lang="en-US" sz="2000" dirty="0" smtClean="0">
                <a:latin typeface="Calibri" pitchFamily="34" charset="0"/>
              </a:rPr>
              <a:t>account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They will help you in stopping the overworking and under working of </a:t>
            </a:r>
            <a:r>
              <a:rPr lang="en-US" sz="2000" dirty="0" smtClean="0">
                <a:latin typeface="Calibri" pitchFamily="34" charset="0"/>
              </a:rPr>
              <a:t>accounts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They are user </a:t>
            </a:r>
            <a:r>
              <a:rPr lang="en-US" sz="2000" dirty="0" smtClean="0">
                <a:latin typeface="Calibri" pitchFamily="34" charset="0"/>
              </a:rPr>
              <a:t>defined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They can behave differently based on clients, collectors, </a:t>
            </a:r>
            <a:r>
              <a:rPr lang="en-US" sz="2000" dirty="0" smtClean="0">
                <a:latin typeface="Calibri" pitchFamily="34" charset="0"/>
              </a:rPr>
              <a:t>ACats </a:t>
            </a:r>
            <a:r>
              <a:rPr lang="en-US" sz="2000" dirty="0">
                <a:latin typeface="Calibri" pitchFamily="34" charset="0"/>
              </a:rPr>
              <a:t>(type of accounts), whether they are in a Contact Series or </a:t>
            </a:r>
            <a:r>
              <a:rPr lang="en-US" sz="2000" dirty="0" smtClean="0">
                <a:latin typeface="Calibri" pitchFamily="34" charset="0"/>
              </a:rPr>
              <a:t>not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They can make decisions today based on what you may find in the </a:t>
            </a:r>
            <a:r>
              <a:rPr lang="en-US" sz="2000" dirty="0" smtClean="0">
                <a:latin typeface="Calibri" pitchFamily="34" charset="0"/>
              </a:rPr>
              <a:t>future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6"/>
          <p:cNvSpPr txBox="1">
            <a:spLocks noChangeArrowheads="1"/>
          </p:cNvSpPr>
          <p:nvPr/>
        </p:nvSpPr>
        <p:spPr bwMode="auto">
          <a:xfrm>
            <a:off x="304800" y="28575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How Can You Apply A Smart Code?</a:t>
            </a:r>
            <a:endParaRPr lang="en-US" sz="2000" b="1" dirty="0"/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Can </a:t>
            </a:r>
            <a:r>
              <a:rPr lang="en-US" sz="2000" dirty="0">
                <a:latin typeface="Calibri" pitchFamily="34" charset="0"/>
              </a:rPr>
              <a:t>be applied to an account manually by a </a:t>
            </a:r>
            <a:r>
              <a:rPr lang="en-US" sz="2000" dirty="0" smtClean="0">
                <a:latin typeface="Calibri" pitchFamily="34" charset="0"/>
              </a:rPr>
              <a:t>user 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Can </a:t>
            </a:r>
            <a:r>
              <a:rPr lang="en-US" sz="2000" dirty="0">
                <a:latin typeface="Calibri" pitchFamily="34" charset="0"/>
              </a:rPr>
              <a:t>be applied by the system behind the </a:t>
            </a:r>
            <a:r>
              <a:rPr lang="en-US" sz="2000" dirty="0" smtClean="0">
                <a:latin typeface="Calibri" pitchFamily="34" charset="0"/>
              </a:rPr>
              <a:t>scenes </a:t>
            </a:r>
            <a:r>
              <a:rPr lang="en-US" sz="2000" dirty="0">
                <a:latin typeface="Calibri" pitchFamily="34" charset="0"/>
              </a:rPr>
              <a:t/>
            </a:r>
            <a:br>
              <a:rPr lang="en-US" sz="2000" dirty="0">
                <a:latin typeface="Calibri" pitchFamily="34" charset="0"/>
              </a:rPr>
            </a:b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A Smart code can apply  a smart code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6"/>
          <p:cNvSpPr txBox="1">
            <a:spLocks noChangeArrowheads="1"/>
          </p:cNvSpPr>
          <p:nvPr/>
        </p:nvSpPr>
        <p:spPr bwMode="auto">
          <a:xfrm>
            <a:off x="304800" y="28575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Examples : “</a:t>
            </a:r>
            <a:r>
              <a:rPr lang="en-US" sz="2000" b="1" i="1" dirty="0" smtClean="0">
                <a:latin typeface="Calibri" pitchFamily="34" charset="0"/>
              </a:rPr>
              <a:t>Basic</a:t>
            </a:r>
            <a:r>
              <a:rPr lang="en-US" sz="2000" b="1" dirty="0" smtClean="0">
                <a:latin typeface="Calibri" pitchFamily="34" charset="0"/>
              </a:rPr>
              <a:t>” Smart Codes	</a:t>
            </a:r>
            <a:endParaRPr lang="en-US" sz="2000" b="1" dirty="0"/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12192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Call Residence Phone – No Answer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If a call (attempt) was made to the home number and there is no answer then automatically notate the and move to the next account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Debtor Dispute</a:t>
            </a:r>
          </a:p>
          <a:p>
            <a:pPr marL="800100" lvl="2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If the balance is &gt;100 then send to a manager</a:t>
            </a:r>
          </a:p>
          <a:p>
            <a:pPr marL="800100" lvl="2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6"/>
          <p:cNvSpPr txBox="1">
            <a:spLocks noChangeArrowheads="1"/>
          </p:cNvSpPr>
          <p:nvPr/>
        </p:nvSpPr>
        <p:spPr bwMode="auto">
          <a:xfrm>
            <a:off x="381000" y="38100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Write it / Say it in “Plain” English!</a:t>
            </a:r>
            <a:endParaRPr lang="en-US" sz="2000" b="1" dirty="0"/>
          </a:p>
        </p:txBody>
      </p: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457200" y="8382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8382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SELECTION CRITERIA </a:t>
            </a:r>
            <a:r>
              <a:rPr lang="en-US" dirty="0" smtClean="0">
                <a:latin typeface="Calibri" pitchFamily="34" charset="0"/>
              </a:rPr>
              <a:t>= If an account meets certain conditions then . . 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552289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>
                <a:latin typeface="Calibri" pitchFamily="34" charset="0"/>
              </a:rPr>
              <a:t>ACTION </a:t>
            </a:r>
            <a:r>
              <a:rPr lang="en-US" sz="2000" dirty="0" smtClean="0">
                <a:latin typeface="Calibri" pitchFamily="34" charset="0"/>
              </a:rPr>
              <a:t>= </a:t>
            </a:r>
            <a:r>
              <a:rPr lang="en-US" i="1" u="sng" dirty="0" smtClean="0">
                <a:latin typeface="Calibri" pitchFamily="34" charset="0"/>
              </a:rPr>
              <a:t>THEN</a:t>
            </a:r>
            <a:r>
              <a:rPr lang="en-US" dirty="0" smtClean="0">
                <a:latin typeface="Calibri" pitchFamily="34" charset="0"/>
              </a:rPr>
              <a:t> send a letter, note the account, send to a worker , change owner,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                   follow up days, close account, adds description, or several other actions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602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>
            <a:off x="457200" y="2362200"/>
            <a:ext cx="228600" cy="914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431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Left Brace 13"/>
          <p:cNvSpPr/>
          <p:nvPr/>
        </p:nvSpPr>
        <p:spPr>
          <a:xfrm>
            <a:off x="457200" y="4191000"/>
            <a:ext cx="228600" cy="914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54000"/>
            <a:ext cx="8342857" cy="3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953000" y="1219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62200" y="1524000"/>
            <a:ext cx="60198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62200" y="3657600"/>
            <a:ext cx="60198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6"/>
          <p:cNvSpPr txBox="1">
            <a:spLocks noChangeArrowheads="1"/>
          </p:cNvSpPr>
          <p:nvPr/>
        </p:nvSpPr>
        <p:spPr bwMode="auto">
          <a:xfrm>
            <a:off x="304800" y="28575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RMEx Translation : “</a:t>
            </a:r>
            <a:r>
              <a:rPr lang="en-US" sz="2000" b="1" i="1" dirty="0" smtClean="0">
                <a:latin typeface="Calibri" pitchFamily="34" charset="0"/>
              </a:rPr>
              <a:t>Basic</a:t>
            </a:r>
            <a:r>
              <a:rPr lang="en-US" sz="2000" b="1" dirty="0" smtClean="0">
                <a:latin typeface="Calibri" pitchFamily="34" charset="0"/>
              </a:rPr>
              <a:t>” Smart Codes	</a:t>
            </a:r>
            <a:endParaRPr lang="en-US" sz="2000" b="1" dirty="0"/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12192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Call Residence Phone – No Answer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i="1" dirty="0" smtClean="0">
                <a:latin typeface="Calibri" pitchFamily="34" charset="0"/>
              </a:rPr>
              <a:t>Selection Criteria </a:t>
            </a:r>
            <a:r>
              <a:rPr lang="en-US" sz="2000" dirty="0" smtClean="0">
                <a:latin typeface="Calibri" pitchFamily="34" charset="0"/>
              </a:rPr>
              <a:t>= If a call (attempt) was made to the home number </a:t>
            </a:r>
            <a:r>
              <a:rPr lang="en-US" sz="2000" b="1" dirty="0" smtClean="0">
                <a:latin typeface="Calibri" pitchFamily="34" charset="0"/>
              </a:rPr>
              <a:t>AND</a:t>
            </a:r>
            <a:r>
              <a:rPr lang="en-US" sz="2000" dirty="0" smtClean="0">
                <a:latin typeface="Calibri" pitchFamily="34" charset="0"/>
              </a:rPr>
              <a:t> there is no answer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i="1" dirty="0" smtClean="0">
                <a:latin typeface="Calibri" pitchFamily="34" charset="0"/>
              </a:rPr>
              <a:t>Action</a:t>
            </a:r>
            <a:r>
              <a:rPr lang="en-US" sz="2000" b="1" dirty="0" smtClean="0">
                <a:latin typeface="Calibri" pitchFamily="34" charset="0"/>
              </a:rPr>
              <a:t> = THEN</a:t>
            </a:r>
            <a:r>
              <a:rPr lang="en-US" sz="2000" dirty="0" smtClean="0">
                <a:latin typeface="Calibri" pitchFamily="34" charset="0"/>
              </a:rPr>
              <a:t> automatically notate the and move to the next account</a:t>
            </a:r>
          </a:p>
          <a:p>
            <a:pPr marL="800100" lvl="1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  <a:p>
            <a:pPr marL="3429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Debtor Dispute</a:t>
            </a:r>
          </a:p>
          <a:p>
            <a:pPr marL="800100" lvl="2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i="1" dirty="0" smtClean="0">
                <a:latin typeface="Calibri" pitchFamily="34" charset="0"/>
              </a:rPr>
              <a:t>Selection Criteria </a:t>
            </a:r>
            <a:r>
              <a:rPr lang="en-US" sz="2000" dirty="0" smtClean="0">
                <a:latin typeface="Calibri" pitchFamily="34" charset="0"/>
              </a:rPr>
              <a:t>= If the balance is &gt;100 </a:t>
            </a:r>
          </a:p>
          <a:p>
            <a:pPr marL="800100" lvl="2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i="1" dirty="0" smtClean="0">
                <a:latin typeface="Calibri" pitchFamily="34" charset="0"/>
              </a:rPr>
              <a:t>Action</a:t>
            </a:r>
            <a:r>
              <a:rPr lang="en-US" sz="2000" dirty="0" smtClean="0">
                <a:latin typeface="Calibri" pitchFamily="34" charset="0"/>
              </a:rPr>
              <a:t> =  </a:t>
            </a:r>
            <a:r>
              <a:rPr lang="en-US" sz="2000" b="1" dirty="0" smtClean="0">
                <a:latin typeface="Calibri" pitchFamily="34" charset="0"/>
              </a:rPr>
              <a:t>THEN</a:t>
            </a:r>
            <a:r>
              <a:rPr lang="en-US" sz="2000" dirty="0" smtClean="0">
                <a:latin typeface="Calibri" pitchFamily="34" charset="0"/>
              </a:rPr>
              <a:t> send to a manager</a:t>
            </a:r>
          </a:p>
          <a:p>
            <a:pPr marL="800100" lvl="2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  <a:p>
            <a:pPr marL="800100" lvl="2" indent="-342900">
              <a:spcBef>
                <a:spcPct val="20000"/>
              </a:spcBef>
            </a:pPr>
            <a:endParaRPr lang="en-US" sz="2000" b="1" i="1" dirty="0" smtClean="0">
              <a:latin typeface="Calibri" pitchFamily="34" charset="0"/>
            </a:endParaRPr>
          </a:p>
          <a:p>
            <a:pPr marL="342900" lvl="1" indent="-342900" algn="ctr">
              <a:spcBef>
                <a:spcPct val="20000"/>
              </a:spcBef>
            </a:pPr>
            <a:r>
              <a:rPr lang="en-US" sz="2000" b="1" i="1" dirty="0" smtClean="0">
                <a:latin typeface="Calibri" pitchFamily="34" charset="0"/>
              </a:rPr>
              <a:t>Let’s create Smart Codes!</a:t>
            </a:r>
          </a:p>
          <a:p>
            <a:pPr marL="800100" lvl="2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"/>
          <p:cNvSpPr txBox="1">
            <a:spLocks noChangeArrowheads="1"/>
          </p:cNvSpPr>
          <p:nvPr/>
        </p:nvSpPr>
        <p:spPr bwMode="auto">
          <a:xfrm>
            <a:off x="304800" y="381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Module 9: Interactive Exercise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762000"/>
            <a:ext cx="8229600" cy="57912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+mn-lt"/>
                <a:cs typeface="+mn-cs"/>
              </a:rPr>
              <a:t>Let’s create the following Smart Codes together:</a:t>
            </a:r>
            <a:br>
              <a:rPr lang="en-US" sz="2600" dirty="0" smtClean="0">
                <a:latin typeface="+mn-lt"/>
                <a:cs typeface="+mn-cs"/>
              </a:rPr>
            </a:br>
            <a:endParaRPr lang="en-US" sz="2600" dirty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latin typeface="+mn-lt"/>
                <a:cs typeface="+mn-cs"/>
              </a:rPr>
              <a:t>Typical Smart Code for Collectors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  <a:cs typeface="+mn-cs"/>
              </a:rPr>
              <a:t>If the balance is &lt;10 then close the account with a close code E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  <a:cs typeface="+mn-cs"/>
              </a:rPr>
              <a:t>If the balance is 10 to 25 and there has been one attempt, close with E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  <a:cs typeface="+mn-cs"/>
              </a:rPr>
              <a:t>If the balance is  25 – 100 and there has been 6 attempts, close with E</a:t>
            </a:r>
          </a:p>
          <a:p>
            <a:pPr marL="1371600" lvl="2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  <a:cs typeface="+mn-cs"/>
              </a:rPr>
              <a:t>Do we want the collector to be able to send a letter? </a:t>
            </a:r>
          </a:p>
          <a:p>
            <a:pPr marL="1371600" lvl="2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  <a:cs typeface="+mn-cs"/>
              </a:rPr>
              <a:t>Duplicate this smart code for linked accounts</a:t>
            </a:r>
          </a:p>
          <a:p>
            <a:pPr marL="1371600" lvl="2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  <a:cs typeface="+mn-cs"/>
              </a:rPr>
              <a:t>Do we want to advance this account immediately OR have the ability to apply another smart code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6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latin typeface="+mn-lt"/>
                <a:cs typeface="+mn-cs"/>
              </a:rPr>
              <a:t>Debtor Dispute Smart Code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  <a:cs typeface="+mn-cs"/>
              </a:rPr>
              <a:t>If the balance is &lt;100 put a debtor dispute description code on account then close it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  <a:cs typeface="+mn-cs"/>
              </a:rPr>
              <a:t>If the balance is &gt;100 send to a manager to review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  <a:cs typeface="+mn-cs"/>
              </a:rPr>
              <a:t>Force the collector to add a note</a:t>
            </a:r>
          </a:p>
          <a:p>
            <a:pPr marL="1371600" lvl="2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  <a:cs typeface="+mn-cs"/>
              </a:rPr>
              <a:t>Do we want to allow them to put in a follow-up date? </a:t>
            </a:r>
          </a:p>
          <a:p>
            <a:pPr marL="1371600" lvl="2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600" dirty="0" smtClean="0">
                <a:latin typeface="+mn-lt"/>
              </a:rPr>
              <a:t>Do we want to advance this account immediately OR have the ability to apply another smart code</a:t>
            </a:r>
            <a:endParaRPr lang="en-US" sz="26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</TotalTime>
  <Words>612</Words>
  <Application>Microsoft Office PowerPoint</Application>
  <PresentationFormat>On-screen Show (4:3)</PresentationFormat>
  <Paragraphs>127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VideoDoc_with_Logo</vt:lpstr>
      <vt:lpstr>Transforming Automation Into Profits Jamie Horrell Day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Dawna Barge</cp:lastModifiedBy>
  <cp:revision>439</cp:revision>
  <dcterms:created xsi:type="dcterms:W3CDTF">2012-07-09T14:58:59Z</dcterms:created>
  <dcterms:modified xsi:type="dcterms:W3CDTF">2013-05-03T21:03:47Z</dcterms:modified>
</cp:coreProperties>
</file>