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391" r:id="rId3"/>
    <p:sldId id="380" r:id="rId4"/>
    <p:sldId id="383" r:id="rId5"/>
    <p:sldId id="384" r:id="rId6"/>
    <p:sldId id="392" r:id="rId7"/>
    <p:sldId id="382" r:id="rId8"/>
    <p:sldId id="393" r:id="rId9"/>
    <p:sldId id="394" r:id="rId10"/>
    <p:sldId id="385" r:id="rId11"/>
    <p:sldId id="395" r:id="rId12"/>
    <p:sldId id="396" r:id="rId13"/>
    <p:sldId id="387" r:id="rId14"/>
    <p:sldId id="389" r:id="rId15"/>
    <p:sldId id="388" r:id="rId16"/>
    <p:sldId id="398" r:id="rId17"/>
    <p:sldId id="397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A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5" autoAdjust="0"/>
    <p:restoredTop sz="94706" autoAdjust="0"/>
  </p:normalViewPr>
  <p:slideViewPr>
    <p:cSldViewPr>
      <p:cViewPr varScale="1">
        <p:scale>
          <a:sx n="84" d="100"/>
          <a:sy n="84" d="100"/>
        </p:scale>
        <p:origin x="84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199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E6EDD-A67D-4801-A16C-DE979B6723B3}" type="datetimeFigureOut">
              <a:rPr lang="en-CA" smtClean="0"/>
              <a:pPr/>
              <a:t>2018-04-10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3E63B-16DB-4332-9BC5-88A9BD095885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BA930A8-DAEE-4974-92ED-353DA69ABC6C}" type="datetimeFigureOut">
              <a:rPr lang="en-US"/>
              <a:pPr>
                <a:defRPr/>
              </a:pPr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9C8849-959C-40E7-AC13-0540B169A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20788" y="6096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(Preparing for RMEx Conversion)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718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20788" y="6096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(Preparing for RMEx Conversion)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98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5397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8746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4495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8142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0B49B4-BACF-4636-B559-4CD09179F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2C3E9-4DBB-4A83-B835-5A73DD3B243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29600" y="6627813"/>
            <a:ext cx="457200" cy="230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AD4092C-2423-455D-B6B9-2122D54ED3F5}" type="slidenum">
              <a:rPr lang="en-US" sz="900" i="1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6627813"/>
            <a:ext cx="2971800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/>
              <a:t>Quantrax Corporation, Inc March 2018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81000" y="6613525"/>
            <a:ext cx="830580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1DAFB3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>
            <a:extLst>
              <a:ext uri="{FF2B5EF4-FFF2-40B4-BE49-F238E27FC236}">
                <a16:creationId xmlns:a16="http://schemas.microsoft.com/office/drawing/2014/main" id="{0F578BAF-1A92-4661-BC14-E8862B9006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09800" cy="145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5" r:id="rId3"/>
    <p:sldLayoutId id="2147483659" r:id="rId4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828800"/>
            <a:ext cx="9144000" cy="3581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6000" dirty="0"/>
              <a:t>The Quantrax Hosted Dialer</a:t>
            </a:r>
            <a:br>
              <a:rPr lang="en-US" sz="6000" dirty="0"/>
            </a:br>
            <a:r>
              <a:rPr lang="en-US" sz="6000" dirty="0"/>
              <a:t>vs</a:t>
            </a:r>
            <a:br>
              <a:rPr lang="en-US" sz="6000" dirty="0"/>
            </a:br>
            <a:r>
              <a:rPr lang="en-US" sz="6000" dirty="0"/>
              <a:t>On-Premise Dialer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0AE72A-5089-4F37-A176-E6D829B75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Hosted – Services Included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68313" y="1600200"/>
            <a:ext cx="8229600" cy="4876800"/>
          </a:xfrm>
        </p:spPr>
        <p:txBody>
          <a:bodyPr/>
          <a:lstStyle/>
          <a:p>
            <a:pPr marL="971550" lvl="1" indent="-514350">
              <a:buFont typeface="+mj-lt"/>
              <a:buAutoNum type="arabicPeriod"/>
            </a:pPr>
            <a:r>
              <a:rPr lang="en-CA" sz="3600" dirty="0"/>
              <a:t>All servers, software and telco services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sz="3600" dirty="0"/>
              <a:t>6000 minutes of calling per agent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sz="3600" dirty="0"/>
              <a:t>Inbound and toll-free services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sz="3600" dirty="0"/>
              <a:t>Software maintenance and support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CA" sz="3600" dirty="0"/>
              <a:t>24 monitoring and support for all servers, telephony services and VPNs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59D650-D645-4964-A10A-A7568F95A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7496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On-Premise Costs – 10 Agents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838199" y="1600200"/>
            <a:ext cx="7859713" cy="4876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sz="2800" dirty="0"/>
              <a:t>PRIs (1)					   	$   300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Long distance telco services	          		$   850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PBX and phone maintenance	   	$       ?	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Dialer Hardware depreciation	   	$   278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Dialer Software depreciation      		$   556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Dialer Software maintenance	   	$   250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Dialer check-up service		   	$   200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Cell phone scrub and TZ Data     		$   100 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/>
              <a:t>Total						$2,534	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23BFD9-B942-4261-8BA8-F4E9FB96A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3112" y="6091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Hosted Costs – 10 Agents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838199" y="2133600"/>
            <a:ext cx="7859713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sz="2800" dirty="0"/>
              <a:t>Monthly fee @ $305 per agent		$3,050</a:t>
            </a:r>
          </a:p>
          <a:p>
            <a:pPr marL="0" indent="0">
              <a:buNone/>
            </a:pPr>
            <a:r>
              <a:rPr lang="en-CA" sz="2800" dirty="0"/>
              <a:t>	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9D8B0F-F10B-4976-8AE5-58834930C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491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8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Other Considerations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685801" y="2133600"/>
            <a:ext cx="8012112" cy="4343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Hosted set-up fees 	$1,500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On-Premise set up fees 	$5,000-$10,000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PBX costs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Staff costs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Flexibility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Telco services wait times</a:t>
            </a:r>
          </a:p>
          <a:p>
            <a:endParaRPr lang="en-CA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4E9D6D-E8F5-41D3-8F60-4DB4B51CA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599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Flexibility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447799" y="1600200"/>
            <a:ext cx="6553201" cy="4876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10 agents this month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12 agents in January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15 agents in February and March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9 agents for rest of year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Inbound agents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Call blasting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96BFAD-7999-4763-85D9-90F514360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939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Who Should Use On-Premise?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914399" y="1600200"/>
            <a:ext cx="7783513" cy="4876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Clients with fifty agents or more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with in-house telephony and IT expertise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with predictable telephony needs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05BD80-2624-4714-A30F-A9CA4FA32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1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Who Should Use Hosted Services?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914399" y="1600200"/>
            <a:ext cx="7783513" cy="4876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Clients with outdated infrastructure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with ten agents or less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needing short term extra capacity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needing a backup for an in-house system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with limited in-house technology or telephony expertise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81E86C-8254-426D-9045-FF20CD5E5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1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3505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6000" dirty="0"/>
              <a:t>The Quantrax Hosted Dialer</a:t>
            </a:r>
            <a:br>
              <a:rPr lang="en-US" sz="6000" dirty="0"/>
            </a:br>
            <a:r>
              <a:rPr lang="en-US" sz="6000" dirty="0"/>
              <a:t>vs</a:t>
            </a:r>
            <a:br>
              <a:rPr lang="en-US" sz="6000" dirty="0"/>
            </a:br>
            <a:r>
              <a:rPr lang="en-US" sz="6000" dirty="0"/>
              <a:t>On-Premise Dialer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D611BC-597F-4B20-A57A-533BD7368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On-Premise Dialer Overview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68313" y="1828800"/>
            <a:ext cx="8229600" cy="4267200"/>
          </a:xfrm>
        </p:spPr>
        <p:txBody>
          <a:bodyPr/>
          <a:lstStyle/>
          <a:p>
            <a:r>
              <a:rPr lang="en-CA" dirty="0"/>
              <a:t>The dialer servers are located in your office and connected to your PBX</a:t>
            </a:r>
          </a:p>
          <a:p>
            <a:r>
              <a:rPr lang="en-CA" dirty="0"/>
              <a:t>All the telephony services are located in your office</a:t>
            </a:r>
          </a:p>
          <a:p>
            <a:r>
              <a:rPr lang="en-CA" dirty="0"/>
              <a:t>A phone is installed on the agent’s desk and connected to your PBX</a:t>
            </a:r>
          </a:p>
          <a:p>
            <a:r>
              <a:rPr lang="en-CA" dirty="0"/>
              <a:t>The agent connects to the dialer using your PBX</a:t>
            </a:r>
          </a:p>
          <a:p>
            <a:pPr algn="ctr">
              <a:buNone/>
            </a:pPr>
            <a:endParaRPr lang="en-US" sz="4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0E94B2-BA01-4B00-B4DA-AFDC46BF5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6887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Hosted Dialer Overview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68313" y="1828800"/>
            <a:ext cx="8229600" cy="4267200"/>
          </a:xfrm>
        </p:spPr>
        <p:txBody>
          <a:bodyPr/>
          <a:lstStyle/>
          <a:p>
            <a:r>
              <a:rPr lang="en-CA" dirty="0"/>
              <a:t>The dialer is located in our Data Center and connected to RMEx</a:t>
            </a:r>
          </a:p>
          <a:p>
            <a:r>
              <a:rPr lang="en-CA" dirty="0"/>
              <a:t>All the telephony services are located in our Data Center(s)</a:t>
            </a:r>
          </a:p>
          <a:p>
            <a:r>
              <a:rPr lang="en-CA" dirty="0"/>
              <a:t>A ‘soft-phone’ is installed on the agent’s PC</a:t>
            </a:r>
          </a:p>
          <a:p>
            <a:r>
              <a:rPr lang="en-CA" dirty="0"/>
              <a:t>The agent uses a head-set</a:t>
            </a:r>
          </a:p>
          <a:p>
            <a:r>
              <a:rPr lang="en-CA" dirty="0"/>
              <a:t>The agent does </a:t>
            </a:r>
            <a:r>
              <a:rPr lang="en-CA" u="heavy" dirty="0"/>
              <a:t>not</a:t>
            </a:r>
            <a:r>
              <a:rPr lang="en-CA" dirty="0"/>
              <a:t> use your PBX when on the dialer</a:t>
            </a:r>
          </a:p>
          <a:p>
            <a:pPr algn="ctr">
              <a:buNone/>
            </a:pPr>
            <a:endParaRPr lang="en-US" sz="4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931885-E4A2-47FD-9DA9-B76C839E2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7198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The Dialer Server Configuration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219199" y="1828800"/>
            <a:ext cx="7478713" cy="4267200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sz="3600" dirty="0"/>
              <a:t>CM server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600" dirty="0"/>
              <a:t>STG server (all-IP)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600" dirty="0"/>
              <a:t>Call recording index server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600" dirty="0"/>
              <a:t>Reporting server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600" dirty="0"/>
              <a:t>Test server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600" dirty="0"/>
              <a:t>Redundancy for all the above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B43011-5703-4040-B51B-FF5034010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8312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The On-Premise Network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762001" y="1828800"/>
            <a:ext cx="7935912" cy="4267200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dirty="0"/>
              <a:t>PRIs or SIP connections to the PSTN (public switched telephone network)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Two channels per agent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PRIs or IP connections to the PBX 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LAN connections between the dialer servers and RMEx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58392A-210E-45D7-81B4-6A2A90EC1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953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The Dialer Hosting Network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762001" y="1828800"/>
            <a:ext cx="7935912" cy="4267200"/>
          </a:xfrm>
        </p:spPr>
        <p:txBody>
          <a:bodyPr/>
          <a:lstStyle/>
          <a:p>
            <a:pPr marL="914400" indent="-914400">
              <a:buFont typeface="+mj-lt"/>
              <a:buAutoNum type="arabicPeriod"/>
            </a:pPr>
            <a:r>
              <a:rPr lang="en-US" dirty="0"/>
              <a:t>No PRIs or SIP telephony connections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Unlimited telephony services available on hosted dialer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VPN or direct connection to RMEx hosting service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VPN between dialer and client site</a:t>
            </a:r>
          </a:p>
          <a:p>
            <a:pPr marL="914400" indent="-914400">
              <a:buFont typeface="+mj-lt"/>
              <a:buAutoNum type="arabicPeriod"/>
            </a:pPr>
            <a:r>
              <a:rPr lang="en-US" dirty="0"/>
              <a:t>Maximum number of agents limited only by client bandwidth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17844A-020E-46E4-A884-252DF0B08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0713" y="5867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On-Premise – Agent Requirements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066799" y="1828800"/>
            <a:ext cx="7631113" cy="441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Every agent needs a phone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phone must be connected to your PBX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PBX needs software licenses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Every phone needs one or more extension numbers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D2D0D8-0657-4092-8A7F-70EFECBA0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312" y="5643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Hosted – Agent Requirements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066799" y="1828800"/>
            <a:ext cx="7631113" cy="441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Every agent needs a PC with a connection to your LAN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Every PC needs a static IP address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Every PC needs a headset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You need bandwidth of 100k per agent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 ‘soft-phone’ on the agent’s PC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2AE91F-9DFD-4E73-8C74-893624733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312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68313" y="762000"/>
            <a:ext cx="8229600" cy="838200"/>
          </a:xfrm>
        </p:spPr>
        <p:txBody>
          <a:bodyPr/>
          <a:lstStyle/>
          <a:p>
            <a:r>
              <a:rPr lang="en-CA" b="1" dirty="0"/>
              <a:t>On-Premise – Services Included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066799" y="1600200"/>
            <a:ext cx="7631113" cy="4876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Hardware may be under warranty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need to provide their own support for servers and networks 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need to purchase support for their PBX and phones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need to pay for long-distance usage 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Clients need to purchase toll-free numbers and services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1D59EB-BB5C-48B9-874F-11FABDCC1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7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ideoDoc_with_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6010</TotalTime>
  <Words>486</Words>
  <Application>Microsoft Office PowerPoint</Application>
  <PresentationFormat>On-screen Show (4:3)</PresentationFormat>
  <Paragraphs>97</Paragraphs>
  <Slides>17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VideoDoc_with_Logo</vt:lpstr>
      <vt:lpstr>The Quantrax Hosted Dialer vs On-Premise Dialer</vt:lpstr>
      <vt:lpstr>On-Premise Dialer Overview</vt:lpstr>
      <vt:lpstr>Hosted Dialer Overview</vt:lpstr>
      <vt:lpstr>The Dialer Server Configuration</vt:lpstr>
      <vt:lpstr>The On-Premise Network</vt:lpstr>
      <vt:lpstr>The Dialer Hosting Network</vt:lpstr>
      <vt:lpstr>On-Premise – Agent Requirements</vt:lpstr>
      <vt:lpstr>Hosted – Agent Requirements</vt:lpstr>
      <vt:lpstr>On-Premise – Services Included</vt:lpstr>
      <vt:lpstr>Hosted – Services Included</vt:lpstr>
      <vt:lpstr>On-Premise Costs – 10 Agents</vt:lpstr>
      <vt:lpstr>Hosted Costs – 10 Agents</vt:lpstr>
      <vt:lpstr>Other Considerations</vt:lpstr>
      <vt:lpstr>Flexibility</vt:lpstr>
      <vt:lpstr>Who Should Use On-Premise?</vt:lpstr>
      <vt:lpstr>Who Should Use Hosted Services?</vt:lpstr>
      <vt:lpstr>The Quantrax Hosted Dialer vs On-Premise Dialer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Dawna</dc:creator>
  <cp:lastModifiedBy>Steve Townend</cp:lastModifiedBy>
  <cp:revision>312</cp:revision>
  <dcterms:created xsi:type="dcterms:W3CDTF">2012-07-09T14:58:59Z</dcterms:created>
  <dcterms:modified xsi:type="dcterms:W3CDTF">2018-04-10T19:45:24Z</dcterms:modified>
</cp:coreProperties>
</file>