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1DAF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492" autoAdjust="0"/>
    <p:restoredTop sz="96271"/>
  </p:normalViewPr>
  <p:slideViewPr>
    <p:cSldViewPr>
      <p:cViewPr>
        <p:scale>
          <a:sx n="71" d="100"/>
          <a:sy n="71" d="100"/>
        </p:scale>
        <p:origin x="172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2826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0A0253-4660-487F-A53C-0821C9415D4D}" type="datetimeFigureOut">
              <a:rPr lang="en-US" smtClean="0"/>
              <a:pPr/>
              <a:t>2/28/2016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13AA79-F4F5-4DB4-A6AD-11CE42B4C6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885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03AC3-2FF7-4137-92ED-196D02F69A1A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024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2B5AAE-6028-4ADB-A5BC-8382B4E5E5C7}" type="datetimeFigureOut">
              <a:rPr lang="en-US" smtClean="0"/>
              <a:pPr/>
              <a:t>2/28/2016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9EC5A8-F7C7-4558-BE3D-1D096936A1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381000" y="685800"/>
            <a:ext cx="8305800" cy="0"/>
          </a:xfrm>
          <a:prstGeom prst="line">
            <a:avLst/>
          </a:prstGeom>
          <a:ln w="28575">
            <a:gradFill flip="none" rotWithShape="1">
              <a:gsLst>
                <a:gs pos="0">
                  <a:srgbClr val="002060"/>
                </a:gs>
                <a:gs pos="50000">
                  <a:schemeClr val="accent5">
                    <a:lumMod val="40000"/>
                    <a:lumOff val="60000"/>
                  </a:schemeClr>
                </a:gs>
                <a:gs pos="100000">
                  <a:schemeClr val="tx1"/>
                </a:gs>
              </a:gsLst>
              <a:path path="circl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81000" y="6629400"/>
            <a:ext cx="8305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© Copyright 2016</a:t>
            </a:r>
            <a:r>
              <a:rPr lang="en-US" sz="800" i="1" baseline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 Quantrax Corporation, Inc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10400" y="0"/>
            <a:ext cx="1604544" cy="640080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381000" y="6629400"/>
            <a:ext cx="8305800" cy="0"/>
          </a:xfrm>
          <a:prstGeom prst="line">
            <a:avLst/>
          </a:prstGeom>
          <a:ln w="28575">
            <a:gradFill flip="none" rotWithShape="1">
              <a:gsLst>
                <a:gs pos="0">
                  <a:srgbClr val="002060"/>
                </a:gs>
                <a:gs pos="50000">
                  <a:schemeClr val="accent5">
                    <a:lumMod val="40000"/>
                    <a:lumOff val="60000"/>
                  </a:schemeClr>
                </a:gs>
                <a:gs pos="100000">
                  <a:schemeClr val="tx1"/>
                </a:gs>
              </a:gsLst>
              <a:path path="circl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6" r:id="rId3"/>
    <p:sldLayoutId id="2147483666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0"/>
            <a:ext cx="6705600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Payment Processing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000" b="1" dirty="0" smtClean="0">
                <a:latin typeface="Arial" pitchFamily="34" charset="0"/>
                <a:cs typeface="Arial" pitchFamily="34" charset="0"/>
              </a:rPr>
            </a:b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Quick Reference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Guide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68634"/>
            <a:ext cx="3200400" cy="16173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 setup 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Balance Types:</a:t>
            </a:r>
            <a:endParaRPr lang="en-US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System Control 1 menu &gt; Balance types  &gt; Options for the company </a:t>
            </a:r>
          </a:p>
          <a:p>
            <a:pPr marL="171450" lvl="0" indent="-17145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Setup Interest</a:t>
            </a:r>
          </a:p>
          <a:p>
            <a:pPr marL="171450" lvl="0" indent="-17145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Secondary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balance types are user defined</a:t>
            </a:r>
          </a:p>
          <a:p>
            <a:pPr marL="171450" lvl="0" indent="-17145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Client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statements are affected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10843" y="657472"/>
            <a:ext cx="6061757" cy="25022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 view and setup Payment Codes:</a:t>
            </a:r>
            <a:endParaRPr lang="en-US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System Control 2 menu &gt; Payments and Adjustment Codes &gt; </a:t>
            </a:r>
            <a:b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Payment Codes </a:t>
            </a:r>
          </a:p>
          <a:p>
            <a:pPr marL="171450" lvl="0" indent="-17145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Payment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codes define the types of payment</a:t>
            </a:r>
          </a:p>
          <a:p>
            <a:pPr marL="171450" lvl="0" indent="-17145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Balance Adjustments 41 thru 49 are user defined</a:t>
            </a:r>
          </a:p>
          <a:p>
            <a:pPr marL="171450" lvl="0" indent="-17145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Balance Adjustments to not show up on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statements</a:t>
            </a:r>
          </a:p>
          <a:p>
            <a:pPr marL="171450" lvl="0" indent="-17145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Entered payments are added to a batch</a:t>
            </a:r>
          </a:p>
          <a:p>
            <a:pPr marL="171450" lvl="0" indent="-17145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Use option to request a payment receipt when applying the payment</a:t>
            </a:r>
          </a:p>
          <a:p>
            <a:pPr marL="171450" lvl="0" indent="-17145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Use Payment Codes at the time of payment</a:t>
            </a:r>
          </a:p>
          <a:p>
            <a:pPr marL="171450" lvl="0" indent="-17145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Notify a user about special conditions when applying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payments</a:t>
            </a:r>
          </a:p>
          <a:p>
            <a:pPr marL="171450" lvl="0" indent="-17145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Always request an edit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before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posting (Press </a:t>
            </a:r>
            <a:r>
              <a:rPr lang="en-US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Exit – F7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prompt for Edit displays)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3276600" y="668634"/>
            <a:ext cx="17822" cy="59607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6476999" y="3140112"/>
            <a:ext cx="36973" cy="3505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76200" y="3124200"/>
            <a:ext cx="883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0" y="4913292"/>
            <a:ext cx="350520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enter 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client Commission rate:</a:t>
            </a:r>
            <a:endParaRPr lang="en-US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fr-FR" sz="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sz="800" b="1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Management </a:t>
            </a:r>
            <a:r>
              <a:rPr lang="fr-FR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menu &gt; Client Update &gt; </a:t>
            </a:r>
            <a:r>
              <a:rPr lang="fr-FR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Page 2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Commissions are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at the account level (changing the client does not change the account)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Fee codes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are used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to give different commissions based on rules that were setup</a:t>
            </a:r>
            <a:endParaRPr lang="en-US" sz="1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0" y="4953000"/>
            <a:ext cx="883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3276600" y="4948786"/>
            <a:ext cx="3065599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 setup Fee Codes: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System Control 1 menu &gt; Fee Codes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sz="12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Fee Codes automatically adjusts the commission code on an account based on various conditions</a:t>
            </a:r>
          </a:p>
          <a:p>
            <a:pPr lvl="0"/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276600" y="3135630"/>
            <a:ext cx="345141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setup Direct </a:t>
            </a:r>
            <a:r>
              <a:rPr lang="en-US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heck/Post-Dated Checks:</a:t>
            </a:r>
            <a:endParaRPr lang="en-US" sz="12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Account Detail Screen &gt;  F9 P/A </a:t>
            </a:r>
            <a:r>
              <a:rPr lang="en-US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&gt; F14-</a:t>
            </a:r>
          </a:p>
          <a:p>
            <a:pPr lvl="0"/>
            <a:r>
              <a:rPr lang="en-US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Direct </a:t>
            </a:r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Checks </a:t>
            </a:r>
            <a:endParaRPr lang="en-US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NOTE: Direct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Check option </a:t>
            </a:r>
            <a:r>
              <a:rPr lang="en-US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must be </a:t>
            </a:r>
            <a:r>
              <a:rPr lang="en-US" sz="1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run</a:t>
            </a:r>
          </a:p>
          <a:p>
            <a:pPr lvl="0"/>
            <a:r>
              <a:rPr lang="en-US" sz="1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before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Post Dated Check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Options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Payment Transaction &gt; </a:t>
            </a:r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Direct </a:t>
            </a:r>
            <a:r>
              <a:rPr lang="en-US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Check</a:t>
            </a:r>
            <a:br>
              <a:rPr lang="en-US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Direct check interface (with report</a:t>
            </a:r>
            <a:r>
              <a:rPr 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en-US" sz="12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REQUIRED</a:t>
            </a:r>
            <a:r>
              <a:rPr lang="en-US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 Payment Transaction&gt; </a:t>
            </a:r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Post Dated Checks</a:t>
            </a:r>
          </a:p>
          <a:p>
            <a:pPr lvl="0"/>
            <a:endParaRPr lang="en-US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4943" y="3090208"/>
            <a:ext cx="304739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 distribute payments across linked accounts: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System </a:t>
            </a:r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Control 2 menu &gt; Payments and Adjustment Codes &gt; Payment Code (2nd screen</a:t>
            </a:r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Use to distribute a payment across the linked accounts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 Spread the payment across the linked group with </a:t>
            </a:r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F10 - Change </a:t>
            </a:r>
            <a:r>
              <a:rPr lang="en-US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Method</a:t>
            </a:r>
            <a:endParaRPr lang="en-US" sz="1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477000" y="3090208"/>
            <a:ext cx="281745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setup/authenticate Credit Cards:</a:t>
            </a:r>
            <a:endParaRPr lang="en-US" sz="12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Authorize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credit cards in real time, this requires a third party vendor </a:t>
            </a: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Account detail  screen &gt; Tab-Q &gt; Credit </a:t>
            </a:r>
            <a:r>
              <a:rPr lang="en-US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Cards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F2 </a:t>
            </a:r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Authorize</a:t>
            </a:r>
          </a:p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Run option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print/delete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credit cards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daily; can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also be applied to a batch </a:t>
            </a: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Payment Transaction menu &gt; Credit card </a:t>
            </a:r>
            <a:r>
              <a:rPr lang="en-US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options</a:t>
            </a:r>
            <a:endParaRPr lang="en-US" sz="1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477001" y="4938117"/>
            <a:ext cx="2506459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 run Payment Reports:</a:t>
            </a:r>
            <a:b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Payment transaction&gt; Payment </a:t>
            </a:r>
            <a:br>
              <a:rPr lang="en-US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reports </a:t>
            </a:r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for a period </a:t>
            </a:r>
            <a:r>
              <a:rPr lang="en-US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2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Analysis of Pending </a:t>
            </a:r>
            <a:r>
              <a:rPr 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ayments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Payment </a:t>
            </a:r>
            <a:r>
              <a:rPr lang="en-US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Detail List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Daily Payment Summary</a:t>
            </a:r>
            <a:br>
              <a:rPr lang="en-US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deoDoc_with_Log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3617</TotalTime>
  <Words>158</Words>
  <Application>Microsoft Office PowerPoint</Application>
  <PresentationFormat>On-screen Show (4:3)</PresentationFormat>
  <Paragraphs>46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VideoDoc_with_Logo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Dawna</dc:creator>
  <cp:lastModifiedBy>Jamie jamie</cp:lastModifiedBy>
  <cp:revision>477</cp:revision>
  <dcterms:created xsi:type="dcterms:W3CDTF">2012-07-09T14:58:59Z</dcterms:created>
  <dcterms:modified xsi:type="dcterms:W3CDTF">2016-02-29T05:52:45Z</dcterms:modified>
</cp:coreProperties>
</file>