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488" r:id="rId4"/>
    <p:sldId id="491" r:id="rId5"/>
    <p:sldId id="516" r:id="rId6"/>
    <p:sldId id="517" r:id="rId7"/>
    <p:sldId id="485" r:id="rId8"/>
    <p:sldId id="519" r:id="rId9"/>
    <p:sldId id="518" r:id="rId10"/>
    <p:sldId id="520" r:id="rId11"/>
    <p:sldId id="521" r:id="rId12"/>
    <p:sldId id="522" r:id="rId13"/>
    <p:sldId id="523" r:id="rId14"/>
    <p:sldId id="524" r:id="rId15"/>
    <p:sldId id="525" r:id="rId16"/>
    <p:sldId id="460" r:id="rId17"/>
    <p:sldId id="482" r:id="rId18"/>
    <p:sldId id="30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AFB3"/>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485" autoAdjust="0"/>
    <p:restoredTop sz="94434" autoAdjust="0"/>
  </p:normalViewPr>
  <p:slideViewPr>
    <p:cSldViewPr>
      <p:cViewPr varScale="1">
        <p:scale>
          <a:sx n="71" d="100"/>
          <a:sy n="71" d="100"/>
        </p:scale>
        <p:origin x="1788"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4" d="100"/>
          <a:sy n="54" d="100"/>
        </p:scale>
        <p:origin x="281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95B773E-874C-42ED-81AD-8113D9CE7E7C}" type="doc">
      <dgm:prSet loTypeId="urn:microsoft.com/office/officeart/2005/8/layout/radial1" loCatId="relationship" qsTypeId="urn:microsoft.com/office/officeart/2005/8/quickstyle/simple1" qsCatId="simple" csTypeId="urn:microsoft.com/office/officeart/2005/8/colors/accent1_2" csCatId="accent1" phldr="1"/>
      <dgm:spPr/>
      <dgm:t>
        <a:bodyPr/>
        <a:lstStyle/>
        <a:p>
          <a:endParaRPr lang="en-US"/>
        </a:p>
      </dgm:t>
    </dgm:pt>
    <dgm:pt modelId="{75F8EE49-2D55-453B-9B90-524E03C164EE}">
      <dgm:prSet phldrT="[Text]" custT="1"/>
      <dgm:spPr/>
      <dgm:t>
        <a:bodyPr/>
        <a:lstStyle/>
        <a:p>
          <a:r>
            <a:rPr lang="en-US" sz="2000" b="1" baseline="0" dirty="0" smtClean="0">
              <a:latin typeface="Arial" panose="020B0604020202020204" pitchFamily="34" charset="0"/>
              <a:cs typeface="Arial" panose="020B0604020202020204" pitchFamily="34" charset="0"/>
            </a:rPr>
            <a:t>Credit Bureaus</a:t>
          </a:r>
        </a:p>
      </dgm:t>
    </dgm:pt>
    <dgm:pt modelId="{57011183-17FE-44F7-B62F-1FCEDE050B42}" type="parTrans" cxnId="{F74A0E1D-35AC-414E-9003-602F8F71D004}">
      <dgm:prSet/>
      <dgm:spPr/>
      <dgm:t>
        <a:bodyPr/>
        <a:lstStyle/>
        <a:p>
          <a:endParaRPr lang="en-US"/>
        </a:p>
      </dgm:t>
    </dgm:pt>
    <dgm:pt modelId="{F4E22FC1-BC61-462E-8F0A-C17A2928757E}" type="sibTrans" cxnId="{F74A0E1D-35AC-414E-9003-602F8F71D004}">
      <dgm:prSet/>
      <dgm:spPr/>
      <dgm:t>
        <a:bodyPr/>
        <a:lstStyle/>
        <a:p>
          <a:endParaRPr lang="en-US"/>
        </a:p>
      </dgm:t>
    </dgm:pt>
    <dgm:pt modelId="{05233F97-82D1-476C-80C1-B39319F34C6E}">
      <dgm:prSet phldrT="[Text]" custT="1"/>
      <dgm:spPr/>
      <dgm:t>
        <a:bodyPr/>
        <a:lstStyle/>
        <a:p>
          <a:r>
            <a:rPr lang="en-US" sz="1800" b="1" baseline="0" dirty="0" smtClean="0">
              <a:latin typeface="Arial" panose="020B0604020202020204" pitchFamily="34" charset="0"/>
              <a:cs typeface="Arial" panose="020B0604020202020204" pitchFamily="34" charset="0"/>
            </a:rPr>
            <a:t>Equifax</a:t>
          </a:r>
          <a:endParaRPr lang="en-US" sz="1800" b="1" baseline="0" dirty="0">
            <a:latin typeface="Arial" panose="020B0604020202020204" pitchFamily="34" charset="0"/>
            <a:cs typeface="Arial" panose="020B0604020202020204" pitchFamily="34" charset="0"/>
          </a:endParaRPr>
        </a:p>
      </dgm:t>
    </dgm:pt>
    <dgm:pt modelId="{1955BB47-05D6-4A2C-A083-ED6B6BE1C71E}" type="parTrans" cxnId="{2AF7F899-BA2A-4ADA-830E-67C88077457A}">
      <dgm:prSet/>
      <dgm:spPr/>
      <dgm:t>
        <a:bodyPr/>
        <a:lstStyle/>
        <a:p>
          <a:endParaRPr lang="en-US" dirty="0"/>
        </a:p>
      </dgm:t>
    </dgm:pt>
    <dgm:pt modelId="{85FAB633-633F-4896-83C3-AAAEBBAD22A8}" type="sibTrans" cxnId="{2AF7F899-BA2A-4ADA-830E-67C88077457A}">
      <dgm:prSet/>
      <dgm:spPr/>
      <dgm:t>
        <a:bodyPr/>
        <a:lstStyle/>
        <a:p>
          <a:endParaRPr lang="en-US"/>
        </a:p>
      </dgm:t>
    </dgm:pt>
    <dgm:pt modelId="{9959D8A6-58E5-4803-AD30-3AEF29DBA4B3}">
      <dgm:prSet phldrT="[Text]" custT="1"/>
      <dgm:spPr/>
      <dgm:t>
        <a:bodyPr/>
        <a:lstStyle/>
        <a:p>
          <a:r>
            <a:rPr lang="en-US" sz="1800" b="1" baseline="0" dirty="0" smtClean="0">
              <a:latin typeface="Arial" panose="020B0604020202020204" pitchFamily="34" charset="0"/>
              <a:cs typeface="Arial" panose="020B0604020202020204" pitchFamily="34" charset="0"/>
            </a:rPr>
            <a:t>Trans Union</a:t>
          </a:r>
          <a:endParaRPr lang="en-US" sz="1800" b="1" baseline="0" dirty="0">
            <a:latin typeface="Arial" panose="020B0604020202020204" pitchFamily="34" charset="0"/>
            <a:cs typeface="Arial" panose="020B0604020202020204" pitchFamily="34" charset="0"/>
          </a:endParaRPr>
        </a:p>
      </dgm:t>
    </dgm:pt>
    <dgm:pt modelId="{0FB569CF-847A-45DC-A89E-DEDAC37EFEB3}" type="parTrans" cxnId="{0DA22873-B421-4228-BB87-EFC5F1F7B3BA}">
      <dgm:prSet/>
      <dgm:spPr/>
      <dgm:t>
        <a:bodyPr/>
        <a:lstStyle/>
        <a:p>
          <a:endParaRPr lang="en-US" dirty="0"/>
        </a:p>
      </dgm:t>
    </dgm:pt>
    <dgm:pt modelId="{7B3116BD-B5BA-4E5B-857C-0C19894F2C2A}" type="sibTrans" cxnId="{0DA22873-B421-4228-BB87-EFC5F1F7B3BA}">
      <dgm:prSet/>
      <dgm:spPr/>
      <dgm:t>
        <a:bodyPr/>
        <a:lstStyle/>
        <a:p>
          <a:endParaRPr lang="en-US"/>
        </a:p>
      </dgm:t>
    </dgm:pt>
    <dgm:pt modelId="{EB10CDE8-7A1F-489D-94E8-510F89165F4C}">
      <dgm:prSet phldrT="[Text]" custT="1"/>
      <dgm:spPr/>
      <dgm:t>
        <a:bodyPr/>
        <a:lstStyle/>
        <a:p>
          <a:r>
            <a:rPr lang="en-US" sz="1800" b="1" baseline="0" dirty="0" smtClean="0">
              <a:latin typeface="Arial" panose="020B0604020202020204" pitchFamily="34" charset="0"/>
              <a:cs typeface="Arial" panose="020B0604020202020204" pitchFamily="34" charset="0"/>
            </a:rPr>
            <a:t>Experian</a:t>
          </a:r>
          <a:endParaRPr lang="en-US" sz="1800" b="1" baseline="0" dirty="0">
            <a:latin typeface="Arial" panose="020B0604020202020204" pitchFamily="34" charset="0"/>
            <a:cs typeface="Arial" panose="020B0604020202020204" pitchFamily="34" charset="0"/>
          </a:endParaRPr>
        </a:p>
      </dgm:t>
    </dgm:pt>
    <dgm:pt modelId="{9C6BDBFB-697C-4A5B-BCC3-3D9E7DBE79F6}" type="parTrans" cxnId="{36429144-EA06-46AD-ACC2-615CF6064101}">
      <dgm:prSet/>
      <dgm:spPr/>
      <dgm:t>
        <a:bodyPr/>
        <a:lstStyle/>
        <a:p>
          <a:endParaRPr lang="en-US" dirty="0"/>
        </a:p>
      </dgm:t>
    </dgm:pt>
    <dgm:pt modelId="{56D3BEEE-1CC1-4B93-8DC5-C62D72539237}" type="sibTrans" cxnId="{36429144-EA06-46AD-ACC2-615CF6064101}">
      <dgm:prSet/>
      <dgm:spPr/>
      <dgm:t>
        <a:bodyPr/>
        <a:lstStyle/>
        <a:p>
          <a:endParaRPr lang="en-US"/>
        </a:p>
      </dgm:t>
    </dgm:pt>
    <dgm:pt modelId="{FC141B3A-43C6-4F96-ABDD-BDAA41CFF327}">
      <dgm:prSet phldrT="[Text]" custT="1"/>
      <dgm:spPr/>
      <dgm:t>
        <a:bodyPr/>
        <a:lstStyle/>
        <a:p>
          <a:r>
            <a:rPr lang="en-US" sz="1800" b="1" baseline="0" dirty="0" smtClean="0">
              <a:latin typeface="Arial" panose="020B0604020202020204" pitchFamily="34" charset="0"/>
              <a:cs typeface="Arial" panose="020B0604020202020204" pitchFamily="34" charset="0"/>
            </a:rPr>
            <a:t>Innovis</a:t>
          </a:r>
          <a:endParaRPr lang="en-US" sz="1800" b="1" baseline="0" dirty="0">
            <a:latin typeface="Arial" panose="020B0604020202020204" pitchFamily="34" charset="0"/>
            <a:cs typeface="Arial" panose="020B0604020202020204" pitchFamily="34" charset="0"/>
          </a:endParaRPr>
        </a:p>
      </dgm:t>
    </dgm:pt>
    <dgm:pt modelId="{BE232D8C-4E95-42E6-8DE0-B6B26970A487}" type="parTrans" cxnId="{67EF6A02-3CF9-49E8-8482-826E55490958}">
      <dgm:prSet/>
      <dgm:spPr/>
      <dgm:t>
        <a:bodyPr/>
        <a:lstStyle/>
        <a:p>
          <a:endParaRPr lang="en-US" dirty="0"/>
        </a:p>
      </dgm:t>
    </dgm:pt>
    <dgm:pt modelId="{DD88F51F-C97A-46EB-B9B6-3AC8FEEA60EE}" type="sibTrans" cxnId="{67EF6A02-3CF9-49E8-8482-826E55490958}">
      <dgm:prSet/>
      <dgm:spPr/>
      <dgm:t>
        <a:bodyPr/>
        <a:lstStyle/>
        <a:p>
          <a:endParaRPr lang="en-US"/>
        </a:p>
      </dgm:t>
    </dgm:pt>
    <dgm:pt modelId="{A8578BFC-9E0E-4794-AFF2-AC46E7F3BEC9}" type="pres">
      <dgm:prSet presAssocID="{595B773E-874C-42ED-81AD-8113D9CE7E7C}" presName="cycle" presStyleCnt="0">
        <dgm:presLayoutVars>
          <dgm:chMax val="1"/>
          <dgm:dir/>
          <dgm:animLvl val="ctr"/>
          <dgm:resizeHandles val="exact"/>
        </dgm:presLayoutVars>
      </dgm:prSet>
      <dgm:spPr/>
      <dgm:t>
        <a:bodyPr/>
        <a:lstStyle/>
        <a:p>
          <a:endParaRPr lang="en-US"/>
        </a:p>
      </dgm:t>
    </dgm:pt>
    <dgm:pt modelId="{A44720BA-903C-42BC-8005-FA21CE183A69}" type="pres">
      <dgm:prSet presAssocID="{75F8EE49-2D55-453B-9B90-524E03C164EE}" presName="centerShape" presStyleLbl="node0" presStyleIdx="0" presStyleCnt="1" custScaleX="112029" custScaleY="112029"/>
      <dgm:spPr/>
      <dgm:t>
        <a:bodyPr/>
        <a:lstStyle/>
        <a:p>
          <a:endParaRPr lang="en-US"/>
        </a:p>
      </dgm:t>
    </dgm:pt>
    <dgm:pt modelId="{1A407AB0-5D18-40C8-A46C-A9DD01A6154A}" type="pres">
      <dgm:prSet presAssocID="{1955BB47-05D6-4A2C-A083-ED6B6BE1C71E}" presName="Name9" presStyleLbl="parChTrans1D2" presStyleIdx="0" presStyleCnt="4"/>
      <dgm:spPr/>
      <dgm:t>
        <a:bodyPr/>
        <a:lstStyle/>
        <a:p>
          <a:endParaRPr lang="en-US"/>
        </a:p>
      </dgm:t>
    </dgm:pt>
    <dgm:pt modelId="{921D6589-F962-4AC7-B508-CE1E6D5B81C4}" type="pres">
      <dgm:prSet presAssocID="{1955BB47-05D6-4A2C-A083-ED6B6BE1C71E}" presName="connTx" presStyleLbl="parChTrans1D2" presStyleIdx="0" presStyleCnt="4"/>
      <dgm:spPr/>
      <dgm:t>
        <a:bodyPr/>
        <a:lstStyle/>
        <a:p>
          <a:endParaRPr lang="en-US"/>
        </a:p>
      </dgm:t>
    </dgm:pt>
    <dgm:pt modelId="{8265DA7B-4A92-44BE-933D-F7E0252D9095}" type="pres">
      <dgm:prSet presAssocID="{05233F97-82D1-476C-80C1-B39319F34C6E}" presName="node" presStyleLbl="node1" presStyleIdx="0" presStyleCnt="4">
        <dgm:presLayoutVars>
          <dgm:bulletEnabled val="1"/>
        </dgm:presLayoutVars>
      </dgm:prSet>
      <dgm:spPr/>
      <dgm:t>
        <a:bodyPr/>
        <a:lstStyle/>
        <a:p>
          <a:endParaRPr lang="en-US"/>
        </a:p>
      </dgm:t>
    </dgm:pt>
    <dgm:pt modelId="{83D6246F-59CE-472B-9B82-83FEE1CB11DD}" type="pres">
      <dgm:prSet presAssocID="{9C6BDBFB-697C-4A5B-BCC3-3D9E7DBE79F6}" presName="Name9" presStyleLbl="parChTrans1D2" presStyleIdx="1" presStyleCnt="4"/>
      <dgm:spPr/>
      <dgm:t>
        <a:bodyPr/>
        <a:lstStyle/>
        <a:p>
          <a:endParaRPr lang="en-US"/>
        </a:p>
      </dgm:t>
    </dgm:pt>
    <dgm:pt modelId="{21AD734E-11B9-4594-A3F7-BADA779FFBCA}" type="pres">
      <dgm:prSet presAssocID="{9C6BDBFB-697C-4A5B-BCC3-3D9E7DBE79F6}" presName="connTx" presStyleLbl="parChTrans1D2" presStyleIdx="1" presStyleCnt="4"/>
      <dgm:spPr/>
      <dgm:t>
        <a:bodyPr/>
        <a:lstStyle/>
        <a:p>
          <a:endParaRPr lang="en-US"/>
        </a:p>
      </dgm:t>
    </dgm:pt>
    <dgm:pt modelId="{FA1DDE70-F1C1-4A90-AA9B-FB5FAB676D13}" type="pres">
      <dgm:prSet presAssocID="{EB10CDE8-7A1F-489D-94E8-510F89165F4C}" presName="node" presStyleLbl="node1" presStyleIdx="1" presStyleCnt="4">
        <dgm:presLayoutVars>
          <dgm:bulletEnabled val="1"/>
        </dgm:presLayoutVars>
      </dgm:prSet>
      <dgm:spPr/>
      <dgm:t>
        <a:bodyPr/>
        <a:lstStyle/>
        <a:p>
          <a:endParaRPr lang="en-US"/>
        </a:p>
      </dgm:t>
    </dgm:pt>
    <dgm:pt modelId="{773EB72B-7773-4485-9375-F7B667A77FA2}" type="pres">
      <dgm:prSet presAssocID="{0FB569CF-847A-45DC-A89E-DEDAC37EFEB3}" presName="Name9" presStyleLbl="parChTrans1D2" presStyleIdx="2" presStyleCnt="4"/>
      <dgm:spPr/>
      <dgm:t>
        <a:bodyPr/>
        <a:lstStyle/>
        <a:p>
          <a:endParaRPr lang="en-US"/>
        </a:p>
      </dgm:t>
    </dgm:pt>
    <dgm:pt modelId="{A6BDC298-F6C9-47F6-A092-CAB072B02BE4}" type="pres">
      <dgm:prSet presAssocID="{0FB569CF-847A-45DC-A89E-DEDAC37EFEB3}" presName="connTx" presStyleLbl="parChTrans1D2" presStyleIdx="2" presStyleCnt="4"/>
      <dgm:spPr/>
      <dgm:t>
        <a:bodyPr/>
        <a:lstStyle/>
        <a:p>
          <a:endParaRPr lang="en-US"/>
        </a:p>
      </dgm:t>
    </dgm:pt>
    <dgm:pt modelId="{7C94BF13-5D58-4B1C-938C-772646AB68F9}" type="pres">
      <dgm:prSet presAssocID="{9959D8A6-58E5-4803-AD30-3AEF29DBA4B3}" presName="node" presStyleLbl="node1" presStyleIdx="2" presStyleCnt="4">
        <dgm:presLayoutVars>
          <dgm:bulletEnabled val="1"/>
        </dgm:presLayoutVars>
      </dgm:prSet>
      <dgm:spPr/>
      <dgm:t>
        <a:bodyPr/>
        <a:lstStyle/>
        <a:p>
          <a:endParaRPr lang="en-US"/>
        </a:p>
      </dgm:t>
    </dgm:pt>
    <dgm:pt modelId="{28339FE5-6CA8-4EA6-824A-549DA69860BB}" type="pres">
      <dgm:prSet presAssocID="{BE232D8C-4E95-42E6-8DE0-B6B26970A487}" presName="Name9" presStyleLbl="parChTrans1D2" presStyleIdx="3" presStyleCnt="4"/>
      <dgm:spPr/>
      <dgm:t>
        <a:bodyPr/>
        <a:lstStyle/>
        <a:p>
          <a:endParaRPr lang="en-US"/>
        </a:p>
      </dgm:t>
    </dgm:pt>
    <dgm:pt modelId="{5A93AAA2-6C06-43E5-A40B-A74C2E38073E}" type="pres">
      <dgm:prSet presAssocID="{BE232D8C-4E95-42E6-8DE0-B6B26970A487}" presName="connTx" presStyleLbl="parChTrans1D2" presStyleIdx="3" presStyleCnt="4"/>
      <dgm:spPr/>
      <dgm:t>
        <a:bodyPr/>
        <a:lstStyle/>
        <a:p>
          <a:endParaRPr lang="en-US"/>
        </a:p>
      </dgm:t>
    </dgm:pt>
    <dgm:pt modelId="{0E0D3464-F9F0-45A2-BED4-D5F76632691B}" type="pres">
      <dgm:prSet presAssocID="{FC141B3A-43C6-4F96-ABDD-BDAA41CFF327}" presName="node" presStyleLbl="node1" presStyleIdx="3" presStyleCnt="4">
        <dgm:presLayoutVars>
          <dgm:bulletEnabled val="1"/>
        </dgm:presLayoutVars>
      </dgm:prSet>
      <dgm:spPr/>
      <dgm:t>
        <a:bodyPr/>
        <a:lstStyle/>
        <a:p>
          <a:endParaRPr lang="en-US"/>
        </a:p>
      </dgm:t>
    </dgm:pt>
  </dgm:ptLst>
  <dgm:cxnLst>
    <dgm:cxn modelId="{FE192D01-39FB-4B92-B2C1-930B06F3DAEE}" type="presOf" srcId="{1955BB47-05D6-4A2C-A083-ED6B6BE1C71E}" destId="{921D6589-F962-4AC7-B508-CE1E6D5B81C4}" srcOrd="1" destOrd="0" presId="urn:microsoft.com/office/officeart/2005/8/layout/radial1"/>
    <dgm:cxn modelId="{430E5531-2743-48A0-8FCD-884E3E3086AD}" type="presOf" srcId="{9959D8A6-58E5-4803-AD30-3AEF29DBA4B3}" destId="{7C94BF13-5D58-4B1C-938C-772646AB68F9}" srcOrd="0" destOrd="0" presId="urn:microsoft.com/office/officeart/2005/8/layout/radial1"/>
    <dgm:cxn modelId="{7017AA4C-AB1D-4357-9A99-1E3DB649AC57}" type="presOf" srcId="{EB10CDE8-7A1F-489D-94E8-510F89165F4C}" destId="{FA1DDE70-F1C1-4A90-AA9B-FB5FAB676D13}" srcOrd="0" destOrd="0" presId="urn:microsoft.com/office/officeart/2005/8/layout/radial1"/>
    <dgm:cxn modelId="{2AF7F899-BA2A-4ADA-830E-67C88077457A}" srcId="{75F8EE49-2D55-453B-9B90-524E03C164EE}" destId="{05233F97-82D1-476C-80C1-B39319F34C6E}" srcOrd="0" destOrd="0" parTransId="{1955BB47-05D6-4A2C-A083-ED6B6BE1C71E}" sibTransId="{85FAB633-633F-4896-83C3-AAAEBBAD22A8}"/>
    <dgm:cxn modelId="{67EF6A02-3CF9-49E8-8482-826E55490958}" srcId="{75F8EE49-2D55-453B-9B90-524E03C164EE}" destId="{FC141B3A-43C6-4F96-ABDD-BDAA41CFF327}" srcOrd="3" destOrd="0" parTransId="{BE232D8C-4E95-42E6-8DE0-B6B26970A487}" sibTransId="{DD88F51F-C97A-46EB-B9B6-3AC8FEEA60EE}"/>
    <dgm:cxn modelId="{0CBC4661-F588-4051-A372-C65FB6FD2009}" type="presOf" srcId="{9C6BDBFB-697C-4A5B-BCC3-3D9E7DBE79F6}" destId="{83D6246F-59CE-472B-9B82-83FEE1CB11DD}" srcOrd="0" destOrd="0" presId="urn:microsoft.com/office/officeart/2005/8/layout/radial1"/>
    <dgm:cxn modelId="{4673F705-8002-4AA7-940A-51291E2182C9}" type="presOf" srcId="{9C6BDBFB-697C-4A5B-BCC3-3D9E7DBE79F6}" destId="{21AD734E-11B9-4594-A3F7-BADA779FFBCA}" srcOrd="1" destOrd="0" presId="urn:microsoft.com/office/officeart/2005/8/layout/radial1"/>
    <dgm:cxn modelId="{FC9AF73B-04D3-455F-A883-1EEF77F28DCF}" type="presOf" srcId="{FC141B3A-43C6-4F96-ABDD-BDAA41CFF327}" destId="{0E0D3464-F9F0-45A2-BED4-D5F76632691B}" srcOrd="0" destOrd="0" presId="urn:microsoft.com/office/officeart/2005/8/layout/radial1"/>
    <dgm:cxn modelId="{4120AE9A-831A-493E-BECF-16C3EE49C678}" type="presOf" srcId="{1955BB47-05D6-4A2C-A083-ED6B6BE1C71E}" destId="{1A407AB0-5D18-40C8-A46C-A9DD01A6154A}" srcOrd="0" destOrd="0" presId="urn:microsoft.com/office/officeart/2005/8/layout/radial1"/>
    <dgm:cxn modelId="{021E5C8D-9CFB-4172-877C-3ABDF92133DF}" type="presOf" srcId="{75F8EE49-2D55-453B-9B90-524E03C164EE}" destId="{A44720BA-903C-42BC-8005-FA21CE183A69}" srcOrd="0" destOrd="0" presId="urn:microsoft.com/office/officeart/2005/8/layout/radial1"/>
    <dgm:cxn modelId="{D5EC91A7-9457-4550-9C42-E4B0205AD075}" type="presOf" srcId="{05233F97-82D1-476C-80C1-B39319F34C6E}" destId="{8265DA7B-4A92-44BE-933D-F7E0252D9095}" srcOrd="0" destOrd="0" presId="urn:microsoft.com/office/officeart/2005/8/layout/radial1"/>
    <dgm:cxn modelId="{0DA22873-B421-4228-BB87-EFC5F1F7B3BA}" srcId="{75F8EE49-2D55-453B-9B90-524E03C164EE}" destId="{9959D8A6-58E5-4803-AD30-3AEF29DBA4B3}" srcOrd="2" destOrd="0" parTransId="{0FB569CF-847A-45DC-A89E-DEDAC37EFEB3}" sibTransId="{7B3116BD-B5BA-4E5B-857C-0C19894F2C2A}"/>
    <dgm:cxn modelId="{4BEE7B86-07E1-4852-905A-DF902816ACB0}" type="presOf" srcId="{0FB569CF-847A-45DC-A89E-DEDAC37EFEB3}" destId="{A6BDC298-F6C9-47F6-A092-CAB072B02BE4}" srcOrd="1" destOrd="0" presId="urn:microsoft.com/office/officeart/2005/8/layout/radial1"/>
    <dgm:cxn modelId="{0BFE4E1E-B740-46D4-87DA-6A025D280F53}" type="presOf" srcId="{BE232D8C-4E95-42E6-8DE0-B6B26970A487}" destId="{5A93AAA2-6C06-43E5-A40B-A74C2E38073E}" srcOrd="1" destOrd="0" presId="urn:microsoft.com/office/officeart/2005/8/layout/radial1"/>
    <dgm:cxn modelId="{50FD1A0E-A2A4-40CC-ACEB-B0EF9ABEFEEA}" type="presOf" srcId="{BE232D8C-4E95-42E6-8DE0-B6B26970A487}" destId="{28339FE5-6CA8-4EA6-824A-549DA69860BB}" srcOrd="0" destOrd="0" presId="urn:microsoft.com/office/officeart/2005/8/layout/radial1"/>
    <dgm:cxn modelId="{C7C2417C-1DB4-4C00-9C74-73A8C7D1F4AA}" type="presOf" srcId="{0FB569CF-847A-45DC-A89E-DEDAC37EFEB3}" destId="{773EB72B-7773-4485-9375-F7B667A77FA2}" srcOrd="0" destOrd="0" presId="urn:microsoft.com/office/officeart/2005/8/layout/radial1"/>
    <dgm:cxn modelId="{B20D61B9-90BF-45E0-B5C4-28676D07F02D}" type="presOf" srcId="{595B773E-874C-42ED-81AD-8113D9CE7E7C}" destId="{A8578BFC-9E0E-4794-AFF2-AC46E7F3BEC9}" srcOrd="0" destOrd="0" presId="urn:microsoft.com/office/officeart/2005/8/layout/radial1"/>
    <dgm:cxn modelId="{36429144-EA06-46AD-ACC2-615CF6064101}" srcId="{75F8EE49-2D55-453B-9B90-524E03C164EE}" destId="{EB10CDE8-7A1F-489D-94E8-510F89165F4C}" srcOrd="1" destOrd="0" parTransId="{9C6BDBFB-697C-4A5B-BCC3-3D9E7DBE79F6}" sibTransId="{56D3BEEE-1CC1-4B93-8DC5-C62D72539237}"/>
    <dgm:cxn modelId="{F74A0E1D-35AC-414E-9003-602F8F71D004}" srcId="{595B773E-874C-42ED-81AD-8113D9CE7E7C}" destId="{75F8EE49-2D55-453B-9B90-524E03C164EE}" srcOrd="0" destOrd="0" parTransId="{57011183-17FE-44F7-B62F-1FCEDE050B42}" sibTransId="{F4E22FC1-BC61-462E-8F0A-C17A2928757E}"/>
    <dgm:cxn modelId="{3C2350D0-02B3-4425-9642-AB6668C7D30C}" type="presParOf" srcId="{A8578BFC-9E0E-4794-AFF2-AC46E7F3BEC9}" destId="{A44720BA-903C-42BC-8005-FA21CE183A69}" srcOrd="0" destOrd="0" presId="urn:microsoft.com/office/officeart/2005/8/layout/radial1"/>
    <dgm:cxn modelId="{D6A61CBB-3D23-44E7-905D-C160D0466A4A}" type="presParOf" srcId="{A8578BFC-9E0E-4794-AFF2-AC46E7F3BEC9}" destId="{1A407AB0-5D18-40C8-A46C-A9DD01A6154A}" srcOrd="1" destOrd="0" presId="urn:microsoft.com/office/officeart/2005/8/layout/radial1"/>
    <dgm:cxn modelId="{17AFDAF1-8094-4922-8669-1D7621221FC7}" type="presParOf" srcId="{1A407AB0-5D18-40C8-A46C-A9DD01A6154A}" destId="{921D6589-F962-4AC7-B508-CE1E6D5B81C4}" srcOrd="0" destOrd="0" presId="urn:microsoft.com/office/officeart/2005/8/layout/radial1"/>
    <dgm:cxn modelId="{EFB4708D-1BD3-4820-A75A-E98E83BDD7C9}" type="presParOf" srcId="{A8578BFC-9E0E-4794-AFF2-AC46E7F3BEC9}" destId="{8265DA7B-4A92-44BE-933D-F7E0252D9095}" srcOrd="2" destOrd="0" presId="urn:microsoft.com/office/officeart/2005/8/layout/radial1"/>
    <dgm:cxn modelId="{1D03E087-FA1E-4C63-9F02-A8AB5C82CD85}" type="presParOf" srcId="{A8578BFC-9E0E-4794-AFF2-AC46E7F3BEC9}" destId="{83D6246F-59CE-472B-9B82-83FEE1CB11DD}" srcOrd="3" destOrd="0" presId="urn:microsoft.com/office/officeart/2005/8/layout/radial1"/>
    <dgm:cxn modelId="{8526854C-4B5C-4F2B-932B-7221FB57D2E0}" type="presParOf" srcId="{83D6246F-59CE-472B-9B82-83FEE1CB11DD}" destId="{21AD734E-11B9-4594-A3F7-BADA779FFBCA}" srcOrd="0" destOrd="0" presId="urn:microsoft.com/office/officeart/2005/8/layout/radial1"/>
    <dgm:cxn modelId="{8DF39A56-E1BB-4EB1-BFCE-FF1BEE31B0D5}" type="presParOf" srcId="{A8578BFC-9E0E-4794-AFF2-AC46E7F3BEC9}" destId="{FA1DDE70-F1C1-4A90-AA9B-FB5FAB676D13}" srcOrd="4" destOrd="0" presId="urn:microsoft.com/office/officeart/2005/8/layout/radial1"/>
    <dgm:cxn modelId="{712D5CB5-1645-4E11-89C9-FB7A19B28F0B}" type="presParOf" srcId="{A8578BFC-9E0E-4794-AFF2-AC46E7F3BEC9}" destId="{773EB72B-7773-4485-9375-F7B667A77FA2}" srcOrd="5" destOrd="0" presId="urn:microsoft.com/office/officeart/2005/8/layout/radial1"/>
    <dgm:cxn modelId="{AF2FBC95-8A59-4714-B02B-339E38D93E4F}" type="presParOf" srcId="{773EB72B-7773-4485-9375-F7B667A77FA2}" destId="{A6BDC298-F6C9-47F6-A092-CAB072B02BE4}" srcOrd="0" destOrd="0" presId="urn:microsoft.com/office/officeart/2005/8/layout/radial1"/>
    <dgm:cxn modelId="{584DADCB-56A6-40AF-90EF-A1DCECEB9BD7}" type="presParOf" srcId="{A8578BFC-9E0E-4794-AFF2-AC46E7F3BEC9}" destId="{7C94BF13-5D58-4B1C-938C-772646AB68F9}" srcOrd="6" destOrd="0" presId="urn:microsoft.com/office/officeart/2005/8/layout/radial1"/>
    <dgm:cxn modelId="{4C5B208C-069A-45C1-84DE-E2C1756BAE6B}" type="presParOf" srcId="{A8578BFC-9E0E-4794-AFF2-AC46E7F3BEC9}" destId="{28339FE5-6CA8-4EA6-824A-549DA69860BB}" srcOrd="7" destOrd="0" presId="urn:microsoft.com/office/officeart/2005/8/layout/radial1"/>
    <dgm:cxn modelId="{AEC536F4-79A0-43C4-88A2-14B6951A807D}" type="presParOf" srcId="{28339FE5-6CA8-4EA6-824A-549DA69860BB}" destId="{5A93AAA2-6C06-43E5-A40B-A74C2E38073E}" srcOrd="0" destOrd="0" presId="urn:microsoft.com/office/officeart/2005/8/layout/radial1"/>
    <dgm:cxn modelId="{9C19FDEC-EAD8-49E4-8319-3A9748CC777C}" type="presParOf" srcId="{A8578BFC-9E0E-4794-AFF2-AC46E7F3BEC9}" destId="{0E0D3464-F9F0-45A2-BED4-D5F76632691B}"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4720BA-903C-42BC-8005-FA21CE183A69}">
      <dsp:nvSpPr>
        <dsp:cNvPr id="0" name=""/>
        <dsp:cNvSpPr/>
      </dsp:nvSpPr>
      <dsp:spPr>
        <a:xfrm>
          <a:off x="3291836" y="1844036"/>
          <a:ext cx="1645926" cy="16459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baseline="0" dirty="0" smtClean="0">
              <a:latin typeface="Arial" panose="020B0604020202020204" pitchFamily="34" charset="0"/>
              <a:cs typeface="Arial" panose="020B0604020202020204" pitchFamily="34" charset="0"/>
            </a:rPr>
            <a:t>Credit Bureaus</a:t>
          </a:r>
        </a:p>
      </dsp:txBody>
      <dsp:txXfrm>
        <a:off x="3532876" y="2085076"/>
        <a:ext cx="1163846" cy="1163846"/>
      </dsp:txXfrm>
    </dsp:sp>
    <dsp:sp modelId="{1A407AB0-5D18-40C8-A46C-A9DD01A6154A}">
      <dsp:nvSpPr>
        <dsp:cNvPr id="0" name=""/>
        <dsp:cNvSpPr/>
      </dsp:nvSpPr>
      <dsp:spPr>
        <a:xfrm rot="16200000">
          <a:off x="3937402" y="1650571"/>
          <a:ext cx="354795" cy="32134"/>
        </a:xfrm>
        <a:custGeom>
          <a:avLst/>
          <a:gdLst/>
          <a:ahLst/>
          <a:cxnLst/>
          <a:rect l="0" t="0" r="0" b="0"/>
          <a:pathLst>
            <a:path>
              <a:moveTo>
                <a:pt x="0" y="16067"/>
              </a:moveTo>
              <a:lnTo>
                <a:pt x="354795" y="160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05930" y="1657768"/>
        <a:ext cx="17739" cy="17739"/>
      </dsp:txXfrm>
    </dsp:sp>
    <dsp:sp modelId="{8265DA7B-4A92-44BE-933D-F7E0252D9095}">
      <dsp:nvSpPr>
        <dsp:cNvPr id="0" name=""/>
        <dsp:cNvSpPr/>
      </dsp:nvSpPr>
      <dsp:spPr>
        <a:xfrm>
          <a:off x="3380201" y="20043"/>
          <a:ext cx="1469196" cy="14691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baseline="0" dirty="0" smtClean="0">
              <a:latin typeface="Arial" panose="020B0604020202020204" pitchFamily="34" charset="0"/>
              <a:cs typeface="Arial" panose="020B0604020202020204" pitchFamily="34" charset="0"/>
            </a:rPr>
            <a:t>Equifax</a:t>
          </a:r>
          <a:endParaRPr lang="en-US" sz="1800" b="1" kern="1200" baseline="0" dirty="0">
            <a:latin typeface="Arial" panose="020B0604020202020204" pitchFamily="34" charset="0"/>
            <a:cs typeface="Arial" panose="020B0604020202020204" pitchFamily="34" charset="0"/>
          </a:endParaRPr>
        </a:p>
      </dsp:txBody>
      <dsp:txXfrm>
        <a:off x="3595360" y="235202"/>
        <a:ext cx="1038878" cy="1038878"/>
      </dsp:txXfrm>
    </dsp:sp>
    <dsp:sp modelId="{83D6246F-59CE-472B-9B82-83FEE1CB11DD}">
      <dsp:nvSpPr>
        <dsp:cNvPr id="0" name=""/>
        <dsp:cNvSpPr/>
      </dsp:nvSpPr>
      <dsp:spPr>
        <a:xfrm>
          <a:off x="4937763" y="2650932"/>
          <a:ext cx="354795" cy="32134"/>
        </a:xfrm>
        <a:custGeom>
          <a:avLst/>
          <a:gdLst/>
          <a:ahLst/>
          <a:cxnLst/>
          <a:rect l="0" t="0" r="0" b="0"/>
          <a:pathLst>
            <a:path>
              <a:moveTo>
                <a:pt x="0" y="16067"/>
              </a:moveTo>
              <a:lnTo>
                <a:pt x="354795" y="160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106291" y="2658130"/>
        <a:ext cx="17739" cy="17739"/>
      </dsp:txXfrm>
    </dsp:sp>
    <dsp:sp modelId="{FA1DDE70-F1C1-4A90-AA9B-FB5FAB676D13}">
      <dsp:nvSpPr>
        <dsp:cNvPr id="0" name=""/>
        <dsp:cNvSpPr/>
      </dsp:nvSpPr>
      <dsp:spPr>
        <a:xfrm>
          <a:off x="5292559" y="1932401"/>
          <a:ext cx="1469196" cy="14691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baseline="0" dirty="0" smtClean="0">
              <a:latin typeface="Arial" panose="020B0604020202020204" pitchFamily="34" charset="0"/>
              <a:cs typeface="Arial" panose="020B0604020202020204" pitchFamily="34" charset="0"/>
            </a:rPr>
            <a:t>Experian</a:t>
          </a:r>
          <a:endParaRPr lang="en-US" sz="1800" b="1" kern="1200" baseline="0" dirty="0">
            <a:latin typeface="Arial" panose="020B0604020202020204" pitchFamily="34" charset="0"/>
            <a:cs typeface="Arial" panose="020B0604020202020204" pitchFamily="34" charset="0"/>
          </a:endParaRPr>
        </a:p>
      </dsp:txBody>
      <dsp:txXfrm>
        <a:off x="5507718" y="2147560"/>
        <a:ext cx="1038878" cy="1038878"/>
      </dsp:txXfrm>
    </dsp:sp>
    <dsp:sp modelId="{773EB72B-7773-4485-9375-F7B667A77FA2}">
      <dsp:nvSpPr>
        <dsp:cNvPr id="0" name=""/>
        <dsp:cNvSpPr/>
      </dsp:nvSpPr>
      <dsp:spPr>
        <a:xfrm rot="5400000">
          <a:off x="3937402" y="3651293"/>
          <a:ext cx="354795" cy="32134"/>
        </a:xfrm>
        <a:custGeom>
          <a:avLst/>
          <a:gdLst/>
          <a:ahLst/>
          <a:cxnLst/>
          <a:rect l="0" t="0" r="0" b="0"/>
          <a:pathLst>
            <a:path>
              <a:moveTo>
                <a:pt x="0" y="16067"/>
              </a:moveTo>
              <a:lnTo>
                <a:pt x="354795" y="160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05930" y="3658491"/>
        <a:ext cx="17739" cy="17739"/>
      </dsp:txXfrm>
    </dsp:sp>
    <dsp:sp modelId="{7C94BF13-5D58-4B1C-938C-772646AB68F9}">
      <dsp:nvSpPr>
        <dsp:cNvPr id="0" name=""/>
        <dsp:cNvSpPr/>
      </dsp:nvSpPr>
      <dsp:spPr>
        <a:xfrm>
          <a:off x="3380201" y="3844759"/>
          <a:ext cx="1469196" cy="14691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baseline="0" dirty="0" smtClean="0">
              <a:latin typeface="Arial" panose="020B0604020202020204" pitchFamily="34" charset="0"/>
              <a:cs typeface="Arial" panose="020B0604020202020204" pitchFamily="34" charset="0"/>
            </a:rPr>
            <a:t>Trans Union</a:t>
          </a:r>
          <a:endParaRPr lang="en-US" sz="1800" b="1" kern="1200" baseline="0" dirty="0">
            <a:latin typeface="Arial" panose="020B0604020202020204" pitchFamily="34" charset="0"/>
            <a:cs typeface="Arial" panose="020B0604020202020204" pitchFamily="34" charset="0"/>
          </a:endParaRPr>
        </a:p>
      </dsp:txBody>
      <dsp:txXfrm>
        <a:off x="3595360" y="4059918"/>
        <a:ext cx="1038878" cy="1038878"/>
      </dsp:txXfrm>
    </dsp:sp>
    <dsp:sp modelId="{28339FE5-6CA8-4EA6-824A-549DA69860BB}">
      <dsp:nvSpPr>
        <dsp:cNvPr id="0" name=""/>
        <dsp:cNvSpPr/>
      </dsp:nvSpPr>
      <dsp:spPr>
        <a:xfrm rot="10800000">
          <a:off x="2937040" y="2650932"/>
          <a:ext cx="354795" cy="32134"/>
        </a:xfrm>
        <a:custGeom>
          <a:avLst/>
          <a:gdLst/>
          <a:ahLst/>
          <a:cxnLst/>
          <a:rect l="0" t="0" r="0" b="0"/>
          <a:pathLst>
            <a:path>
              <a:moveTo>
                <a:pt x="0" y="16067"/>
              </a:moveTo>
              <a:lnTo>
                <a:pt x="354795" y="1606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105568" y="2658130"/>
        <a:ext cx="17739" cy="17739"/>
      </dsp:txXfrm>
    </dsp:sp>
    <dsp:sp modelId="{0E0D3464-F9F0-45A2-BED4-D5F76632691B}">
      <dsp:nvSpPr>
        <dsp:cNvPr id="0" name=""/>
        <dsp:cNvSpPr/>
      </dsp:nvSpPr>
      <dsp:spPr>
        <a:xfrm>
          <a:off x="1467843" y="1932401"/>
          <a:ext cx="1469196" cy="14691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1" kern="1200" baseline="0" dirty="0" smtClean="0">
              <a:latin typeface="Arial" panose="020B0604020202020204" pitchFamily="34" charset="0"/>
              <a:cs typeface="Arial" panose="020B0604020202020204" pitchFamily="34" charset="0"/>
            </a:rPr>
            <a:t>Innovis</a:t>
          </a:r>
          <a:endParaRPr lang="en-US" sz="1800" b="1" kern="1200" baseline="0" dirty="0">
            <a:latin typeface="Arial" panose="020B0604020202020204" pitchFamily="34" charset="0"/>
            <a:cs typeface="Arial" panose="020B0604020202020204" pitchFamily="34" charset="0"/>
          </a:endParaRPr>
        </a:p>
      </dsp:txBody>
      <dsp:txXfrm>
        <a:off x="1683002" y="2147560"/>
        <a:ext cx="1038878" cy="103887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0A0253-4660-487F-A53C-0821C9415D4D}" type="datetimeFigureOut">
              <a:rPr lang="en-US" smtClean="0"/>
              <a:pPr/>
              <a:t>9/29/2016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13AA79-F4F5-4DB4-A6AD-11CE42B4C6B5}" type="slidenum">
              <a:rPr lang="en-US" smtClean="0"/>
              <a:pPr/>
              <a:t>‹#›</a:t>
            </a:fld>
            <a:endParaRPr lang="en-US" dirty="0"/>
          </a:p>
        </p:txBody>
      </p:sp>
    </p:spTree>
    <p:extLst>
      <p:ext uri="{BB962C8B-B14F-4D97-AF65-F5344CB8AC3E}">
        <p14:creationId xmlns:p14="http://schemas.microsoft.com/office/powerpoint/2010/main" val="3653885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en.wikipedia.org/wiki/Credit_bureau" TargetMode="External"/><Relationship Id="rId3" Type="http://schemas.openxmlformats.org/officeDocument/2006/relationships/hyperlink" Target="https://en.wikipedia.org/wiki/File_format" TargetMode="External"/><Relationship Id="rId7" Type="http://schemas.openxmlformats.org/officeDocument/2006/relationships/hyperlink" Target="https://en.wikipedia.org/wiki/Credit_history"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en.wikipedia.org/wiki/Consumer" TargetMode="External"/><Relationship Id="rId5" Type="http://schemas.openxmlformats.org/officeDocument/2006/relationships/hyperlink" Target="https://en.wikipedia.org/wiki/Credit_report" TargetMode="External"/><Relationship Id="rId4" Type="http://schemas.openxmlformats.org/officeDocument/2006/relationships/hyperlink" Target="https://en.wikipedia.org/wiki/Consumer_Data_Industry_Association" TargetMode="External"/></Relationships>
</file>

<file path=ppt/notesSlides/_rels/note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image" Target="../media/image5.png"/></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09600"/>
            <a:ext cx="4572000" cy="342900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1</a:t>
            </a:fld>
            <a:endParaRPr lang="en-US" dirty="0"/>
          </a:p>
        </p:txBody>
      </p:sp>
    </p:spTree>
    <p:extLst>
      <p:ext uri="{BB962C8B-B14F-4D97-AF65-F5344CB8AC3E}">
        <p14:creationId xmlns:p14="http://schemas.microsoft.com/office/powerpoint/2010/main" val="342522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Place an "N" in this field to stop </a:t>
            </a:r>
            <a:r>
              <a:rPr lang="en-US" dirty="0" smtClean="0"/>
              <a:t>debts </a:t>
            </a:r>
            <a:r>
              <a:rPr lang="en-US" dirty="0"/>
              <a:t/>
            </a:r>
            <a:br>
              <a:rPr lang="en-US" dirty="0"/>
            </a:br>
            <a:r>
              <a:rPr lang="en-US" dirty="0"/>
              <a:t>from this state being credit reported</a:t>
            </a:r>
          </a:p>
        </p:txBody>
      </p:sp>
      <p:sp>
        <p:nvSpPr>
          <p:cNvPr id="4" name="Slide Number Placeholder 3"/>
          <p:cNvSpPr>
            <a:spLocks noGrp="1"/>
          </p:cNvSpPr>
          <p:nvPr>
            <p:ph type="sldNum" sz="quarter" idx="10"/>
          </p:nvPr>
        </p:nvSpPr>
        <p:spPr/>
        <p:txBody>
          <a:bodyPr/>
          <a:lstStyle/>
          <a:p>
            <a:fld id="{B213AA79-F4F5-4DB4-A6AD-11CE42B4C6B5}" type="slidenum">
              <a:rPr lang="en-US" smtClean="0"/>
              <a:pPr/>
              <a:t>10</a:t>
            </a:fld>
            <a:endParaRPr lang="en-US" dirty="0"/>
          </a:p>
        </p:txBody>
      </p:sp>
    </p:spTree>
    <p:extLst>
      <p:ext uri="{BB962C8B-B14F-4D97-AF65-F5344CB8AC3E}">
        <p14:creationId xmlns:p14="http://schemas.microsoft.com/office/powerpoint/2010/main" val="2071785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Enter</a:t>
            </a:r>
            <a:r>
              <a:rPr lang="en-US" dirty="0"/>
              <a:t> the number of days after the placement date that the account </a:t>
            </a:r>
            <a:r>
              <a:rPr lang="en-US" dirty="0" smtClean="0"/>
              <a:t>is </a:t>
            </a:r>
            <a:r>
              <a:rPr lang="en-US" dirty="0"/>
              <a:t>to be eligible for credit reporting. If a number of days is </a:t>
            </a:r>
            <a:r>
              <a:rPr lang="en-US" dirty="0" smtClean="0"/>
              <a:t>not </a:t>
            </a:r>
            <a:r>
              <a:rPr lang="en-US" dirty="0"/>
              <a:t>specified, the placement date will be used.  Note: METRO 2 </a:t>
            </a:r>
            <a:r>
              <a:rPr lang="en-US" dirty="0" smtClean="0"/>
              <a:t>credit </a:t>
            </a:r>
            <a:r>
              <a:rPr lang="en-US" dirty="0"/>
              <a:t>reporting does not report an account if the Last Transaction Date is </a:t>
            </a:r>
            <a:br>
              <a:rPr lang="en-US" dirty="0"/>
            </a:br>
            <a:r>
              <a:rPr lang="en-US" dirty="0"/>
              <a:t>less then 30 days from the Placement Date. This is not applicable </a:t>
            </a:r>
            <a:r>
              <a:rPr lang="en-US" dirty="0" smtClean="0"/>
              <a:t>for </a:t>
            </a:r>
            <a:r>
              <a:rPr lang="en-US" dirty="0"/>
              <a:t/>
            </a:r>
            <a:br>
              <a:rPr lang="en-US" dirty="0"/>
            </a:br>
            <a:r>
              <a:rPr lang="en-US" dirty="0"/>
              <a:t>Bad Check clients (B or Q Client types). </a:t>
            </a:r>
          </a:p>
        </p:txBody>
      </p:sp>
      <p:sp>
        <p:nvSpPr>
          <p:cNvPr id="4" name="Slide Number Placeholder 3"/>
          <p:cNvSpPr>
            <a:spLocks noGrp="1"/>
          </p:cNvSpPr>
          <p:nvPr>
            <p:ph type="sldNum" sz="quarter" idx="10"/>
          </p:nvPr>
        </p:nvSpPr>
        <p:spPr/>
        <p:txBody>
          <a:bodyPr/>
          <a:lstStyle/>
          <a:p>
            <a:fld id="{B213AA79-F4F5-4DB4-A6AD-11CE42B4C6B5}" type="slidenum">
              <a:rPr lang="en-US" smtClean="0"/>
              <a:pPr/>
              <a:t>11</a:t>
            </a:fld>
            <a:endParaRPr lang="en-US" dirty="0"/>
          </a:p>
        </p:txBody>
      </p:sp>
    </p:spTree>
    <p:extLst>
      <p:ext uri="{BB962C8B-B14F-4D97-AF65-F5344CB8AC3E}">
        <p14:creationId xmlns:p14="http://schemas.microsoft.com/office/powerpoint/2010/main" val="14799262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12</a:t>
            </a:fld>
            <a:endParaRPr lang="en-US" dirty="0"/>
          </a:p>
        </p:txBody>
      </p:sp>
    </p:spTree>
    <p:extLst>
      <p:ext uri="{BB962C8B-B14F-4D97-AF65-F5344CB8AC3E}">
        <p14:creationId xmlns:p14="http://schemas.microsoft.com/office/powerpoint/2010/main" val="23483090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13</a:t>
            </a:fld>
            <a:endParaRPr lang="en-US" dirty="0"/>
          </a:p>
        </p:txBody>
      </p:sp>
    </p:spTree>
    <p:extLst>
      <p:ext uri="{BB962C8B-B14F-4D97-AF65-F5344CB8AC3E}">
        <p14:creationId xmlns:p14="http://schemas.microsoft.com/office/powerpoint/2010/main" val="20494512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Enter Description Code then press F12</a:t>
            </a:r>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14</a:t>
            </a:fld>
            <a:endParaRPr lang="en-US" dirty="0"/>
          </a:p>
        </p:txBody>
      </p:sp>
    </p:spTree>
    <p:extLst>
      <p:ext uri="{BB962C8B-B14F-4D97-AF65-F5344CB8AC3E}">
        <p14:creationId xmlns:p14="http://schemas.microsoft.com/office/powerpoint/2010/main" val="34998345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
            </a:r>
            <a:br>
              <a:rPr lang="en-US" dirty="0"/>
            </a:br>
            <a:r>
              <a:rPr lang="en-US" dirty="0"/>
              <a:t>By placing a "Y" in this field </a:t>
            </a:r>
            <a:r>
              <a:rPr lang="en-US" dirty="0" smtClean="0"/>
              <a:t>the </a:t>
            </a:r>
            <a:r>
              <a:rPr lang="en-US" dirty="0"/>
              <a:t>current credit reporting status, </a:t>
            </a:r>
            <a:r>
              <a:rPr lang="en-US" dirty="0" smtClean="0"/>
              <a:t>such </a:t>
            </a:r>
            <a:r>
              <a:rPr lang="en-US" dirty="0"/>
              <a:t>as "do not credit report", will </a:t>
            </a:r>
            <a:r>
              <a:rPr lang="en-US" dirty="0" smtClean="0"/>
              <a:t>be changed</a:t>
            </a:r>
            <a:r>
              <a:rPr lang="en-US" dirty="0"/>
              <a:t> to "new-pending".  This </a:t>
            </a:r>
            <a:r>
              <a:rPr lang="en-US" dirty="0" smtClean="0"/>
              <a:t>will </a:t>
            </a:r>
            <a:r>
              <a:rPr lang="en-US" dirty="0"/>
              <a:t>also make the account eligible to </a:t>
            </a:r>
            <a:r>
              <a:rPr lang="en-US" dirty="0" smtClean="0"/>
              <a:t>be </a:t>
            </a:r>
            <a:r>
              <a:rPr lang="en-US" dirty="0"/>
              <a:t>credit reported the next time </a:t>
            </a:r>
            <a:r>
              <a:rPr lang="en-US" dirty="0" smtClean="0"/>
              <a:t>credit </a:t>
            </a:r>
            <a:r>
              <a:rPr lang="en-US" dirty="0"/>
              <a:t>reporting is run provided the "</a:t>
            </a:r>
            <a:r>
              <a:rPr lang="en-US" dirty="0" smtClean="0"/>
              <a:t>credit  </a:t>
            </a:r>
            <a:r>
              <a:rPr lang="en-US" dirty="0"/>
              <a:t>passed (see NOTE below). </a:t>
            </a:r>
            <a:endParaRPr lang="en-US" dirty="0" smtClean="0"/>
          </a:p>
          <a:p>
            <a:pPr lvl="1"/>
            <a:endParaRPr lang="en-US" dirty="0" smtClean="0"/>
          </a:p>
          <a:p>
            <a:pPr lvl="1"/>
            <a:r>
              <a:rPr lang="en-US" dirty="0" smtClean="0"/>
              <a:t>Possible</a:t>
            </a:r>
            <a:r>
              <a:rPr lang="en-US" dirty="0"/>
              <a:t> Use: Originally, a </a:t>
            </a:r>
            <a:r>
              <a:rPr lang="en-US" dirty="0" smtClean="0"/>
              <a:t>client </a:t>
            </a:r>
            <a:r>
              <a:rPr lang="en-US" dirty="0"/>
              <a:t>stated that they did not want you to </a:t>
            </a:r>
            <a:br>
              <a:rPr lang="en-US" dirty="0"/>
            </a:br>
            <a:r>
              <a:rPr lang="en-US" dirty="0"/>
              <a:t>credit report their accounts.  Now </a:t>
            </a:r>
            <a:r>
              <a:rPr lang="en-US" dirty="0" smtClean="0"/>
              <a:t>they want</a:t>
            </a:r>
            <a:r>
              <a:rPr lang="en-US" dirty="0"/>
              <a:t> you to report the accounts.  </a:t>
            </a:r>
            <a:r>
              <a:rPr lang="en-US" dirty="0" smtClean="0"/>
              <a:t>By </a:t>
            </a:r>
            <a:r>
              <a:rPr lang="en-US" dirty="0"/>
              <a:t>applying a Smart Code with a "Y" </a:t>
            </a:r>
            <a:r>
              <a:rPr lang="en-US" dirty="0" smtClean="0"/>
              <a:t>in this</a:t>
            </a:r>
            <a:r>
              <a:rPr lang="en-US" dirty="0"/>
              <a:t> field, the account will </a:t>
            </a:r>
            <a:r>
              <a:rPr lang="en-US" dirty="0" smtClean="0"/>
              <a:t>be </a:t>
            </a:r>
            <a:r>
              <a:rPr lang="en-US" dirty="0"/>
              <a:t>eligible to credit report as "new" </a:t>
            </a:r>
            <a:r>
              <a:rPr lang="en-US" dirty="0" smtClean="0"/>
              <a:t>the </a:t>
            </a:r>
            <a:r>
              <a:rPr lang="en-US" dirty="0"/>
              <a:t>next time credit reporting is </a:t>
            </a:r>
            <a:r>
              <a:rPr lang="en-US" dirty="0" smtClean="0"/>
              <a:t>run </a:t>
            </a:r>
            <a:r>
              <a:rPr lang="en-US" dirty="0"/>
              <a:t>provided the account is not </a:t>
            </a:r>
            <a:r>
              <a:rPr lang="en-US" dirty="0" smtClean="0"/>
              <a:t>stopped  from</a:t>
            </a:r>
            <a:r>
              <a:rPr lang="en-US" dirty="0"/>
              <a:t> reporting for any other reasons.</a:t>
            </a:r>
            <a:br>
              <a:rPr lang="en-US" dirty="0"/>
            </a:br>
            <a:r>
              <a:rPr lang="en-US" dirty="0"/>
              <a:t/>
            </a:r>
            <a:br>
              <a:rPr lang="en-US" dirty="0"/>
            </a:br>
            <a:r>
              <a:rPr lang="en-US" dirty="0"/>
              <a:t>Eg: Do not report description </a:t>
            </a:r>
            <a:r>
              <a:rPr lang="en-US" dirty="0" smtClean="0"/>
              <a:t>code </a:t>
            </a:r>
            <a:r>
              <a:rPr lang="en-US" dirty="0"/>
              <a:t>exists, is in a do not report state</a:t>
            </a:r>
            <a:r>
              <a:rPr lang="en-US" dirty="0" smtClean="0"/>
              <a:t>, </a:t>
            </a:r>
            <a:r>
              <a:rPr lang="en-US" dirty="0"/>
              <a:t>the client is set-up to not report </a:t>
            </a:r>
            <a:r>
              <a:rPr lang="en-US" dirty="0" smtClean="0"/>
              <a:t>or because</a:t>
            </a:r>
            <a:r>
              <a:rPr lang="en-US" dirty="0"/>
              <a:t> the account has a balance </a:t>
            </a:r>
            <a:r>
              <a:rPr lang="en-US" dirty="0" smtClean="0"/>
              <a:t>under </a:t>
            </a:r>
            <a:r>
              <a:rPr lang="en-US" dirty="0"/>
              <a:t>the minimum balance to report.</a:t>
            </a:r>
          </a:p>
        </p:txBody>
      </p:sp>
      <p:sp>
        <p:nvSpPr>
          <p:cNvPr id="4" name="Slide Number Placeholder 3"/>
          <p:cNvSpPr>
            <a:spLocks noGrp="1"/>
          </p:cNvSpPr>
          <p:nvPr>
            <p:ph type="sldNum" sz="quarter" idx="10"/>
          </p:nvPr>
        </p:nvSpPr>
        <p:spPr/>
        <p:txBody>
          <a:bodyPr/>
          <a:lstStyle/>
          <a:p>
            <a:fld id="{B213AA79-F4F5-4DB4-A6AD-11CE42B4C6B5}" type="slidenum">
              <a:rPr lang="en-US" smtClean="0"/>
              <a:pPr/>
              <a:t>15</a:t>
            </a:fld>
            <a:endParaRPr lang="en-US" dirty="0"/>
          </a:p>
        </p:txBody>
      </p:sp>
    </p:spTree>
    <p:extLst>
      <p:ext uri="{BB962C8B-B14F-4D97-AF65-F5344CB8AC3E}">
        <p14:creationId xmlns:p14="http://schemas.microsoft.com/office/powerpoint/2010/main" val="360668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16</a:t>
            </a:fld>
            <a:endParaRPr lang="en-US" dirty="0"/>
          </a:p>
        </p:txBody>
      </p:sp>
    </p:spTree>
    <p:extLst>
      <p:ext uri="{BB962C8B-B14F-4D97-AF65-F5344CB8AC3E}">
        <p14:creationId xmlns:p14="http://schemas.microsoft.com/office/powerpoint/2010/main" val="19032862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17</a:t>
            </a:fld>
            <a:endParaRPr lang="en-US" dirty="0"/>
          </a:p>
        </p:txBody>
      </p:sp>
    </p:spTree>
    <p:extLst>
      <p:ext uri="{BB962C8B-B14F-4D97-AF65-F5344CB8AC3E}">
        <p14:creationId xmlns:p14="http://schemas.microsoft.com/office/powerpoint/2010/main" val="33936284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0788" y="609600"/>
            <a:ext cx="4572000" cy="3429000"/>
          </a:xfrm>
        </p:spPr>
      </p:sp>
      <p:sp>
        <p:nvSpPr>
          <p:cNvPr id="3" name="Notes Placeholder 2"/>
          <p:cNvSpPr>
            <a:spLocks noGrp="1"/>
          </p:cNvSpPr>
          <p:nvPr>
            <p:ph type="body" idx="1"/>
          </p:nvPr>
        </p:nvSpPr>
        <p:spPr/>
        <p:txBody>
          <a:bodyPr>
            <a:normAutofit/>
          </a:bodyPr>
          <a:lstStyle/>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18</a:t>
            </a:fld>
            <a:endParaRPr lang="en-US" dirty="0"/>
          </a:p>
        </p:txBody>
      </p:sp>
    </p:spTree>
    <p:extLst>
      <p:ext uri="{BB962C8B-B14F-4D97-AF65-F5344CB8AC3E}">
        <p14:creationId xmlns:p14="http://schemas.microsoft.com/office/powerpoint/2010/main" val="19758863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pPr marL="342900" marR="0" lvl="0" indent="-342900">
              <a:spcBef>
                <a:spcPts val="0"/>
              </a:spcBef>
              <a:spcAft>
                <a:spcPts val="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Credit Reporting in  RMEx</a:t>
            </a: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What Credit Bureaus can you report to with RMEx?</a:t>
            </a: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What is the Metro2 Report?</a:t>
            </a: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Understanding Credit Reporting Types</a:t>
            </a:r>
          </a:p>
          <a:p>
            <a:pPr marL="1143000" marR="0" lvl="2" indent="-228600">
              <a:spcBef>
                <a:spcPts val="0"/>
              </a:spcBef>
              <a:spcAft>
                <a:spcPts val="0"/>
              </a:spcAft>
              <a:buFont typeface="+mj-lt"/>
              <a:buAutoNum type="arabicParenR"/>
            </a:pPr>
            <a:r>
              <a:rPr lang="en-US" sz="1100" dirty="0">
                <a:latin typeface="Calibri" panose="020F0502020204030204" pitchFamily="34" charset="0"/>
                <a:ea typeface="Calibri" panose="020F0502020204030204" pitchFamily="34" charset="0"/>
                <a:cs typeface="Times New Roman" panose="02020603050405020304" pitchFamily="18" charset="0"/>
              </a:rPr>
              <a:t>Exception Reporting</a:t>
            </a:r>
          </a:p>
          <a:p>
            <a:pPr marL="1143000" marR="0" lvl="2" indent="-228600">
              <a:spcBef>
                <a:spcPts val="0"/>
              </a:spcBef>
              <a:spcAft>
                <a:spcPts val="0"/>
              </a:spcAft>
              <a:buFont typeface="+mj-lt"/>
              <a:buAutoNum type="arabicParenR"/>
            </a:pPr>
            <a:r>
              <a:rPr lang="en-US" sz="1100" dirty="0">
                <a:latin typeface="Calibri" panose="020F0502020204030204" pitchFamily="34" charset="0"/>
                <a:ea typeface="Calibri" panose="020F0502020204030204" pitchFamily="34" charset="0"/>
                <a:cs typeface="Times New Roman" panose="02020603050405020304" pitchFamily="18" charset="0"/>
              </a:rPr>
              <a:t>Balance Reporting</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Setting Up Credit Reporting on your system</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Setting Up the Credit Agency Identifier and your company’s ID Number     (</a:t>
            </a:r>
            <a:r>
              <a:rPr lang="en-US" sz="1100" i="1" dirty="0">
                <a:latin typeface="Calibri" panose="020F0502020204030204" pitchFamily="34" charset="0"/>
                <a:ea typeface="Calibri" panose="020F0502020204030204" pitchFamily="34" charset="0"/>
                <a:cs typeface="Times New Roman" panose="02020603050405020304" pitchFamily="18" charset="0"/>
              </a:rPr>
              <a:t>System Control 2 &gt; Credit </a:t>
            </a:r>
            <a:br>
              <a:rPr lang="en-US" sz="1100" i="1" dirty="0">
                <a:latin typeface="Calibri" panose="020F0502020204030204" pitchFamily="34" charset="0"/>
                <a:ea typeface="Calibri" panose="020F0502020204030204" pitchFamily="34" charset="0"/>
                <a:cs typeface="Times New Roman" panose="02020603050405020304" pitchFamily="18" charset="0"/>
              </a:rPr>
            </a:br>
            <a:r>
              <a:rPr lang="en-US" sz="1100" i="1" dirty="0">
                <a:latin typeface="Calibri" panose="020F0502020204030204" pitchFamily="34" charset="0"/>
                <a:ea typeface="Calibri" panose="020F0502020204030204" pitchFamily="34" charset="0"/>
                <a:cs typeface="Times New Roman" panose="02020603050405020304" pitchFamily="18" charset="0"/>
              </a:rPr>
              <a:t>                                                                                                              Reporting &gt; New  Credit Reporting (New </a:t>
            </a:r>
            <a:br>
              <a:rPr lang="en-US" sz="1100" i="1" dirty="0">
                <a:latin typeface="Calibri" panose="020F0502020204030204" pitchFamily="34" charset="0"/>
                <a:ea typeface="Calibri" panose="020F0502020204030204" pitchFamily="34" charset="0"/>
                <a:cs typeface="Times New Roman" panose="02020603050405020304" pitchFamily="18" charset="0"/>
              </a:rPr>
            </a:br>
            <a:r>
              <a:rPr lang="en-US" sz="1100" i="1" dirty="0">
                <a:latin typeface="Calibri" panose="020F0502020204030204" pitchFamily="34" charset="0"/>
                <a:ea typeface="Calibri" panose="020F0502020204030204" pitchFamily="34" charset="0"/>
                <a:cs typeface="Times New Roman" panose="02020603050405020304" pitchFamily="18" charset="0"/>
              </a:rPr>
              <a:t>                                                                                                             Metro2 unpacked Standard format&gt; pg. 1</a:t>
            </a:r>
            <a:r>
              <a:rPr lang="en-US" sz="1100" dirty="0">
                <a:latin typeface="Calibri" panose="020F0502020204030204" pitchFamily="34" charset="0"/>
                <a:ea typeface="Calibri" panose="020F0502020204030204" pitchFamily="34" charset="0"/>
                <a:cs typeface="Times New Roman" panose="02020603050405020304" pitchFamily="18" charset="0"/>
              </a:rPr>
              <a:t>)</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Selecting Types of Reporting</a:t>
            </a: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Credit Reporting for Bankruptcies and Disputes</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Credit Reporting for Accounts Withdrawn by your Client 	(</a:t>
            </a:r>
            <a:r>
              <a:rPr lang="en-US" sz="1100" i="1" dirty="0">
                <a:latin typeface="Calibri" panose="020F0502020204030204" pitchFamily="34" charset="0"/>
                <a:ea typeface="Calibri" panose="020F0502020204030204" pitchFamily="34" charset="0"/>
                <a:cs typeface="Times New Roman" panose="02020603050405020304" pitchFamily="18" charset="0"/>
              </a:rPr>
              <a:t>System Control 2 &gt; Credit Reporting &gt; New                                                                  </a:t>
            </a:r>
            <a:br>
              <a:rPr lang="en-US" sz="1100" i="1" dirty="0">
                <a:latin typeface="Calibri" panose="020F0502020204030204" pitchFamily="34" charset="0"/>
                <a:ea typeface="Calibri" panose="020F0502020204030204" pitchFamily="34" charset="0"/>
                <a:cs typeface="Times New Roman" panose="02020603050405020304" pitchFamily="18" charset="0"/>
              </a:rPr>
            </a:br>
            <a:r>
              <a:rPr lang="en-US" sz="1100" i="1" dirty="0">
                <a:latin typeface="Calibri" panose="020F0502020204030204" pitchFamily="34" charset="0"/>
                <a:ea typeface="Calibri" panose="020F0502020204030204" pitchFamily="34" charset="0"/>
                <a:cs typeface="Times New Roman" panose="02020603050405020304" pitchFamily="18" charset="0"/>
              </a:rPr>
              <a:t>                                                                                                             Credit Reporting&gt; pg. 2</a:t>
            </a:r>
            <a:r>
              <a:rPr lang="en-US" sz="1100" dirty="0">
                <a:latin typeface="Calibri" panose="020F0502020204030204" pitchFamily="34" charset="0"/>
                <a:ea typeface="Calibri" panose="020F0502020204030204" pitchFamily="34" charset="0"/>
                <a:cs typeface="Times New Roman" panose="02020603050405020304" pitchFamily="18" charset="0"/>
              </a:rPr>
              <a:t>)</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Specifying Accounts To be Included or Omitted from Credit Reporting</a:t>
            </a: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Stopping Accounts From Being Reported in the Future</a:t>
            </a: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Identifying Balance Types to Be Included </a:t>
            </a: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Handling Credit Reporting for Accounts Settled in Full </a:t>
            </a: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Working with Credit Bureaus Skip Locator for Consumers</a:t>
            </a: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Reporting Fraud</a:t>
            </a:r>
          </a:p>
          <a:p>
            <a:pPr marL="742950" marR="0" lvl="1" indent="-285750">
              <a:spcBef>
                <a:spcPts val="0"/>
              </a:spcBef>
              <a:spcAft>
                <a:spcPts val="0"/>
              </a:spcAft>
              <a:buFont typeface="+mj-lt"/>
              <a:buAutoNum type="alphaLcPeriod"/>
            </a:pPr>
            <a:r>
              <a:rPr lang="en-US" sz="1100" dirty="0">
                <a:latin typeface="Calibri" panose="020F0502020204030204" pitchFamily="34" charset="0"/>
                <a:ea typeface="Calibri" panose="020F0502020204030204" pitchFamily="34" charset="0"/>
                <a:cs typeface="Times New Roman" panose="02020603050405020304" pitchFamily="18" charset="0"/>
              </a:rPr>
              <a:t>Minors</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Setting Up Your Clients for Credit Reporting			(</a:t>
            </a:r>
            <a:r>
              <a:rPr lang="en-US" sz="1100" i="1" dirty="0">
                <a:latin typeface="Calibri" panose="020F0502020204030204" pitchFamily="34" charset="0"/>
                <a:ea typeface="Calibri" panose="020F0502020204030204" pitchFamily="34" charset="0"/>
                <a:cs typeface="Times New Roman" panose="02020603050405020304" pitchFamily="18" charset="0"/>
              </a:rPr>
              <a:t>Management Menu &gt; Client  Update &gt; pg. 4/pg. 7</a:t>
            </a:r>
            <a:r>
              <a:rPr lang="en-US" sz="1100" dirty="0">
                <a:latin typeface="Calibri" panose="020F0502020204030204" pitchFamily="34" charset="0"/>
                <a:ea typeface="Calibri" panose="020F0502020204030204" pitchFamily="34" charset="0"/>
                <a:cs typeface="Times New Roman" panose="02020603050405020304" pitchFamily="18" charset="0"/>
              </a:rPr>
              <a:t>)</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Stopping Credit Reporting by State When Account is Placed		                 (</a:t>
            </a:r>
            <a:r>
              <a:rPr lang="en-US" sz="1100" i="1" dirty="0">
                <a:latin typeface="Calibri" panose="020F0502020204030204" pitchFamily="34" charset="0"/>
                <a:ea typeface="Calibri" panose="020F0502020204030204" pitchFamily="34" charset="0"/>
                <a:cs typeface="Times New Roman" panose="02020603050405020304" pitchFamily="18" charset="0"/>
              </a:rPr>
              <a:t>System Control 2 &gt; State Options</a:t>
            </a:r>
            <a:r>
              <a:rPr lang="en-US" sz="1100" dirty="0">
                <a:latin typeface="Calibri" panose="020F0502020204030204" pitchFamily="34" charset="0"/>
                <a:ea typeface="Calibri" panose="020F0502020204030204" pitchFamily="34" charset="0"/>
                <a:cs typeface="Times New Roman" panose="02020603050405020304" pitchFamily="18" charset="0"/>
              </a:rPr>
              <a:t>)</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Establishing When To Start Credit Reporting New Accounts		(</a:t>
            </a:r>
            <a:r>
              <a:rPr lang="en-US" sz="1100" i="1" dirty="0">
                <a:latin typeface="Calibri" panose="020F0502020204030204" pitchFamily="34" charset="0"/>
                <a:ea typeface="Calibri" panose="020F0502020204030204" pitchFamily="34" charset="0"/>
                <a:cs typeface="Times New Roman" panose="02020603050405020304" pitchFamily="18" charset="0"/>
              </a:rPr>
              <a:t>System Control 1&gt; Contact Series Definition</a:t>
            </a:r>
            <a:r>
              <a:rPr lang="en-US" sz="1100" dirty="0">
                <a:latin typeface="Calibri" panose="020F0502020204030204" pitchFamily="34" charset="0"/>
                <a:ea typeface="Calibri" panose="020F0502020204030204" pitchFamily="34" charset="0"/>
                <a:cs typeface="Times New Roman" panose="02020603050405020304" pitchFamily="18" charset="0"/>
              </a:rPr>
              <a:t>)</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Creating A Test or Live File To Send To Credit Bureau		 </a:t>
            </a:r>
            <a:r>
              <a:rPr lang="en-US" sz="1100" i="1" dirty="0">
                <a:latin typeface="Calibri" panose="020F0502020204030204" pitchFamily="34" charset="0"/>
                <a:ea typeface="Calibri" panose="020F0502020204030204" pitchFamily="34" charset="0"/>
                <a:cs typeface="Times New Roman" panose="02020603050405020304" pitchFamily="18" charset="0"/>
              </a:rPr>
              <a:t>(Periodic Reports Menu &gt; Credit Reporting File</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228600" marR="0">
              <a:spcBef>
                <a:spcPts val="0"/>
              </a:spcBef>
              <a:spcAft>
                <a:spcPts val="0"/>
              </a:spcAft>
            </a:pPr>
            <a:r>
              <a:rPr lang="en-US" sz="1100" i="1" dirty="0">
                <a:latin typeface="Calibri" panose="020F0502020204030204" pitchFamily="34" charset="0"/>
                <a:ea typeface="Calibri" panose="020F0502020204030204" pitchFamily="34" charset="0"/>
                <a:cs typeface="Times New Roman" panose="02020603050405020304" pitchFamily="18" charset="0"/>
              </a:rPr>
              <a:t> Creation </a:t>
            </a:r>
            <a:br>
              <a:rPr lang="en-US" sz="1100" i="1" dirty="0">
                <a:latin typeface="Calibri" panose="020F0502020204030204" pitchFamily="34" charset="0"/>
                <a:ea typeface="Calibri" panose="020F0502020204030204" pitchFamily="34" charset="0"/>
                <a:cs typeface="Times New Roman" panose="02020603050405020304" pitchFamily="18" charset="0"/>
              </a:rPr>
            </a:br>
            <a:r>
              <a:rPr lang="en-US" sz="1100" i="1" dirty="0">
                <a:latin typeface="Calibri" panose="020F0502020204030204" pitchFamily="34" charset="0"/>
                <a:ea typeface="Calibri" panose="020F0502020204030204" pitchFamily="34" charset="0"/>
                <a:cs typeface="Times New Roman" panose="02020603050405020304" pitchFamily="18" charset="0"/>
              </a:rPr>
              <a:t>                                                                                                               &gt; Metro2 TEST file creation</a:t>
            </a:r>
            <a:r>
              <a:rPr lang="en-US" sz="1100" dirty="0">
                <a:latin typeface="Calibri" panose="020F0502020204030204" pitchFamily="34" charset="0"/>
                <a:ea typeface="Calibri" panose="020F0502020204030204" pitchFamily="34" charset="0"/>
                <a:cs typeface="Times New Roman" panose="02020603050405020304" pitchFamily="18" charset="0"/>
              </a:rPr>
              <a:t>)</a:t>
            </a:r>
          </a:p>
          <a:p>
            <a:pPr marL="3200400" marR="0" indent="457200">
              <a:spcBef>
                <a:spcPts val="0"/>
              </a:spcBef>
              <a:spcAft>
                <a:spcPts val="0"/>
              </a:spcAft>
            </a:pPr>
            <a:r>
              <a:rPr lang="en-US" sz="1100" i="1" dirty="0">
                <a:latin typeface="Calibri" panose="020F0502020204030204" pitchFamily="34" charset="0"/>
                <a:ea typeface="Calibri" panose="020F0502020204030204" pitchFamily="34" charset="0"/>
                <a:cs typeface="Times New Roman" panose="02020603050405020304" pitchFamily="18" charset="0"/>
              </a:rPr>
              <a:t>(Periodic Reports Menu &gt; Credit Reporting File Creation </a:t>
            </a:r>
            <a:br>
              <a:rPr lang="en-US" sz="1100" i="1" dirty="0">
                <a:latin typeface="Calibri" panose="020F0502020204030204" pitchFamily="34" charset="0"/>
                <a:ea typeface="Calibri" panose="020F0502020204030204" pitchFamily="34" charset="0"/>
                <a:cs typeface="Times New Roman" panose="02020603050405020304" pitchFamily="18" charset="0"/>
              </a:rPr>
            </a:br>
            <a:r>
              <a:rPr lang="en-US" sz="1100" i="1" dirty="0">
                <a:latin typeface="Calibri" panose="020F0502020204030204" pitchFamily="34" charset="0"/>
                <a:ea typeface="Calibri" panose="020F0502020204030204" pitchFamily="34" charset="0"/>
                <a:cs typeface="Times New Roman" panose="02020603050405020304" pitchFamily="18" charset="0"/>
              </a:rPr>
              <a:t>                for Metro2 format</a:t>
            </a:r>
            <a:r>
              <a:rPr lang="en-US" sz="1100" dirty="0">
                <a:latin typeface="Calibri" panose="020F0502020204030204" pitchFamily="34" charset="0"/>
                <a:ea typeface="Calibri" panose="020F0502020204030204" pitchFamily="34" charset="0"/>
                <a:cs typeface="Times New Roman" panose="02020603050405020304" pitchFamily="18" charset="0"/>
              </a:rPr>
              <a:t>)</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Viewing Credit Reporting History				</a:t>
            </a:r>
            <a:r>
              <a:rPr lang="en-US" sz="1100" i="1" dirty="0">
                <a:latin typeface="Calibri" panose="020F0502020204030204" pitchFamily="34" charset="0"/>
                <a:ea typeface="Calibri" panose="020F0502020204030204" pitchFamily="34" charset="0"/>
                <a:cs typeface="Times New Roman" panose="02020603050405020304" pitchFamily="18" charset="0"/>
              </a:rPr>
              <a:t>(Periodic Reports Menu &gt; Credit Reporting for (New    </a:t>
            </a:r>
            <a:br>
              <a:rPr lang="en-US" sz="1100" i="1" dirty="0">
                <a:latin typeface="Calibri" panose="020F0502020204030204" pitchFamily="34" charset="0"/>
                <a:ea typeface="Calibri" panose="020F0502020204030204" pitchFamily="34" charset="0"/>
                <a:cs typeface="Times New Roman" panose="02020603050405020304" pitchFamily="18" charset="0"/>
              </a:rPr>
            </a:br>
            <a:r>
              <a:rPr lang="en-US" sz="1100" i="1" dirty="0">
                <a:latin typeface="Calibri" panose="020F0502020204030204" pitchFamily="34" charset="0"/>
                <a:ea typeface="Calibri" panose="020F0502020204030204" pitchFamily="34" charset="0"/>
                <a:cs typeface="Times New Roman" panose="02020603050405020304" pitchFamily="18" charset="0"/>
              </a:rPr>
              <a:t>                                                                                                            Metro2) History Run</a:t>
            </a:r>
            <a:r>
              <a:rPr lang="en-US" sz="1100" dirty="0">
                <a:latin typeface="Calibri" panose="020F0502020204030204" pitchFamily="34" charset="0"/>
                <a:ea typeface="Calibri" panose="020F0502020204030204" pitchFamily="34" charset="0"/>
                <a:cs typeface="Times New Roman" panose="02020603050405020304" pitchFamily="18" charset="0"/>
              </a:rPr>
              <a:t>)</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Credit Reporting An Account That Was Flagged to not be reported to the Credit Bureaus (</a:t>
            </a:r>
            <a:r>
              <a:rPr lang="en-US" sz="1100" i="1" dirty="0">
                <a:latin typeface="Calibri" panose="020F0502020204030204" pitchFamily="34" charset="0"/>
                <a:ea typeface="Calibri" panose="020F0502020204030204" pitchFamily="34" charset="0"/>
                <a:cs typeface="Times New Roman" panose="02020603050405020304" pitchFamily="18" charset="0"/>
              </a:rPr>
              <a:t>Account Details – Remove </a:t>
            </a:r>
            <a:br>
              <a:rPr lang="en-US" sz="1100" i="1" dirty="0">
                <a:latin typeface="Calibri" panose="020F0502020204030204" pitchFamily="34" charset="0"/>
                <a:ea typeface="Calibri" panose="020F0502020204030204" pitchFamily="34" charset="0"/>
                <a:cs typeface="Times New Roman" panose="02020603050405020304" pitchFamily="18" charset="0"/>
              </a:rPr>
            </a:br>
            <a:r>
              <a:rPr lang="en-US" sz="1100" i="1" dirty="0">
                <a:latin typeface="Calibri" panose="020F0502020204030204" pitchFamily="34" charset="0"/>
                <a:ea typeface="Calibri" panose="020F0502020204030204" pitchFamily="34" charset="0"/>
                <a:cs typeface="Times New Roman" panose="02020603050405020304" pitchFamily="18" charset="0"/>
              </a:rPr>
              <a:t>                                                                                                                                                                Description Code</a:t>
            </a:r>
            <a:r>
              <a:rPr lang="en-US" sz="1100" dirty="0">
                <a:latin typeface="Calibri" panose="020F0502020204030204" pitchFamily="34" charset="0"/>
                <a:ea typeface="Calibri" panose="020F0502020204030204" pitchFamily="34" charset="0"/>
                <a:cs typeface="Times New Roman" panose="02020603050405020304" pitchFamily="18" charset="0"/>
              </a:rPr>
              <a:t>)</a:t>
            </a:r>
            <a:br>
              <a:rPr lang="en-US" sz="1100" dirty="0">
                <a:latin typeface="Calibri" panose="020F0502020204030204" pitchFamily="34" charset="0"/>
                <a:ea typeface="Calibri" panose="020F0502020204030204" pitchFamily="34" charset="0"/>
                <a:cs typeface="Times New Roman" panose="02020603050405020304" pitchFamily="18" charset="0"/>
              </a:rPr>
            </a:b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100" dirty="0">
                <a:latin typeface="Calibri" panose="020F0502020204030204" pitchFamily="34" charset="0"/>
                <a:ea typeface="Calibri" panose="020F0502020204030204" pitchFamily="34" charset="0"/>
                <a:cs typeface="Times New Roman" panose="02020603050405020304" pitchFamily="18" charset="0"/>
              </a:rPr>
              <a:t>Credit Reporting An Account That Was Stopped in Metro2 Controls</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Calibri" panose="020F0502020204030204" pitchFamily="34" charset="0"/>
                <a:ea typeface="Calibri" panose="020F0502020204030204" pitchFamily="34" charset="0"/>
                <a:cs typeface="Times New Roman" panose="02020603050405020304" pitchFamily="18" charset="0"/>
              </a:rPr>
              <a:t> or if Account Was Withdrawn					         (</a:t>
            </a:r>
            <a:r>
              <a:rPr lang="en-US" sz="1100" i="1" dirty="0">
                <a:latin typeface="Calibri" panose="020F0502020204030204" pitchFamily="34" charset="0"/>
                <a:ea typeface="Calibri" panose="020F0502020204030204" pitchFamily="34" charset="0"/>
                <a:cs typeface="Times New Roman" panose="02020603050405020304" pitchFamily="18" charset="0"/>
              </a:rPr>
              <a:t>System Control 1 &gt; Smartcodes – pg. 7</a:t>
            </a:r>
            <a:r>
              <a:rPr lang="en-US" sz="1100" dirty="0">
                <a:latin typeface="Calibri" panose="020F0502020204030204" pitchFamily="34" charset="0"/>
                <a:ea typeface="Calibri" panose="020F0502020204030204" pitchFamily="34" charset="0"/>
                <a:cs typeface="Times New Roman" panose="02020603050405020304" pitchFamily="18" charset="0"/>
              </a:rPr>
              <a:t>)</a:t>
            </a:r>
            <a:br>
              <a:rPr lang="en-US" sz="1100" dirty="0">
                <a:latin typeface="Calibri" panose="020F0502020204030204" pitchFamily="34" charset="0"/>
                <a:ea typeface="Calibri" panose="020F0502020204030204" pitchFamily="34" charset="0"/>
                <a:cs typeface="Times New Roman" panose="02020603050405020304" pitchFamily="18" charset="0"/>
              </a:rPr>
            </a:br>
            <a:r>
              <a:rPr lang="en-US" sz="1100" dirty="0">
                <a:latin typeface="Calibri" panose="020F0502020204030204" pitchFamily="34" charset="0"/>
                <a:ea typeface="Calibri" panose="020F0502020204030204" pitchFamily="34" charset="0"/>
                <a:cs typeface="Times New Roman" panose="02020603050405020304" pitchFamily="18" charset="0"/>
              </a:rPr>
              <a:t>                                                                                                                                    (</a:t>
            </a:r>
            <a:r>
              <a:rPr lang="en-US" sz="1100" i="1" dirty="0">
                <a:latin typeface="Calibri" panose="020F0502020204030204" pitchFamily="34" charset="0"/>
                <a:ea typeface="Calibri" panose="020F0502020204030204" pitchFamily="34" charset="0"/>
                <a:cs typeface="Times New Roman" panose="02020603050405020304" pitchFamily="18" charset="0"/>
              </a:rPr>
              <a:t>Account Details &gt; Apply the Smartcode</a:t>
            </a:r>
            <a:r>
              <a:rPr lang="en-US" sz="1100" dirty="0">
                <a:latin typeface="Calibri" panose="020F0502020204030204" pitchFamily="34" charset="0"/>
                <a:ea typeface="Calibri" panose="020F0502020204030204" pitchFamily="34" charset="0"/>
                <a:cs typeface="Times New Roman" panose="02020603050405020304" pitchFamily="18" charset="0"/>
              </a:rPr>
              <a:t>)</a:t>
            </a:r>
          </a:p>
          <a:p>
            <a:endParaRPr lang="en-US" sz="1100" dirty="0"/>
          </a:p>
        </p:txBody>
      </p:sp>
      <p:sp>
        <p:nvSpPr>
          <p:cNvPr id="4" name="Slide Number Placeholder 3"/>
          <p:cNvSpPr>
            <a:spLocks noGrp="1"/>
          </p:cNvSpPr>
          <p:nvPr>
            <p:ph type="sldNum" sz="quarter" idx="10"/>
          </p:nvPr>
        </p:nvSpPr>
        <p:spPr/>
        <p:txBody>
          <a:bodyPr/>
          <a:lstStyle/>
          <a:p>
            <a:fld id="{2F003AC3-2FF7-4137-92ED-196D02F69A1A}" type="slidenum">
              <a:rPr lang="en-US" smtClean="0"/>
              <a:pPr/>
              <a:t>2</a:t>
            </a:fld>
            <a:endParaRPr lang="en-US" dirty="0"/>
          </a:p>
        </p:txBody>
      </p:sp>
    </p:spTree>
    <p:extLst>
      <p:ext uri="{BB962C8B-B14F-4D97-AF65-F5344CB8AC3E}">
        <p14:creationId xmlns:p14="http://schemas.microsoft.com/office/powerpoint/2010/main" val="320502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by which credit reporting agencies/credit bureaus are used to inform banks and other business about a consumers payments and spending habits via their credit report in u.s..  Top 3 (Experian, Equifax, Trans Union)</a:t>
            </a:r>
          </a:p>
          <a:p>
            <a:endParaRPr lang="en-US" dirty="0"/>
          </a:p>
          <a:p>
            <a:r>
              <a:rPr lang="en-US" dirty="0" smtClean="0"/>
              <a:t>If  a debtor is delinquent on payment and client allows credit reporting</a:t>
            </a:r>
          </a:p>
          <a:p>
            <a:r>
              <a:rPr lang="en-US" dirty="0" smtClean="0"/>
              <a:t>RMEX allows you to report various accounts via Metro 2 credit report</a:t>
            </a:r>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3</a:t>
            </a:fld>
            <a:endParaRPr lang="en-US" dirty="0"/>
          </a:p>
        </p:txBody>
      </p:sp>
    </p:spTree>
    <p:extLst>
      <p:ext uri="{BB962C8B-B14F-4D97-AF65-F5344CB8AC3E}">
        <p14:creationId xmlns:p14="http://schemas.microsoft.com/office/powerpoint/2010/main" val="39754506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Metro 2</a:t>
            </a:r>
            <a:r>
              <a:rPr lang="en-US" dirty="0"/>
              <a:t> is a data </a:t>
            </a:r>
            <a:r>
              <a:rPr lang="en-US" dirty="0">
                <a:hlinkClick r:id="rId3" tooltip="File format"/>
              </a:rPr>
              <a:t>specification</a:t>
            </a:r>
            <a:r>
              <a:rPr lang="en-US" dirty="0"/>
              <a:t> created by the </a:t>
            </a:r>
            <a:r>
              <a:rPr lang="en-US" dirty="0">
                <a:hlinkClick r:id="rId4" tooltip="Consumer Data Industry Association"/>
              </a:rPr>
              <a:t>Consumer Data Industry Association</a:t>
            </a:r>
            <a:r>
              <a:rPr lang="en-US" dirty="0"/>
              <a:t> for </a:t>
            </a:r>
            <a:r>
              <a:rPr lang="en-US" dirty="0">
                <a:hlinkClick r:id="rId5" tooltip="Credit report"/>
              </a:rPr>
              <a:t>credit reporting</a:t>
            </a:r>
            <a:r>
              <a:rPr lang="en-US" dirty="0"/>
              <a:t> data furnishers (who are members of the credit bureau with a data furnishing service agreement) to report </a:t>
            </a:r>
            <a:r>
              <a:rPr lang="en-US" dirty="0">
                <a:hlinkClick r:id="rId6" tooltip="Consumer"/>
              </a:rPr>
              <a:t>consumers</a:t>
            </a:r>
            <a:r>
              <a:rPr lang="en-US" dirty="0"/>
              <a:t>' </a:t>
            </a:r>
            <a:r>
              <a:rPr lang="en-US" dirty="0">
                <a:hlinkClick r:id="rId7" tooltip="Credit history"/>
              </a:rPr>
              <a:t>credit history</a:t>
            </a:r>
            <a:r>
              <a:rPr lang="en-US" dirty="0"/>
              <a:t> information to major </a:t>
            </a:r>
            <a:r>
              <a:rPr lang="en-US" dirty="0">
                <a:hlinkClick r:id="rId8" tooltip="Credit bureau"/>
              </a:rPr>
              <a:t>credit bureaus</a:t>
            </a:r>
            <a:r>
              <a:rPr lang="en-US" dirty="0"/>
              <a:t> electronically and in a standardized format. It is implemented in credit reporting software packages. The specification is extensive and is designed to standardize a wide range of credit history information while complying with federal laws and regulations in credit reporting (such as accommodating consumer disputes and disputed status of information).</a:t>
            </a:r>
          </a:p>
        </p:txBody>
      </p:sp>
      <p:sp>
        <p:nvSpPr>
          <p:cNvPr id="4" name="Slide Number Placeholder 3"/>
          <p:cNvSpPr>
            <a:spLocks noGrp="1"/>
          </p:cNvSpPr>
          <p:nvPr>
            <p:ph type="sldNum" sz="quarter" idx="10"/>
          </p:nvPr>
        </p:nvSpPr>
        <p:spPr/>
        <p:txBody>
          <a:bodyPr/>
          <a:lstStyle/>
          <a:p>
            <a:fld id="{B213AA79-F4F5-4DB4-A6AD-11CE42B4C6B5}" type="slidenum">
              <a:rPr lang="en-US" smtClean="0"/>
              <a:pPr/>
              <a:t>4</a:t>
            </a:fld>
            <a:endParaRPr lang="en-US" dirty="0"/>
          </a:p>
        </p:txBody>
      </p:sp>
    </p:spTree>
    <p:extLst>
      <p:ext uri="{BB962C8B-B14F-4D97-AF65-F5344CB8AC3E}">
        <p14:creationId xmlns:p14="http://schemas.microsoft.com/office/powerpoint/2010/main" val="505803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 reporting – </a:t>
            </a:r>
          </a:p>
          <a:p>
            <a:endParaRPr lang="en-US" dirty="0" smtClean="0"/>
          </a:p>
          <a:p>
            <a:endParaRPr lang="en-US" dirty="0"/>
          </a:p>
          <a:p>
            <a:r>
              <a:rPr lang="en-US" dirty="0" smtClean="0"/>
              <a:t>These </a:t>
            </a:r>
            <a:r>
              <a:rPr lang="en-US" dirty="0"/>
              <a:t>terms refers to two different ways of credit reporting accounts once they have initially been reported</a:t>
            </a:r>
            <a:r>
              <a:rPr lang="en-US" dirty="0" smtClean="0"/>
              <a:t>:</a:t>
            </a:r>
          </a:p>
          <a:p>
            <a:endParaRPr lang="en-US" dirty="0" smtClean="0"/>
          </a:p>
          <a:p>
            <a:r>
              <a:rPr lang="en-US" dirty="0" smtClean="0"/>
              <a:t>NOTE</a:t>
            </a:r>
            <a:r>
              <a:rPr lang="en-US" dirty="0"/>
              <a:t>: Most credit bureaus prefer the Balance reporting option. It ensures the Credit Bureau has the most current updates for the accounts without causing redundant account </a:t>
            </a:r>
            <a:r>
              <a:rPr lang="en-US" dirty="0" smtClean="0"/>
              <a:t>processing.</a:t>
            </a:r>
          </a:p>
          <a:p>
            <a:endParaRPr lang="en-US" dirty="0">
              <a:effectLst/>
            </a:endParaRPr>
          </a:p>
          <a:p>
            <a:endParaRPr lang="en-US" dirty="0">
              <a:effectLst/>
            </a:endParaRPr>
          </a:p>
        </p:txBody>
      </p:sp>
      <p:sp>
        <p:nvSpPr>
          <p:cNvPr id="4" name="Slide Number Placeholder 3"/>
          <p:cNvSpPr>
            <a:spLocks noGrp="1"/>
          </p:cNvSpPr>
          <p:nvPr>
            <p:ph type="sldNum" sz="quarter" idx="10"/>
          </p:nvPr>
        </p:nvSpPr>
        <p:spPr/>
        <p:txBody>
          <a:bodyPr/>
          <a:lstStyle/>
          <a:p>
            <a:fld id="{B213AA79-F4F5-4DB4-A6AD-11CE42B4C6B5}" type="slidenum">
              <a:rPr lang="en-US" smtClean="0"/>
              <a:pPr/>
              <a:t>5</a:t>
            </a:fld>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5486400"/>
            <a:ext cx="3095238" cy="1628571"/>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750" y="7134161"/>
            <a:ext cx="3000000" cy="2247619"/>
          </a:xfrm>
          <a:prstGeom prst="rect">
            <a:avLst/>
          </a:prstGeom>
        </p:spPr>
      </p:pic>
    </p:spTree>
    <p:extLst>
      <p:ext uri="{BB962C8B-B14F-4D97-AF65-F5344CB8AC3E}">
        <p14:creationId xmlns:p14="http://schemas.microsoft.com/office/powerpoint/2010/main" val="137010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-Setting </a:t>
            </a:r>
            <a:r>
              <a:rPr lang="en-US" dirty="0"/>
              <a:t>Up the Credit Agency Identifier and your company’s ID </a:t>
            </a:r>
            <a:r>
              <a:rPr lang="en-US" dirty="0" smtClean="0"/>
              <a:t>Number</a:t>
            </a:r>
          </a:p>
          <a:p>
            <a:r>
              <a:rPr lang="en-US" dirty="0"/>
              <a:t>-</a:t>
            </a:r>
            <a:r>
              <a:rPr lang="en-US" dirty="0" smtClean="0"/>
              <a:t>Selecting </a:t>
            </a:r>
            <a:r>
              <a:rPr lang="en-US" dirty="0"/>
              <a:t>Types of Reporting</a:t>
            </a:r>
          </a:p>
          <a:p>
            <a:r>
              <a:rPr lang="en-US" dirty="0" smtClean="0"/>
              <a:t>-Credit </a:t>
            </a:r>
            <a:r>
              <a:rPr lang="en-US" dirty="0"/>
              <a:t>Reporting for Bankruptcies and </a:t>
            </a:r>
            <a:r>
              <a:rPr lang="en-US" dirty="0" smtClean="0"/>
              <a:t>Disputes</a:t>
            </a:r>
          </a:p>
          <a:p>
            <a:endParaRPr lang="en-US" dirty="0"/>
          </a:p>
          <a:p>
            <a:r>
              <a:rPr lang="en-US" dirty="0"/>
              <a:t>The METRO2 feature allows you to control:</a:t>
            </a:r>
          </a:p>
          <a:p>
            <a:r>
              <a:rPr lang="en-US" dirty="0"/>
              <a:t>•Which Credit Bureau to report to</a:t>
            </a:r>
          </a:p>
          <a:p>
            <a:r>
              <a:rPr lang="en-US" dirty="0"/>
              <a:t>•How many files to create</a:t>
            </a:r>
          </a:p>
          <a:p>
            <a:r>
              <a:rPr lang="en-US" dirty="0"/>
              <a:t>•Which accounts to be reported</a:t>
            </a:r>
          </a:p>
          <a:p>
            <a:r>
              <a:rPr lang="en-US" dirty="0"/>
              <a:t>•What the minimum balance to report is</a:t>
            </a:r>
          </a:p>
          <a:p>
            <a:r>
              <a:rPr lang="en-US" dirty="0"/>
              <a:t>•Designate the status of reported </a:t>
            </a:r>
            <a:r>
              <a:rPr lang="en-US" dirty="0" smtClean="0"/>
              <a:t>accounts</a:t>
            </a:r>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a:t>if you are using the "balance reporting" type.</a:t>
            </a:r>
            <a:endParaRPr lang="en-US" dirty="0" smtClean="0"/>
          </a:p>
          <a:p>
            <a:endParaRPr lang="en-US" dirty="0"/>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6</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242" y="6390167"/>
            <a:ext cx="4723809" cy="1180952"/>
          </a:xfrm>
          <a:prstGeom prst="rect">
            <a:avLst/>
          </a:prstGeom>
        </p:spPr>
      </p:pic>
    </p:spTree>
    <p:extLst>
      <p:ext uri="{BB962C8B-B14F-4D97-AF65-F5344CB8AC3E}">
        <p14:creationId xmlns:p14="http://schemas.microsoft.com/office/powerpoint/2010/main" val="1068743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lvl="1"/>
            <a:r>
              <a:rPr lang="en-US" dirty="0"/>
              <a:t>Specifying Accounts To be Included or Omitted from Credit Reporting</a:t>
            </a:r>
          </a:p>
          <a:p>
            <a:pPr lvl="1"/>
            <a:r>
              <a:rPr lang="en-US" dirty="0"/>
              <a:t>Stopping Accounts From Being Reported in the Future</a:t>
            </a:r>
          </a:p>
          <a:p>
            <a:pPr lvl="1"/>
            <a:r>
              <a:rPr lang="en-US" dirty="0"/>
              <a:t>Identifying Balance Types to Be Included </a:t>
            </a:r>
            <a:r>
              <a:rPr lang="en-US" dirty="0" smtClean="0"/>
              <a:t> (primary or principal balance, court cost , </a:t>
            </a:r>
            <a:r>
              <a:rPr lang="en-US" smtClean="0"/>
              <a:t>attorney fee, etc.)</a:t>
            </a:r>
            <a:endParaRPr lang="en-US" dirty="0"/>
          </a:p>
          <a:p>
            <a:pPr lvl="1"/>
            <a:r>
              <a:rPr lang="en-US" dirty="0"/>
              <a:t>Handling Credit Reporting for Accounts Settled in Full </a:t>
            </a:r>
          </a:p>
          <a:p>
            <a:pPr lvl="1"/>
            <a:r>
              <a:rPr lang="en-US" dirty="0"/>
              <a:t>Working with Credit Bureaus Skip Locator for Consumers</a:t>
            </a:r>
          </a:p>
          <a:p>
            <a:pPr lvl="1"/>
            <a:r>
              <a:rPr lang="en-US" dirty="0"/>
              <a:t>Reporting Fraud</a:t>
            </a:r>
          </a:p>
          <a:p>
            <a:r>
              <a:rPr lang="en-US" dirty="0" smtClean="0"/>
              <a:t>Minors</a:t>
            </a:r>
          </a:p>
          <a:p>
            <a:endParaRPr lang="en-US" dirty="0"/>
          </a:p>
          <a:p>
            <a:r>
              <a:rPr lang="en-US" dirty="0"/>
              <a:t>•What balance types are included in the reported balance</a:t>
            </a:r>
          </a:p>
          <a:p>
            <a:r>
              <a:rPr lang="en-US" dirty="0"/>
              <a:t>•Stopping accounts that have never been reported from reporting in the </a:t>
            </a:r>
            <a:r>
              <a:rPr lang="en-US" dirty="0" smtClean="0"/>
              <a:t>future</a:t>
            </a:r>
          </a:p>
          <a:p>
            <a:endParaRPr lang="en-US" dirty="0"/>
          </a:p>
          <a:p>
            <a:r>
              <a:rPr lang="en-US" dirty="0" smtClean="0"/>
              <a:t>This option is used to withdraw or remove an account from the credit bureau if it has AREADY been credit reported.  Credit reporting flag changes to withdrawn.</a:t>
            </a:r>
          </a:p>
          <a:p>
            <a:endParaRPr lang="en-US" dirty="0"/>
          </a:p>
          <a:p>
            <a:r>
              <a:rPr lang="en-US" dirty="0" smtClean="0"/>
              <a:t>Only report as closed and 2 after – talk to Quantrax Support – do not use these your self</a:t>
            </a:r>
          </a:p>
          <a:p>
            <a:endParaRPr lang="en-US" dirty="0"/>
          </a:p>
          <a:p>
            <a:r>
              <a:rPr lang="en-US" dirty="0" smtClean="0"/>
              <a:t>Stop accounts from being reported – this option is used to stop an account that has never been credit reported, from being selected for the credit reporting file,  enter up to 15 description codes; only applies to account that have NEVER been reported, credit reporting flag changes to “do not report”.  The “do not report” flag will NOT update unit the account's eligibility date has been and the credit reporting process has  been run.</a:t>
            </a:r>
          </a:p>
          <a:p>
            <a:endParaRPr lang="en-US" dirty="0"/>
          </a:p>
          <a:p>
            <a:r>
              <a:rPr lang="en-US" dirty="0" smtClean="0"/>
              <a:t>To report these accounts description must be removed and credit reporting flag must be rewest via a smartcode suing the filed “credit report as new account”</a:t>
            </a:r>
          </a:p>
          <a:p>
            <a:endParaRPr lang="en-US" dirty="0"/>
          </a:p>
          <a:p>
            <a:r>
              <a:rPr lang="en-US" dirty="0" smtClean="0"/>
              <a:t>Include balance type as part of cred rpt amount: By default only the Primary Balance is reported , to include additional balances enter  I for interest (0-9) to also be reported</a:t>
            </a:r>
          </a:p>
          <a:p>
            <a:endParaRPr lang="en-US" dirty="0" smtClean="0"/>
          </a:p>
          <a:p>
            <a:endParaRPr lang="en-US" dirty="0"/>
          </a:p>
          <a:p>
            <a:r>
              <a:rPr lang="en-US" dirty="0" smtClean="0"/>
              <a:t>Enter close code that must exist on the account in order for the account to be reported to credit bureau  with acct status code of 13=paid</a:t>
            </a:r>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7</a:t>
            </a:fld>
            <a:endParaRPr lang="en-US" dirty="0"/>
          </a:p>
        </p:txBody>
      </p:sp>
    </p:spTree>
    <p:extLst>
      <p:ext uri="{BB962C8B-B14F-4D97-AF65-F5344CB8AC3E}">
        <p14:creationId xmlns:p14="http://schemas.microsoft.com/office/powerpoint/2010/main" val="2274960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 </a:t>
            </a:r>
            <a:r>
              <a:rPr lang="en-US" dirty="0" smtClean="0"/>
              <a:t>Credit Reporting N/A </a:t>
            </a:r>
          </a:p>
          <a:p>
            <a:pPr lvl="1"/>
            <a:r>
              <a:rPr lang="en-US" dirty="0"/>
              <a:t>A = Report to Credit Bureau but ignore the minimum placement </a:t>
            </a:r>
            <a:r>
              <a:rPr lang="en-US" dirty="0" smtClean="0"/>
              <a:t>amount setup on the credit Reporting System Controls</a:t>
            </a:r>
          </a:p>
          <a:p>
            <a:pPr lvl="1"/>
            <a:endParaRPr lang="en-US" dirty="0" smtClean="0"/>
          </a:p>
          <a:p>
            <a:pPr lvl="1"/>
            <a:r>
              <a:rPr lang="en-US" dirty="0" smtClean="0"/>
              <a:t>NOTE</a:t>
            </a:r>
            <a:r>
              <a:rPr lang="en-US" dirty="0"/>
              <a:t>: The field is defaulted to an "N" as a security </a:t>
            </a:r>
            <a:r>
              <a:rPr lang="en-US" dirty="0" smtClean="0"/>
              <a:t>measure when setting up a new client requires special user authority to change it. </a:t>
            </a:r>
          </a:p>
          <a:p>
            <a:pPr lvl="1"/>
            <a:r>
              <a:rPr lang="en-US" dirty="0" smtClean="0"/>
              <a:t>(copying to create a new client code will adopt the same setting)</a:t>
            </a:r>
          </a:p>
          <a:p>
            <a:pPr lvl="1"/>
            <a:endParaRPr lang="en-US" dirty="0"/>
          </a:p>
          <a:p>
            <a:r>
              <a:rPr lang="en-US" dirty="0"/>
              <a:t>We have added a field to the Client Update to store the Creditor Classification Type (CCT). When the Metro2 file is created, we will select the value from this field for the file. If the field is “blank” or has an “invalid” code we will use the original programming for the Client Type field. </a:t>
            </a:r>
          </a:p>
          <a:p>
            <a:r>
              <a:rPr lang="en-US" dirty="0"/>
              <a:t>Note: We recommend you update these fields for all clients as the bureaus are beginning to reject accounts that are not “typed” properly. </a:t>
            </a:r>
            <a:endParaRPr lang="en-US" dirty="0" smtClean="0"/>
          </a:p>
          <a:p>
            <a:pPr lvl="1"/>
            <a:endParaRPr lang="en-US" dirty="0"/>
          </a:p>
          <a:p>
            <a:pPr lvl="1"/>
            <a:endParaRPr lang="en-US" dirty="0"/>
          </a:p>
        </p:txBody>
      </p:sp>
      <p:sp>
        <p:nvSpPr>
          <p:cNvPr id="4" name="Slide Number Placeholder 3"/>
          <p:cNvSpPr>
            <a:spLocks noGrp="1"/>
          </p:cNvSpPr>
          <p:nvPr>
            <p:ph type="sldNum" sz="quarter" idx="10"/>
          </p:nvPr>
        </p:nvSpPr>
        <p:spPr/>
        <p:txBody>
          <a:bodyPr/>
          <a:lstStyle/>
          <a:p>
            <a:fld id="{B213AA79-F4F5-4DB4-A6AD-11CE42B4C6B5}" type="slidenum">
              <a:rPr lang="en-US" smtClean="0"/>
              <a:pPr/>
              <a:t>8</a:t>
            </a:fld>
            <a:endParaRPr lang="en-US" dirty="0"/>
          </a:p>
        </p:txBody>
      </p:sp>
    </p:spTree>
    <p:extLst>
      <p:ext uri="{BB962C8B-B14F-4D97-AF65-F5344CB8AC3E}">
        <p14:creationId xmlns:p14="http://schemas.microsoft.com/office/powerpoint/2010/main" val="3649914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
            </a:r>
            <a:br>
              <a:rPr lang="en-US" dirty="0"/>
            </a:br>
            <a:r>
              <a:rPr lang="en-US" dirty="0"/>
              <a:t>"Y" = </a:t>
            </a:r>
            <a:r>
              <a:rPr lang="en-US" dirty="0" smtClean="0"/>
              <a:t>Bypass</a:t>
            </a:r>
            <a:r>
              <a:rPr lang="en-US" dirty="0"/>
              <a:t> the system 30 day credit reporting  </a:t>
            </a:r>
            <a:r>
              <a:rPr lang="en-US" dirty="0" smtClean="0"/>
              <a:t>rule</a:t>
            </a:r>
            <a:r>
              <a:rPr lang="en-US" dirty="0"/>
              <a:t>.  </a:t>
            </a:r>
            <a:endParaRPr lang="en-US" dirty="0" smtClean="0"/>
          </a:p>
          <a:p>
            <a:pPr lvl="1"/>
            <a:endParaRPr lang="en-US" dirty="0"/>
          </a:p>
          <a:p>
            <a:pPr lvl="1"/>
            <a:r>
              <a:rPr lang="en-US" dirty="0"/>
              <a:t> By default, if the placement date (date opened</a:t>
            </a:r>
            <a:r>
              <a:rPr lang="en-US" dirty="0" smtClean="0"/>
              <a:t>) and</a:t>
            </a:r>
            <a:r>
              <a:rPr lang="en-US" dirty="0"/>
              <a:t> last transaction date (date of 1st </a:t>
            </a:r>
            <a:r>
              <a:rPr lang="en-US" dirty="0" smtClean="0"/>
              <a:t>delinquency</a:t>
            </a:r>
            <a:r>
              <a:rPr lang="en-US" dirty="0"/>
              <a:t>) is not 30 days apart, the </a:t>
            </a:r>
            <a:r>
              <a:rPr lang="en-US" dirty="0" smtClean="0"/>
              <a:t>system </a:t>
            </a:r>
            <a:r>
              <a:rPr lang="en-US" dirty="0"/>
              <a:t/>
            </a:r>
            <a:br>
              <a:rPr lang="en-US" dirty="0"/>
            </a:br>
            <a:r>
              <a:rPr lang="en-US" dirty="0"/>
              <a:t>will omit the account from the Credit </a:t>
            </a:r>
            <a:r>
              <a:rPr lang="en-US" dirty="0" smtClean="0"/>
              <a:t>Reporting </a:t>
            </a:r>
            <a:r>
              <a:rPr lang="en-US" dirty="0"/>
              <a:t>files.</a:t>
            </a:r>
            <a:br>
              <a:rPr lang="en-US" dirty="0"/>
            </a:br>
            <a:r>
              <a:rPr lang="en-US" dirty="0"/>
              <a:t> </a:t>
            </a:r>
          </a:p>
        </p:txBody>
      </p:sp>
      <p:sp>
        <p:nvSpPr>
          <p:cNvPr id="4" name="Slide Number Placeholder 3"/>
          <p:cNvSpPr>
            <a:spLocks noGrp="1"/>
          </p:cNvSpPr>
          <p:nvPr>
            <p:ph type="sldNum" sz="quarter" idx="10"/>
          </p:nvPr>
        </p:nvSpPr>
        <p:spPr/>
        <p:txBody>
          <a:bodyPr/>
          <a:lstStyle/>
          <a:p>
            <a:fld id="{B213AA79-F4F5-4DB4-A6AD-11CE42B4C6B5}" type="slidenum">
              <a:rPr lang="en-US" smtClean="0"/>
              <a:pPr/>
              <a:t>9</a:t>
            </a:fld>
            <a:endParaRPr lang="en-US" dirty="0"/>
          </a:p>
        </p:txBody>
      </p:sp>
    </p:spTree>
    <p:extLst>
      <p:ext uri="{BB962C8B-B14F-4D97-AF65-F5344CB8AC3E}">
        <p14:creationId xmlns:p14="http://schemas.microsoft.com/office/powerpoint/2010/main" val="4012771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32B5AAE-6028-4ADB-A5BC-8382B4E5E5C7}" type="datetimeFigureOut">
              <a:rPr lang="en-US" smtClean="0"/>
              <a:pPr/>
              <a:t>9/29/2016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EC5A8-F7C7-4558-BE3D-1D096936A19D}"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p>
            <a:fld id="{332B5AAE-6028-4ADB-A5BC-8382B4E5E5C7}" type="datetimeFigureOut">
              <a:rPr lang="en-US" smtClean="0"/>
              <a:pPr/>
              <a:t>9/29/2016</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59EC5A8-F7C7-4558-BE3D-1D096936A19D}"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2" name="Straight Connector 11"/>
          <p:cNvCxnSpPr/>
          <p:nvPr/>
        </p:nvCxnSpPr>
        <p:spPr>
          <a:xfrm>
            <a:off x="381000" y="762000"/>
            <a:ext cx="8305800" cy="0"/>
          </a:xfrm>
          <a:prstGeom prst="line">
            <a:avLst/>
          </a:prstGeom>
          <a:ln w="28575">
            <a:gradFill flip="none" rotWithShape="1">
              <a:gsLst>
                <a:gs pos="0">
                  <a:srgbClr val="002060"/>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8229600" y="6627168"/>
            <a:ext cx="457200" cy="230832"/>
          </a:xfrm>
          <a:prstGeom prst="rect">
            <a:avLst/>
          </a:prstGeom>
          <a:noFill/>
        </p:spPr>
        <p:txBody>
          <a:bodyPr wrap="square" rtlCol="0">
            <a:spAutoFit/>
          </a:bodyPr>
          <a:lstStyle/>
          <a:p>
            <a:pPr algn="ctr"/>
            <a:fld id="{951862B4-C7B9-4BF4-8359-F9353F249BCF}" type="slidenum">
              <a:rPr lang="en-US" sz="900" i="1" smtClean="0">
                <a:solidFill>
                  <a:schemeClr val="tx1"/>
                </a:solidFill>
                <a:latin typeface="Arial" pitchFamily="34" charset="0"/>
                <a:cs typeface="Arial" pitchFamily="34" charset="0"/>
              </a:rPr>
              <a:pPr algn="ctr"/>
              <a:t>‹#›</a:t>
            </a:fld>
            <a:endParaRPr lang="en-US" sz="900" dirty="0">
              <a:latin typeface="Arial" pitchFamily="34" charset="0"/>
              <a:cs typeface="Arial" pitchFamily="34" charset="0"/>
            </a:endParaRPr>
          </a:p>
        </p:txBody>
      </p:sp>
      <p:sp>
        <p:nvSpPr>
          <p:cNvPr id="10" name="TextBox 9"/>
          <p:cNvSpPr txBox="1"/>
          <p:nvPr/>
        </p:nvSpPr>
        <p:spPr>
          <a:xfrm>
            <a:off x="381000" y="6627168"/>
            <a:ext cx="2971800" cy="230832"/>
          </a:xfrm>
          <a:prstGeom prst="rect">
            <a:avLst/>
          </a:prstGeom>
          <a:noFill/>
        </p:spPr>
        <p:txBody>
          <a:bodyPr wrap="square" rtlCol="0">
            <a:spAutoFit/>
          </a:bodyPr>
          <a:lstStyle/>
          <a:p>
            <a:r>
              <a:rPr lang="en-US" sz="900" i="1" dirty="0" smtClean="0">
                <a:solidFill>
                  <a:schemeClr val="tx1"/>
                </a:solidFill>
                <a:latin typeface="Arial" pitchFamily="34" charset="0"/>
                <a:cs typeface="Arial" pitchFamily="34" charset="0"/>
              </a:rPr>
              <a:t>© Copyright 2016</a:t>
            </a:r>
            <a:r>
              <a:rPr lang="en-US" sz="900" i="1" baseline="0" dirty="0" smtClean="0">
                <a:solidFill>
                  <a:schemeClr val="tx1"/>
                </a:solidFill>
                <a:latin typeface="Arial" pitchFamily="34" charset="0"/>
                <a:cs typeface="Arial" pitchFamily="34" charset="0"/>
              </a:rPr>
              <a:t> </a:t>
            </a:r>
            <a:r>
              <a:rPr lang="en-US" sz="900" i="1" dirty="0" smtClean="0">
                <a:solidFill>
                  <a:schemeClr val="tx1"/>
                </a:solidFill>
                <a:latin typeface="Arial" pitchFamily="34" charset="0"/>
                <a:cs typeface="Arial" pitchFamily="34" charset="0"/>
              </a:rPr>
              <a:t>– Quantrax Corporation, Inc</a:t>
            </a:r>
            <a:endParaRPr lang="en-US" sz="900" dirty="0">
              <a:latin typeface="Arial" pitchFamily="34" charset="0"/>
              <a:cs typeface="Arial" pitchFamily="34" charset="0"/>
            </a:endParaRP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010400" y="76200"/>
            <a:ext cx="1604544" cy="640080"/>
          </a:xfrm>
          <a:prstGeom prst="rect">
            <a:avLst/>
          </a:prstGeom>
        </p:spPr>
      </p:pic>
      <p:cxnSp>
        <p:nvCxnSpPr>
          <p:cNvPr id="13" name="Straight Connector 12"/>
          <p:cNvCxnSpPr/>
          <p:nvPr userDrawn="1"/>
        </p:nvCxnSpPr>
        <p:spPr>
          <a:xfrm>
            <a:off x="381000" y="6629400"/>
            <a:ext cx="8305800" cy="0"/>
          </a:xfrm>
          <a:prstGeom prst="line">
            <a:avLst/>
          </a:prstGeom>
          <a:ln w="28575">
            <a:gradFill flip="none" rotWithShape="1">
              <a:gsLst>
                <a:gs pos="0">
                  <a:srgbClr val="002060"/>
                </a:gs>
                <a:gs pos="50000">
                  <a:schemeClr val="accent5">
                    <a:lumMod val="40000"/>
                    <a:lumOff val="60000"/>
                  </a:schemeClr>
                </a:gs>
                <a:gs pos="100000">
                  <a:schemeClr val="tx1"/>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2" r:id="rId2"/>
    <p:sldLayoutId id="2147483656" r:id="rId3"/>
    <p:sldLayoutId id="2147483661" r:id="rId4"/>
    <p:sldLayoutId id="2147483666"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762000"/>
            <a:ext cx="9144000" cy="1905000"/>
          </a:xfrm>
        </p:spPr>
        <p:txBody>
          <a:bodyPr>
            <a:noAutofit/>
          </a:bodyPr>
          <a:lstStyle/>
          <a:p>
            <a:r>
              <a:rPr lang="en-US" sz="3600" dirty="0" smtClean="0">
                <a:latin typeface="Arial" panose="020B0604020202020204" pitchFamily="34" charset="0"/>
                <a:cs typeface="Arial" panose="020B0604020202020204" pitchFamily="34" charset="0"/>
              </a:rPr>
              <a:t>RMEx</a:t>
            </a:r>
            <a:r>
              <a:rPr lang="en-US" sz="3600" dirty="0">
                <a:latin typeface="Arial" panose="020B0604020202020204" pitchFamily="34" charset="0"/>
                <a:cs typeface="Arial" panose="020B0604020202020204" pitchFamily="34" charset="0"/>
              </a:rPr>
              <a:t> Management </a:t>
            </a:r>
            <a:r>
              <a:rPr lang="en-US" sz="3600" dirty="0" smtClean="0">
                <a:latin typeface="Arial" panose="020B0604020202020204" pitchFamily="34" charset="0"/>
                <a:cs typeface="Arial" panose="020B0604020202020204" pitchFamily="34" charset="0"/>
              </a:rPr>
              <a:t>Training: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Credit Reporting</a:t>
            </a:r>
            <a:r>
              <a:rPr lang="en-US" sz="3200" i="1" dirty="0" smtClean="0">
                <a:latin typeface="Britannic Bold" pitchFamily="34" charset="0"/>
              </a:rPr>
              <a:t/>
            </a:r>
            <a:br>
              <a:rPr lang="en-US" sz="3200" i="1" dirty="0" smtClean="0">
                <a:latin typeface="Britannic Bold" pitchFamily="34" charset="0"/>
              </a:rPr>
            </a:br>
            <a:endParaRPr lang="en-US" sz="3200" i="1" dirty="0">
              <a:effectLst>
                <a:outerShdw blurRad="60007" dir="2000400" sy="-30000" kx="-800400" algn="bl" rotWithShape="0">
                  <a:prstClr val="black">
                    <a:alpha val="20000"/>
                  </a:prstClr>
                </a:outerShdw>
              </a:effectLst>
              <a:latin typeface="Britannic Bold" pitchFamily="34" charset="0"/>
              <a:ea typeface="+mn-ea"/>
            </a:endParaRPr>
          </a:p>
        </p:txBody>
      </p:sp>
      <p:pic>
        <p:nvPicPr>
          <p:cNvPr id="3" name="Picture 2"/>
          <p:cNvPicPr>
            <a:picLocks noChangeAspect="1"/>
          </p:cNvPicPr>
          <p:nvPr/>
        </p:nvPicPr>
        <p:blipFill>
          <a:blip r:embed="rId3" cstate="print"/>
          <a:stretch>
            <a:fillRect/>
          </a:stretch>
        </p:blipFill>
        <p:spPr>
          <a:xfrm>
            <a:off x="2209800" y="2585720"/>
            <a:ext cx="4876800" cy="320548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smtClean="0"/>
              <a:t>Stopping </a:t>
            </a:r>
            <a:r>
              <a:rPr lang="en-US" sz="2000" b="1" dirty="0"/>
              <a:t>Credit Reporting by State When Account is Placed</a:t>
            </a:r>
            <a:endParaRPr lang="en-US" altLang="en-US" sz="2000" b="1" dirty="0"/>
          </a:p>
        </p:txBody>
      </p:sp>
      <p:sp>
        <p:nvSpPr>
          <p:cNvPr id="6" name="Shape 111"/>
          <p:cNvSpPr/>
          <p:nvPr/>
        </p:nvSpPr>
        <p:spPr>
          <a:xfrm>
            <a:off x="398929" y="838200"/>
            <a:ext cx="845820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rPr lang="en-US" dirty="0"/>
              <a:t>System Control 2 &gt; State Options</a:t>
            </a:r>
          </a:p>
        </p:txBody>
      </p:sp>
      <p:grpSp>
        <p:nvGrpSpPr>
          <p:cNvPr id="9" name="Group 8"/>
          <p:cNvGrpSpPr/>
          <p:nvPr/>
        </p:nvGrpSpPr>
        <p:grpSpPr>
          <a:xfrm>
            <a:off x="838200" y="1363200"/>
            <a:ext cx="7170000" cy="5190000"/>
            <a:chOff x="838200" y="1363200"/>
            <a:chExt cx="7170000" cy="5190000"/>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363200"/>
              <a:ext cx="7170000" cy="5190000"/>
            </a:xfrm>
            <a:prstGeom prst="rect">
              <a:avLst/>
            </a:prstGeom>
          </p:spPr>
        </p:pic>
        <p:sp>
          <p:nvSpPr>
            <p:cNvPr id="7" name="Rectangle 6"/>
            <p:cNvSpPr/>
            <p:nvPr/>
          </p:nvSpPr>
          <p:spPr>
            <a:xfrm>
              <a:off x="838200" y="5029200"/>
              <a:ext cx="2819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2100917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smtClean="0"/>
              <a:t>Establishing </a:t>
            </a:r>
            <a:r>
              <a:rPr lang="en-US" sz="2000" b="1" dirty="0"/>
              <a:t>When To Start Credit Reporting New Accounts</a:t>
            </a:r>
            <a:endParaRPr lang="en-US" altLang="en-US" sz="2000" b="1" dirty="0"/>
          </a:p>
        </p:txBody>
      </p:sp>
      <p:sp>
        <p:nvSpPr>
          <p:cNvPr id="6" name="Shape 111"/>
          <p:cNvSpPr/>
          <p:nvPr/>
        </p:nvSpPr>
        <p:spPr>
          <a:xfrm>
            <a:off x="398929" y="838200"/>
            <a:ext cx="845820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rPr lang="en-US" dirty="0"/>
              <a:t>System Control 1&gt; Contact Series Definition</a:t>
            </a:r>
          </a:p>
        </p:txBody>
      </p:sp>
      <p:grpSp>
        <p:nvGrpSpPr>
          <p:cNvPr id="4" name="Group 3"/>
          <p:cNvGrpSpPr/>
          <p:nvPr/>
        </p:nvGrpSpPr>
        <p:grpSpPr>
          <a:xfrm>
            <a:off x="610095" y="1305581"/>
            <a:ext cx="7923809" cy="5247619"/>
            <a:chOff x="610095" y="1305581"/>
            <a:chExt cx="7923809" cy="524761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095" y="1305581"/>
              <a:ext cx="7923809" cy="5247619"/>
            </a:xfrm>
            <a:prstGeom prst="rect">
              <a:avLst/>
            </a:prstGeom>
          </p:spPr>
        </p:pic>
        <p:sp>
          <p:nvSpPr>
            <p:cNvPr id="3" name="Rectangle 2"/>
            <p:cNvSpPr/>
            <p:nvPr/>
          </p:nvSpPr>
          <p:spPr>
            <a:xfrm>
              <a:off x="5257800" y="5257800"/>
              <a:ext cx="2819400"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055161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smtClean="0"/>
              <a:t>Creating </a:t>
            </a:r>
            <a:r>
              <a:rPr lang="en-US" sz="2000" b="1" dirty="0"/>
              <a:t>A Test or Live File To Send To Credit Bureau</a:t>
            </a:r>
            <a:endParaRPr lang="en-US" altLang="en-US" sz="2000" b="1" dirty="0"/>
          </a:p>
        </p:txBody>
      </p:sp>
      <p:sp>
        <p:nvSpPr>
          <p:cNvPr id="6" name="Shape 111"/>
          <p:cNvSpPr/>
          <p:nvPr/>
        </p:nvSpPr>
        <p:spPr>
          <a:xfrm>
            <a:off x="398928" y="762000"/>
            <a:ext cx="8745072" cy="3385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b="1">
                <a:latin typeface="Arial"/>
                <a:ea typeface="Arial"/>
                <a:cs typeface="Arial"/>
                <a:sym typeface="Arial"/>
              </a:defRPr>
            </a:lvl1pPr>
          </a:lstStyle>
          <a:p>
            <a:r>
              <a:rPr lang="en-US" sz="1600" dirty="0"/>
              <a:t>Periodic Reports Menu &gt; Credit Reporting </a:t>
            </a:r>
            <a:r>
              <a:rPr lang="en-US" sz="1600" dirty="0" smtClean="0"/>
              <a:t>File Creation &gt; </a:t>
            </a:r>
            <a:r>
              <a:rPr lang="en-US" sz="1600" dirty="0"/>
              <a:t>Metro2 TEST file </a:t>
            </a:r>
            <a:r>
              <a:rPr lang="en-US" sz="1600" dirty="0" smtClean="0"/>
              <a:t>creation</a:t>
            </a:r>
            <a:endParaRPr lang="en-US" sz="1600"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533" y="3686533"/>
            <a:ext cx="3646667" cy="2866667"/>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64562"/>
            <a:ext cx="5053334" cy="3593333"/>
          </a:xfrm>
          <a:prstGeom prst="rect">
            <a:avLst/>
          </a:prstGeom>
        </p:spPr>
      </p:pic>
      <p:cxnSp>
        <p:nvCxnSpPr>
          <p:cNvPr id="16" name="Elbow Connector 15"/>
          <p:cNvCxnSpPr>
            <a:stCxn id="12" idx="3"/>
            <a:endCxn id="9" idx="0"/>
          </p:cNvCxnSpPr>
          <p:nvPr/>
        </p:nvCxnSpPr>
        <p:spPr>
          <a:xfrm>
            <a:off x="5053334" y="2961229"/>
            <a:ext cx="1962533" cy="725304"/>
          </a:xfrm>
          <a:prstGeom prst="bentConnector2">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959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smtClean="0"/>
              <a:t>Process-Test/Run/View Credit </a:t>
            </a:r>
            <a:r>
              <a:rPr lang="en-US" sz="2000" b="1" dirty="0"/>
              <a:t>Reporting </a:t>
            </a:r>
            <a:endParaRPr lang="en-US" altLang="en-US" sz="2000" b="1" dirty="0"/>
          </a:p>
        </p:txBody>
      </p:sp>
      <p:sp>
        <p:nvSpPr>
          <p:cNvPr id="6" name="Shape 111"/>
          <p:cNvSpPr/>
          <p:nvPr/>
        </p:nvSpPr>
        <p:spPr>
          <a:xfrm>
            <a:off x="398928" y="838200"/>
            <a:ext cx="8745072" cy="584775"/>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b="1">
                <a:latin typeface="Arial"/>
                <a:ea typeface="Arial"/>
                <a:cs typeface="Arial"/>
                <a:sym typeface="Arial"/>
              </a:defRPr>
            </a:lvl1pPr>
          </a:lstStyle>
          <a:p>
            <a:r>
              <a:rPr lang="en-US" sz="1600" dirty="0"/>
              <a:t>Periodic </a:t>
            </a:r>
            <a:r>
              <a:rPr lang="en-US" sz="1600" dirty="0" smtClean="0"/>
              <a:t>reports </a:t>
            </a:r>
            <a:r>
              <a:rPr lang="en-US" sz="1600" dirty="0"/>
              <a:t>m</a:t>
            </a:r>
            <a:r>
              <a:rPr lang="en-US" sz="1600" dirty="0" smtClean="0"/>
              <a:t>enu </a:t>
            </a:r>
            <a:r>
              <a:rPr lang="en-US" sz="1600" dirty="0"/>
              <a:t>&gt; </a:t>
            </a:r>
            <a:r>
              <a:rPr lang="en-US" sz="1600" dirty="0" smtClean="0"/>
              <a:t>Credit reporting file creation &gt; Credit  </a:t>
            </a:r>
            <a:r>
              <a:rPr lang="en-US" sz="1600" dirty="0"/>
              <a:t>Reporting for </a:t>
            </a:r>
            <a:r>
              <a:rPr lang="en-US" sz="1600" dirty="0" smtClean="0"/>
              <a:t>(Metro2</a:t>
            </a:r>
            <a:r>
              <a:rPr lang="en-US" sz="1600" dirty="0"/>
              <a:t>) </a:t>
            </a:r>
            <a:r>
              <a:rPr lang="en-US" sz="1600" dirty="0" smtClean="0"/>
              <a:t>history run</a:t>
            </a:r>
            <a:endParaRPr lang="en-US" sz="1600" dirty="0"/>
          </a:p>
        </p:txBody>
      </p:sp>
      <p:sp>
        <p:nvSpPr>
          <p:cNvPr id="2" name="Rectangle 1"/>
          <p:cNvSpPr/>
          <p:nvPr/>
        </p:nvSpPr>
        <p:spPr>
          <a:xfrm>
            <a:off x="533400" y="2057400"/>
            <a:ext cx="8229600" cy="3416320"/>
          </a:xfrm>
          <a:prstGeom prst="rect">
            <a:avLst/>
          </a:prstGeom>
        </p:spPr>
        <p:txBody>
          <a:bodyPr wrap="square">
            <a:spAutoFit/>
          </a:bodyPr>
          <a:lstStyle/>
          <a:p>
            <a:pPr marL="342900" indent="-342900">
              <a:buFont typeface="+mj-lt"/>
              <a:buAutoNum type="arabicPeriod"/>
            </a:pPr>
            <a:r>
              <a:rPr lang="en-US" b="1" dirty="0" smtClean="0"/>
              <a:t>Run Test (Optional – after first time doing credit reporting)</a:t>
            </a:r>
            <a:r>
              <a:rPr lang="en-US" dirty="0" smtClean="0"/>
              <a:t/>
            </a:r>
            <a:br>
              <a:rPr lang="en-US" dirty="0" smtClean="0"/>
            </a:br>
            <a:r>
              <a:rPr lang="en-US" dirty="0" smtClean="0"/>
              <a:t>Periodic </a:t>
            </a:r>
            <a:r>
              <a:rPr lang="en-US" dirty="0"/>
              <a:t>Reports Menu &gt; Credit Reporting File Creation &gt; Metro2 </a:t>
            </a:r>
            <a:r>
              <a:rPr lang="en-US" b="1" u="sng" dirty="0"/>
              <a:t>TEST</a:t>
            </a:r>
            <a:r>
              <a:rPr lang="en-US" dirty="0"/>
              <a:t> file </a:t>
            </a:r>
            <a:r>
              <a:rPr lang="en-US" dirty="0" smtClean="0"/>
              <a:t>creation</a:t>
            </a:r>
            <a:br>
              <a:rPr lang="en-US" dirty="0" smtClean="0"/>
            </a:br>
            <a:endParaRPr lang="en-US" dirty="0" smtClean="0"/>
          </a:p>
          <a:p>
            <a:pPr marL="342900" indent="-342900">
              <a:buFont typeface="+mj-lt"/>
              <a:buAutoNum type="arabicPeriod"/>
            </a:pPr>
            <a:r>
              <a:rPr lang="en-US" b="1" dirty="0" smtClean="0"/>
              <a:t>View  </a:t>
            </a:r>
            <a:r>
              <a:rPr lang="en-US" b="1" dirty="0"/>
              <a:t>History:</a:t>
            </a:r>
          </a:p>
          <a:p>
            <a:pPr lvl="1"/>
            <a:r>
              <a:rPr lang="en-US" dirty="0"/>
              <a:t>Periodic reports menu &gt; Credit reporting file creation &gt; Credit  Reporting for (Metro2) history run</a:t>
            </a:r>
          </a:p>
          <a:p>
            <a:pPr marL="342900" indent="-342900">
              <a:buFont typeface="+mj-lt"/>
              <a:buAutoNum type="arabicPeriod"/>
            </a:pPr>
            <a:endParaRPr lang="en-US" dirty="0" smtClean="0"/>
          </a:p>
          <a:p>
            <a:pPr marL="342900" indent="-342900">
              <a:buFont typeface="+mj-lt"/>
              <a:buAutoNum type="arabicPeriod"/>
            </a:pPr>
            <a:r>
              <a:rPr lang="en-US" b="1" dirty="0" smtClean="0"/>
              <a:t>Run File:</a:t>
            </a:r>
          </a:p>
          <a:p>
            <a:pPr lvl="1"/>
            <a:r>
              <a:rPr lang="en-US" dirty="0" smtClean="0"/>
              <a:t>Periodic </a:t>
            </a:r>
            <a:r>
              <a:rPr lang="en-US" dirty="0"/>
              <a:t>Reports Menu &gt; Credit Reporting File Creation &gt; Metro2 </a:t>
            </a:r>
            <a:r>
              <a:rPr lang="en-US" dirty="0" smtClean="0"/>
              <a:t>file creation</a:t>
            </a:r>
            <a:br>
              <a:rPr lang="en-US" dirty="0" smtClean="0"/>
            </a:br>
            <a:endParaRPr lang="en-US" dirty="0" smtClean="0"/>
          </a:p>
          <a:p>
            <a:pPr marL="342900" indent="-342900">
              <a:buFont typeface="+mj-lt"/>
              <a:buAutoNum type="arabicPeriod"/>
            </a:pPr>
            <a:endParaRPr lang="en-US" dirty="0" smtClean="0"/>
          </a:p>
          <a:p>
            <a:pPr marL="342900" indent="-342900">
              <a:buFont typeface="+mj-lt"/>
              <a:buAutoNum type="arabicPeriod"/>
            </a:pPr>
            <a:endParaRPr lang="en-US" dirty="0"/>
          </a:p>
        </p:txBody>
      </p:sp>
    </p:spTree>
    <p:extLst>
      <p:ext uri="{BB962C8B-B14F-4D97-AF65-F5344CB8AC3E}">
        <p14:creationId xmlns:p14="http://schemas.microsoft.com/office/powerpoint/2010/main" val="27594576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smtClean="0"/>
              <a:t>Credit </a:t>
            </a:r>
            <a:r>
              <a:rPr lang="en-US" sz="2000" b="1" dirty="0"/>
              <a:t>Reporting An Account That Was Flagged </a:t>
            </a:r>
            <a:r>
              <a:rPr lang="en-US" sz="2000" b="1" dirty="0" smtClean="0"/>
              <a:t>To Not Be Reported </a:t>
            </a:r>
            <a:r>
              <a:rPr lang="en-US" sz="2000" b="1" dirty="0"/>
              <a:t>to </a:t>
            </a:r>
            <a:r>
              <a:rPr lang="en-US" sz="2000" b="1" dirty="0" smtClean="0"/>
              <a:t>The </a:t>
            </a:r>
            <a:r>
              <a:rPr lang="en-US" sz="2000" b="1" dirty="0"/>
              <a:t>Credit Bureaus</a:t>
            </a:r>
            <a:endParaRPr lang="en-US" altLang="en-US" sz="2000" b="1" dirty="0"/>
          </a:p>
        </p:txBody>
      </p:sp>
      <p:sp>
        <p:nvSpPr>
          <p:cNvPr id="6" name="Shape 111"/>
          <p:cNvSpPr/>
          <p:nvPr/>
        </p:nvSpPr>
        <p:spPr>
          <a:xfrm>
            <a:off x="398928" y="838200"/>
            <a:ext cx="8745072" cy="64633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b="1">
                <a:latin typeface="Arial"/>
                <a:ea typeface="Arial"/>
                <a:cs typeface="Arial"/>
                <a:sym typeface="Arial"/>
              </a:defRPr>
            </a:lvl1pPr>
          </a:lstStyle>
          <a:p>
            <a:r>
              <a:rPr lang="en-US" dirty="0"/>
              <a:t>Account Details – </a:t>
            </a:r>
            <a:r>
              <a:rPr lang="en-US" dirty="0" smtClean="0"/>
              <a:t>Remove  </a:t>
            </a:r>
            <a:r>
              <a:rPr lang="en-US" dirty="0"/>
              <a:t>Description </a:t>
            </a:r>
            <a:r>
              <a:rPr lang="en-US" dirty="0" smtClean="0"/>
              <a:t>Code</a:t>
            </a:r>
          </a:p>
          <a:p>
            <a:r>
              <a:rPr lang="en-US" dirty="0" smtClean="0"/>
              <a:t>(For the Description Code setup in System Parameters for Credit Reporting)</a:t>
            </a:r>
            <a:endParaRPr lang="en-US" dirty="0"/>
          </a:p>
        </p:txBody>
      </p:sp>
      <p:grpSp>
        <p:nvGrpSpPr>
          <p:cNvPr id="4" name="Group 3"/>
          <p:cNvGrpSpPr/>
          <p:nvPr/>
        </p:nvGrpSpPr>
        <p:grpSpPr>
          <a:xfrm>
            <a:off x="457200" y="1539857"/>
            <a:ext cx="8060952" cy="4937143"/>
            <a:chOff x="457200" y="1539857"/>
            <a:chExt cx="8060952" cy="493714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39857"/>
              <a:ext cx="8060952" cy="4937143"/>
            </a:xfrm>
            <a:prstGeom prst="rect">
              <a:avLst/>
            </a:prstGeom>
          </p:spPr>
        </p:pic>
        <p:sp>
          <p:nvSpPr>
            <p:cNvPr id="3" name="Rectangle 2"/>
            <p:cNvSpPr/>
            <p:nvPr/>
          </p:nvSpPr>
          <p:spPr>
            <a:xfrm>
              <a:off x="6629400" y="3810000"/>
              <a:ext cx="1600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629400" y="2895600"/>
              <a:ext cx="1600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676400" y="4876800"/>
              <a:ext cx="16002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735569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smtClean="0"/>
              <a:t>Credit </a:t>
            </a:r>
            <a:r>
              <a:rPr lang="en-US" sz="2000" b="1" dirty="0"/>
              <a:t>Reporting An Account That Was Stopped in Metro2 </a:t>
            </a:r>
            <a:r>
              <a:rPr lang="en-US" sz="2000" b="1" dirty="0" smtClean="0"/>
              <a:t>Controls </a:t>
            </a:r>
            <a:r>
              <a:rPr lang="en-US" sz="2000" b="1" dirty="0"/>
              <a:t>or if Account Was Withdrawn</a:t>
            </a:r>
          </a:p>
        </p:txBody>
      </p:sp>
      <p:sp>
        <p:nvSpPr>
          <p:cNvPr id="6" name="Shape 111"/>
          <p:cNvSpPr/>
          <p:nvPr/>
        </p:nvSpPr>
        <p:spPr>
          <a:xfrm>
            <a:off x="398928" y="838200"/>
            <a:ext cx="8745072" cy="369332"/>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b="1">
                <a:latin typeface="Arial"/>
                <a:ea typeface="Arial"/>
                <a:cs typeface="Arial"/>
                <a:sym typeface="Arial"/>
              </a:defRPr>
            </a:lvl1pPr>
          </a:lstStyle>
          <a:p>
            <a:r>
              <a:rPr lang="en-US" dirty="0"/>
              <a:t>System Control 1 &gt; </a:t>
            </a:r>
            <a:r>
              <a:rPr lang="en-US" dirty="0" smtClean="0"/>
              <a:t>Smart codes </a:t>
            </a:r>
            <a:r>
              <a:rPr lang="en-US" dirty="0"/>
              <a:t>– pg. 7</a:t>
            </a:r>
          </a:p>
        </p:txBody>
      </p:sp>
      <p:grpSp>
        <p:nvGrpSpPr>
          <p:cNvPr id="3" name="Group 2"/>
          <p:cNvGrpSpPr/>
          <p:nvPr/>
        </p:nvGrpSpPr>
        <p:grpSpPr>
          <a:xfrm>
            <a:off x="762000" y="1447800"/>
            <a:ext cx="7619524" cy="5057143"/>
            <a:chOff x="762000" y="1447800"/>
            <a:chExt cx="7619524" cy="5057143"/>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476" y="1447800"/>
              <a:ext cx="7619048" cy="5057143"/>
            </a:xfrm>
            <a:prstGeom prst="rect">
              <a:avLst/>
            </a:prstGeom>
          </p:spPr>
        </p:pic>
        <p:sp>
          <p:nvSpPr>
            <p:cNvPr id="7" name="Rectangle 6"/>
            <p:cNvSpPr/>
            <p:nvPr/>
          </p:nvSpPr>
          <p:spPr>
            <a:xfrm>
              <a:off x="762000" y="5486400"/>
              <a:ext cx="2971800"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7289271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a:t>
            </a:r>
            <a:r>
              <a:rPr lang="en-US" sz="2000" b="1" dirty="0" smtClean="0"/>
              <a:t>Credit Reporting</a:t>
            </a:r>
            <a:endParaRPr lang="en-US" altLang="en-US" sz="2000" b="1" dirty="0"/>
          </a:p>
        </p:txBody>
      </p:sp>
      <p:sp>
        <p:nvSpPr>
          <p:cNvPr id="3" name="Content Placeholder 2"/>
          <p:cNvSpPr txBox="1">
            <a:spLocks/>
          </p:cNvSpPr>
          <p:nvPr/>
        </p:nvSpPr>
        <p:spPr>
          <a:xfrm>
            <a:off x="457200" y="762000"/>
            <a:ext cx="8229600" cy="5791200"/>
          </a:xfrm>
          <a:prstGeom prst="rect">
            <a:avLst/>
          </a:prstGeom>
        </p:spPr>
        <p:txBody>
          <a:bodyPr>
            <a:noAutofit/>
          </a:bodyPr>
          <a:lstStyle/>
          <a:p>
            <a:pPr marL="457200" indent="-457200" fontAlgn="auto">
              <a:spcBef>
                <a:spcPct val="20000"/>
              </a:spcBef>
              <a:spcAft>
                <a:spcPts val="0"/>
              </a:spcAft>
              <a:defRPr/>
            </a:pPr>
            <a:r>
              <a:rPr lang="en-US" sz="1600" b="1" dirty="0" smtClean="0">
                <a:solidFill>
                  <a:srgbClr val="FF0000"/>
                </a:solidFill>
                <a:latin typeface="Arial" panose="020B0604020202020204" pitchFamily="34" charset="0"/>
                <a:cs typeface="Arial" panose="020B0604020202020204" pitchFamily="34" charset="0"/>
              </a:rPr>
              <a:t>In </a:t>
            </a:r>
            <a:r>
              <a:rPr lang="en-US" sz="1600" b="1" dirty="0">
                <a:solidFill>
                  <a:srgbClr val="FF0000"/>
                </a:solidFill>
                <a:latin typeface="Arial" panose="020B0604020202020204" pitchFamily="34" charset="0"/>
                <a:cs typeface="Arial" panose="020B0604020202020204" pitchFamily="34" charset="0"/>
              </a:rPr>
              <a:t>your </a:t>
            </a:r>
            <a:r>
              <a:rPr lang="en-US" sz="1600" b="1" dirty="0" smtClean="0">
                <a:solidFill>
                  <a:srgbClr val="FF0000"/>
                </a:solidFill>
                <a:latin typeface="Arial" panose="020B0604020202020204" pitchFamily="34" charset="0"/>
                <a:cs typeface="Arial" panose="020B0604020202020204" pitchFamily="34" charset="0"/>
              </a:rPr>
              <a:t>system, </a:t>
            </a:r>
            <a:r>
              <a:rPr lang="en-US" sz="1600" b="1" dirty="0">
                <a:solidFill>
                  <a:srgbClr val="FF0000"/>
                </a:solidFill>
                <a:latin typeface="Arial" panose="020B0604020202020204" pitchFamily="34" charset="0"/>
                <a:cs typeface="Arial" panose="020B0604020202020204" pitchFamily="34" charset="0"/>
              </a:rPr>
              <a:t>use COMPANY </a:t>
            </a:r>
            <a:r>
              <a:rPr lang="en-US" sz="1600" b="1" dirty="0" smtClean="0">
                <a:solidFill>
                  <a:srgbClr val="FF0000"/>
                </a:solidFill>
                <a:latin typeface="Arial" panose="020B0604020202020204" pitchFamily="34" charset="0"/>
                <a:cs typeface="Arial" panose="020B0604020202020204" pitchFamily="34" charset="0"/>
              </a:rPr>
              <a:t>98</a:t>
            </a:r>
            <a:br>
              <a:rPr lang="en-US" sz="1600" b="1" dirty="0" smtClean="0">
                <a:solidFill>
                  <a:srgbClr val="FF0000"/>
                </a:solidFill>
                <a:latin typeface="Arial" panose="020B0604020202020204" pitchFamily="34" charset="0"/>
                <a:cs typeface="Arial" panose="020B0604020202020204" pitchFamily="34" charset="0"/>
              </a:rPr>
            </a:br>
            <a:r>
              <a:rPr lang="en-US" sz="1600" b="1" dirty="0">
                <a:latin typeface="Arial" panose="020B0604020202020204" pitchFamily="34" charset="0"/>
                <a:cs typeface="Arial" panose="020B0604020202020204" pitchFamily="34" charset="0"/>
              </a:rPr>
              <a:t> </a:t>
            </a:r>
          </a:p>
          <a:p>
            <a:pPr lvl="0"/>
            <a:r>
              <a:rPr lang="en-US" sz="1600" b="1" dirty="0">
                <a:latin typeface="Arial" panose="020B0604020202020204" pitchFamily="34" charset="0"/>
                <a:cs typeface="Arial" panose="020B0604020202020204" pitchFamily="34" charset="0"/>
              </a:rPr>
              <a:t>Print and review the following reports</a:t>
            </a:r>
            <a:r>
              <a:rPr lang="en-US" sz="1600" b="1" dirty="0" smtClean="0">
                <a:latin typeface="Arial" panose="020B0604020202020204" pitchFamily="34" charset="0"/>
                <a:cs typeface="Arial" panose="020B0604020202020204" pitchFamily="34" charset="0"/>
              </a:rPr>
              <a:t>:</a:t>
            </a:r>
          </a:p>
          <a:p>
            <a:pPr lvl="0"/>
            <a:endParaRPr lang="en-US" sz="1600" dirty="0">
              <a:latin typeface="Arial" panose="020B0604020202020204" pitchFamily="34" charset="0"/>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smtClean="0">
                <a:latin typeface="Arial" panose="020B0604020202020204" pitchFamily="34" charset="0"/>
                <a:ea typeface="MS Mincho" panose="02020609040205080304" pitchFamily="49" charset="-128"/>
                <a:cs typeface="Arial" panose="020B0604020202020204" pitchFamily="34" charset="0"/>
              </a:rPr>
              <a:t>Setup </a:t>
            </a:r>
            <a:r>
              <a:rPr lang="en-US" sz="1600" dirty="0">
                <a:latin typeface="Arial" panose="020B0604020202020204" pitchFamily="34" charset="0"/>
                <a:ea typeface="MS Mincho" panose="02020609040205080304" pitchFamily="49" charset="-128"/>
                <a:cs typeface="Arial" panose="020B0604020202020204" pitchFamily="34" charset="0"/>
              </a:rPr>
              <a:t>your Company for Credit Reporting for Equifax, Experian and Trans Union using the following test information</a:t>
            </a:r>
            <a:r>
              <a:rPr lang="en-US" sz="1600" dirty="0" smtClean="0">
                <a:latin typeface="Arial" panose="020B0604020202020204" pitchFamily="34" charset="0"/>
                <a:ea typeface="MS Mincho" panose="02020609040205080304" pitchFamily="49" charset="-128"/>
                <a:cs typeface="Arial" panose="020B0604020202020204" pitchFamily="34" charset="0"/>
              </a:rPr>
              <a:t>:</a:t>
            </a:r>
          </a:p>
          <a:p>
            <a:pPr marL="342900" marR="0" lvl="0" indent="-342900">
              <a:lnSpc>
                <a:spcPct val="115000"/>
              </a:lnSpc>
              <a:spcBef>
                <a:spcPts val="0"/>
              </a:spcBef>
              <a:spcAft>
                <a:spcPts val="0"/>
              </a:spcAft>
              <a:buFont typeface="+mj-lt"/>
              <a:buAutoNum type="arabicPeriod"/>
            </a:pP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a:pP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a:pP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a:pP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a:pP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a:pP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a:pP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smtClean="0">
                <a:latin typeface="Arial" panose="020B0604020202020204" pitchFamily="34" charset="0"/>
                <a:ea typeface="MS Mincho" panose="02020609040205080304" pitchFamily="49" charset="-128"/>
                <a:cs typeface="Arial" panose="020B0604020202020204" pitchFamily="34" charset="0"/>
              </a:rPr>
              <a:t>Credit </a:t>
            </a:r>
            <a:r>
              <a:rPr lang="en-US" sz="1600" dirty="0">
                <a:latin typeface="Arial" panose="020B0604020202020204" pitchFamily="34" charset="0"/>
                <a:ea typeface="MS Mincho" panose="02020609040205080304" pitchFamily="49" charset="-128"/>
                <a:cs typeface="Arial" panose="020B0604020202020204" pitchFamily="34" charset="0"/>
              </a:rPr>
              <a:t>report only for accounts that are New, Paid In-Full (PIF), Withdrawn by the client or when the account balance is changed</a:t>
            </a:r>
            <a:r>
              <a:rPr lang="en-US" sz="1600" dirty="0" smtClean="0">
                <a:latin typeface="Arial" panose="020B0604020202020204" pitchFamily="34" charset="0"/>
                <a:ea typeface="MS Mincho" panose="02020609040205080304" pitchFamily="49" charset="-128"/>
                <a:cs typeface="Arial" panose="020B0604020202020204" pitchFamily="34" charset="0"/>
              </a:rPr>
              <a:t>.</a:t>
            </a:r>
          </a:p>
          <a:p>
            <a:pPr marL="342900" marR="0" lvl="0" indent="-342900">
              <a:lnSpc>
                <a:spcPct val="115000"/>
              </a:lnSpc>
              <a:spcBef>
                <a:spcPts val="0"/>
              </a:spcBef>
              <a:spcAft>
                <a:spcPts val="0"/>
              </a:spcAft>
              <a:buFont typeface="+mj-lt"/>
              <a:buAutoNum type="arabicPeriod"/>
            </a:pPr>
            <a:endParaRPr lang="en-US" sz="1600" dirty="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15000"/>
              </a:lnSpc>
              <a:spcBef>
                <a:spcPts val="0"/>
              </a:spcBef>
              <a:spcAft>
                <a:spcPts val="0"/>
              </a:spcAft>
              <a:buFont typeface="+mj-lt"/>
              <a:buAutoNum type="arabicPeriod"/>
            </a:pPr>
            <a:r>
              <a:rPr lang="en-US" sz="1600" dirty="0" smtClean="0">
                <a:latin typeface="Arial" panose="020B0604020202020204" pitchFamily="34" charset="0"/>
                <a:ea typeface="MS Mincho" panose="02020609040205080304" pitchFamily="49" charset="-128"/>
                <a:cs typeface="Arial" panose="020B0604020202020204" pitchFamily="34" charset="0"/>
              </a:rPr>
              <a:t>Setup </a:t>
            </a:r>
            <a:r>
              <a:rPr lang="en-US" sz="1600" dirty="0">
                <a:latin typeface="Arial" panose="020B0604020202020204" pitchFamily="34" charset="0"/>
                <a:ea typeface="MS Mincho" panose="02020609040205080304" pitchFamily="49" charset="-128"/>
                <a:cs typeface="Arial" panose="020B0604020202020204" pitchFamily="34" charset="0"/>
              </a:rPr>
              <a:t>your company to credit report for: </a:t>
            </a:r>
            <a:r>
              <a:rPr lang="en-US" sz="1600" dirty="0" smtClean="0">
                <a:latin typeface="Arial" panose="020B0604020202020204" pitchFamily="34" charset="0"/>
                <a:ea typeface="MS Mincho" panose="02020609040205080304" pitchFamily="49" charset="-128"/>
                <a:cs typeface="Arial" panose="020B0604020202020204" pitchFamily="34" charset="0"/>
              </a:rPr>
              <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a:p>
            <a:pPr lvl="1">
              <a:lnSpc>
                <a:spcPct val="115000"/>
              </a:lnSpc>
            </a:pPr>
            <a:r>
              <a:rPr lang="en-US" sz="1600" dirty="0">
                <a:latin typeface="Arial" panose="020B0604020202020204" pitchFamily="34" charset="0"/>
                <a:ea typeface="MS Mincho" panose="02020609040205080304" pitchFamily="49" charset="-128"/>
                <a:cs typeface="Arial" panose="020B0604020202020204" pitchFamily="34" charset="0"/>
              </a:rPr>
              <a:t>a.	Accounts that have filed for bankruptcy Chapter 11 – 13.</a:t>
            </a:r>
          </a:p>
          <a:p>
            <a:pPr lvl="1">
              <a:lnSpc>
                <a:spcPct val="115000"/>
              </a:lnSpc>
            </a:pPr>
            <a:r>
              <a:rPr lang="en-US" sz="1600" dirty="0">
                <a:latin typeface="Arial" panose="020B0604020202020204" pitchFamily="34" charset="0"/>
                <a:ea typeface="MS Mincho" panose="02020609040205080304" pitchFamily="49" charset="-128"/>
                <a:cs typeface="Arial" panose="020B0604020202020204" pitchFamily="34" charset="0"/>
              </a:rPr>
              <a:t>b.	Accounts that have a bankruptcy that was discharged.</a:t>
            </a:r>
          </a:p>
          <a:p>
            <a:pPr lvl="1">
              <a:lnSpc>
                <a:spcPct val="115000"/>
              </a:lnSpc>
            </a:pPr>
            <a:r>
              <a:rPr lang="en-US" sz="1600" dirty="0">
                <a:latin typeface="Arial" panose="020B0604020202020204" pitchFamily="34" charset="0"/>
                <a:ea typeface="MS Mincho" panose="02020609040205080304" pitchFamily="49" charset="-128"/>
                <a:cs typeface="Arial" panose="020B0604020202020204" pitchFamily="34" charset="0"/>
              </a:rPr>
              <a:t>c.	Accounts when their dispute or objection is resolved.</a:t>
            </a:r>
          </a:p>
          <a:p>
            <a:pPr marL="342900" marR="0" lvl="0" indent="-342900">
              <a:lnSpc>
                <a:spcPct val="115000"/>
              </a:lnSpc>
              <a:spcBef>
                <a:spcPts val="0"/>
              </a:spcBef>
              <a:spcAft>
                <a:spcPts val="0"/>
              </a:spcAft>
              <a:buFont typeface="+mj-lt"/>
              <a:buAutoNum type="arabicPeriod"/>
            </a:pP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lvl="1">
              <a:lnSpc>
                <a:spcPct val="115000"/>
              </a:lnSpc>
            </a:pP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lvl="1">
              <a:lnSpc>
                <a:spcPct val="115000"/>
              </a:lnSpc>
            </a:pPr>
            <a:r>
              <a:rPr lang="en-US" sz="1600" dirty="0" smtClean="0">
                <a:latin typeface="Arial" panose="020B0604020202020204" pitchFamily="34" charset="0"/>
                <a:ea typeface="MS Mincho" panose="02020609040205080304" pitchFamily="49" charset="-128"/>
                <a:cs typeface="Arial" panose="020B0604020202020204" pitchFamily="34" charset="0"/>
              </a:rPr>
              <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994344975"/>
              </p:ext>
            </p:extLst>
          </p:nvPr>
        </p:nvGraphicFramePr>
        <p:xfrm>
          <a:off x="990600" y="2590800"/>
          <a:ext cx="7238999" cy="1344930"/>
        </p:xfrm>
        <a:graphic>
          <a:graphicData uri="http://schemas.openxmlformats.org/drawingml/2006/table">
            <a:tbl>
              <a:tblPr firstRow="1" firstCol="1" bandRow="1"/>
              <a:tblGrid>
                <a:gridCol w="2403175"/>
                <a:gridCol w="2432649"/>
                <a:gridCol w="2403175"/>
              </a:tblGrid>
              <a:tr h="285750">
                <a:tc>
                  <a:txBody>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Credit Bureau</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Agency/Program Identifier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effectLst/>
                          <a:latin typeface="Arial" panose="020B0604020202020204" pitchFamily="34" charset="0"/>
                          <a:ea typeface="Calibri" panose="020F0502020204030204" pitchFamily="34" charset="0"/>
                          <a:cs typeface="Arial" panose="020B0604020202020204" pitchFamily="34" charset="0"/>
                        </a:rPr>
                        <a:t>Identification Number</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Equifax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JHVJFV151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JKCN45V4V5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Experian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BH144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5F14F1V845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0">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Trans Union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Arial" panose="020B0604020202020204" pitchFamily="34" charset="0"/>
                          <a:ea typeface="Calibri" panose="020F0502020204030204" pitchFamily="34" charset="0"/>
                          <a:cs typeface="Arial" panose="020B0604020202020204" pitchFamily="34" charset="0"/>
                        </a:rPr>
                        <a:t>V51511V54B</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smtClean="0">
                          <a:effectLst/>
                          <a:latin typeface="Arial" panose="020B0604020202020204" pitchFamily="34" charset="0"/>
                          <a:ea typeface="Calibri" panose="020F0502020204030204" pitchFamily="34" charset="0"/>
                          <a:cs typeface="Arial" panose="020B0604020202020204" pitchFamily="34" charset="0"/>
                        </a:rPr>
                        <a:t>4B5B41B54B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35695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p:cNvSpPr txBox="1">
            <a:spLocks noChangeArrowheads="1"/>
          </p:cNvSpPr>
          <p:nvPr/>
        </p:nvSpPr>
        <p:spPr bwMode="auto">
          <a:xfrm>
            <a:off x="304800" y="762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a:t>Exercises – </a:t>
            </a:r>
            <a:r>
              <a:rPr lang="en-US" sz="2000" b="1" dirty="0" smtClean="0"/>
              <a:t>Credit Reporting </a:t>
            </a:r>
            <a:r>
              <a:rPr lang="en-US" sz="2000" b="1" i="1" dirty="0" smtClean="0"/>
              <a:t>(continued)</a:t>
            </a:r>
            <a:endParaRPr lang="en-US" altLang="en-US" sz="2000" b="1" i="1" dirty="0"/>
          </a:p>
        </p:txBody>
      </p:sp>
      <p:sp>
        <p:nvSpPr>
          <p:cNvPr id="3" name="Content Placeholder 2"/>
          <p:cNvSpPr txBox="1">
            <a:spLocks/>
          </p:cNvSpPr>
          <p:nvPr/>
        </p:nvSpPr>
        <p:spPr>
          <a:xfrm>
            <a:off x="381000" y="914400"/>
            <a:ext cx="8534400" cy="5791200"/>
          </a:xfrm>
          <a:prstGeom prst="rect">
            <a:avLst/>
          </a:prstGeom>
        </p:spPr>
        <p:txBody>
          <a:bodyPr>
            <a:noAutofit/>
          </a:bodyPr>
          <a:lstStyle/>
          <a:p>
            <a:pPr marL="342900" marR="0" lvl="0" indent="-342900">
              <a:lnSpc>
                <a:spcPct val="115000"/>
              </a:lnSpc>
              <a:spcBef>
                <a:spcPts val="0"/>
              </a:spcBef>
              <a:spcAft>
                <a:spcPts val="0"/>
              </a:spcAft>
              <a:buFont typeface="+mj-lt"/>
              <a:buAutoNum type="arabicPeriod" startAt="4"/>
            </a:pPr>
            <a:r>
              <a:rPr lang="en-US" sz="1600" dirty="0" smtClean="0">
                <a:latin typeface="Arial" panose="020B0604020202020204" pitchFamily="34" charset="0"/>
                <a:ea typeface="MS Mincho" panose="02020609040205080304" pitchFamily="49" charset="-128"/>
                <a:cs typeface="Arial" panose="020B0604020202020204" pitchFamily="34" charset="0"/>
              </a:rPr>
              <a:t>Setup </a:t>
            </a:r>
            <a:r>
              <a:rPr lang="en-US" sz="1600" dirty="0">
                <a:latin typeface="Arial" panose="020B0604020202020204" pitchFamily="34" charset="0"/>
                <a:ea typeface="MS Mincho" panose="02020609040205080304" pitchFamily="49" charset="-128"/>
                <a:cs typeface="Arial" panose="020B0604020202020204" pitchFamily="34" charset="0"/>
              </a:rPr>
              <a:t>your company to not do credit reporting if: </a:t>
            </a:r>
            <a:r>
              <a:rPr lang="en-US" sz="1600" dirty="0" smtClean="0">
                <a:latin typeface="Arial" panose="020B0604020202020204" pitchFamily="34" charset="0"/>
                <a:ea typeface="MS Mincho" panose="02020609040205080304" pitchFamily="49" charset="-128"/>
                <a:cs typeface="Arial" panose="020B0604020202020204" pitchFamily="34" charset="0"/>
              </a:rPr>
              <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a:p>
            <a:pPr lvl="1">
              <a:lnSpc>
                <a:spcPct val="115000"/>
              </a:lnSpc>
            </a:pPr>
            <a:r>
              <a:rPr lang="en-US" sz="1600" dirty="0">
                <a:latin typeface="Arial" panose="020B0604020202020204" pitchFamily="34" charset="0"/>
                <a:ea typeface="MS Mincho" panose="02020609040205080304" pitchFamily="49" charset="-128"/>
                <a:cs typeface="Arial" panose="020B0604020202020204" pitchFamily="34" charset="0"/>
              </a:rPr>
              <a:t>a.	Accounts have a disputes or objections by a consumer.</a:t>
            </a:r>
          </a:p>
          <a:p>
            <a:pPr marL="800100" lvl="1" indent="-342900">
              <a:lnSpc>
                <a:spcPct val="115000"/>
              </a:lnSpc>
              <a:buAutoNum type="alphaLcPeriod" startAt="2"/>
            </a:pPr>
            <a:r>
              <a:rPr lang="en-US" sz="1600" dirty="0" smtClean="0">
                <a:latin typeface="Arial" panose="020B0604020202020204" pitchFamily="34" charset="0"/>
                <a:ea typeface="MS Mincho" panose="02020609040205080304" pitchFamily="49" charset="-128"/>
                <a:cs typeface="Arial" panose="020B0604020202020204" pitchFamily="34" charset="0"/>
              </a:rPr>
              <a:t>Accounts </a:t>
            </a:r>
            <a:r>
              <a:rPr lang="en-US" sz="1600" dirty="0">
                <a:latin typeface="Arial" panose="020B0604020202020204" pitchFamily="34" charset="0"/>
                <a:ea typeface="MS Mincho" panose="02020609040205080304" pitchFamily="49" charset="-128"/>
                <a:cs typeface="Arial" panose="020B0604020202020204" pitchFamily="34" charset="0"/>
              </a:rPr>
              <a:t>that were withdrawn from the client</a:t>
            </a:r>
            <a:r>
              <a:rPr lang="en-US" sz="1600" dirty="0" smtClean="0">
                <a:latin typeface="Arial" panose="020B0604020202020204" pitchFamily="34" charset="0"/>
                <a:ea typeface="MS Mincho" panose="02020609040205080304" pitchFamily="49" charset="-128"/>
                <a:cs typeface="Arial" panose="020B0604020202020204" pitchFamily="34" charset="0"/>
              </a:rPr>
              <a:t>.</a:t>
            </a:r>
          </a:p>
          <a:p>
            <a:pPr lvl="1">
              <a:lnSpc>
                <a:spcPct val="115000"/>
              </a:lnSpc>
            </a:pPr>
            <a:endParaRPr lang="en-US" sz="1600" dirty="0" smtClean="0">
              <a:latin typeface="Arial" panose="020B0604020202020204" pitchFamily="34" charset="0"/>
              <a:ea typeface="MS Mincho" panose="02020609040205080304" pitchFamily="49" charset="-128"/>
              <a:cs typeface="Arial" panose="020B0604020202020204" pitchFamily="34" charset="0"/>
            </a:endParaRPr>
          </a:p>
          <a:p>
            <a:pPr marL="342900" marR="0" lvl="0" indent="-342900">
              <a:lnSpc>
                <a:spcPct val="107000"/>
              </a:lnSpc>
              <a:spcBef>
                <a:spcPts val="0"/>
              </a:spcBef>
              <a:spcAft>
                <a:spcPts val="0"/>
              </a:spcAft>
              <a:buFont typeface="+mj-lt"/>
              <a:buAutoNum type="arabicPeriod" startAt="6"/>
            </a:pPr>
            <a:r>
              <a:rPr lang="en-US" sz="1600" dirty="0">
                <a:latin typeface="Arial" panose="020B0604020202020204" pitchFamily="34" charset="0"/>
                <a:ea typeface="Calibri" panose="020F0502020204030204" pitchFamily="34" charset="0"/>
                <a:cs typeface="Arial" panose="020B0604020202020204" pitchFamily="34" charset="0"/>
              </a:rPr>
              <a:t>Setup credit reporting to remove an account from the credit bureau if it has already been reported.</a:t>
            </a:r>
            <a:br>
              <a:rPr lang="en-US" sz="1600" dirty="0">
                <a:latin typeface="Arial" panose="020B0604020202020204" pitchFamily="34" charset="0"/>
                <a:ea typeface="Calibri" panose="020F0502020204030204" pitchFamily="34" charset="0"/>
                <a:cs typeface="Arial" panose="020B0604020202020204" pitchFamily="34" charset="0"/>
              </a:rPr>
            </a:b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startAt="6"/>
            </a:pPr>
            <a:r>
              <a:rPr lang="en-US" sz="1600" dirty="0">
                <a:latin typeface="Arial" panose="020B0604020202020204" pitchFamily="34" charset="0"/>
                <a:ea typeface="Calibri" panose="020F0502020204030204" pitchFamily="34" charset="0"/>
                <a:cs typeface="Arial" panose="020B0604020202020204" pitchFamily="34" charset="0"/>
              </a:rPr>
              <a:t>Stop accounts from being reported in </a:t>
            </a:r>
            <a:r>
              <a:rPr lang="en-US" sz="1600" dirty="0" smtClean="0">
                <a:latin typeface="Arial" panose="020B0604020202020204" pitchFamily="34" charset="0"/>
                <a:ea typeface="Calibri" panose="020F0502020204030204" pitchFamily="34" charset="0"/>
                <a:cs typeface="Arial" panose="020B0604020202020204" pitchFamily="34" charset="0"/>
              </a:rPr>
              <a:t>the future.</a:t>
            </a:r>
            <a:r>
              <a:rPr lang="en-US" sz="1600" dirty="0">
                <a:latin typeface="Arial" panose="020B0604020202020204" pitchFamily="34" charset="0"/>
                <a:ea typeface="Calibri" panose="020F0502020204030204" pitchFamily="34" charset="0"/>
                <a:cs typeface="Arial" panose="020B0604020202020204" pitchFamily="34" charset="0"/>
              </a:rPr>
              <a:t/>
            </a:r>
            <a:br>
              <a:rPr lang="en-US" sz="1600" dirty="0">
                <a:latin typeface="Arial" panose="020B0604020202020204" pitchFamily="34" charset="0"/>
                <a:ea typeface="Calibri" panose="020F0502020204030204" pitchFamily="34" charset="0"/>
                <a:cs typeface="Arial" panose="020B0604020202020204" pitchFamily="34" charset="0"/>
              </a:rPr>
            </a:b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startAt="6"/>
            </a:pPr>
            <a:r>
              <a:rPr lang="en-US" sz="1600" dirty="0">
                <a:latin typeface="Arial" panose="020B0604020202020204" pitchFamily="34" charset="0"/>
                <a:ea typeface="Calibri" panose="020F0502020204030204" pitchFamily="34" charset="0"/>
                <a:cs typeface="Arial" panose="020B0604020202020204" pitchFamily="34" charset="0"/>
              </a:rPr>
              <a:t>Make sure that the credit reports include interest.</a:t>
            </a:r>
            <a:br>
              <a:rPr lang="en-US" sz="1600" dirty="0">
                <a:latin typeface="Arial" panose="020B0604020202020204" pitchFamily="34" charset="0"/>
                <a:ea typeface="Calibri" panose="020F0502020204030204" pitchFamily="34" charset="0"/>
                <a:cs typeface="Arial" panose="020B0604020202020204" pitchFamily="34" charset="0"/>
              </a:rPr>
            </a:b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startAt="6"/>
            </a:pPr>
            <a:r>
              <a:rPr lang="en-US" sz="1600" dirty="0">
                <a:latin typeface="Arial" panose="020B0604020202020204" pitchFamily="34" charset="0"/>
                <a:ea typeface="Calibri" panose="020F0502020204030204" pitchFamily="34" charset="0"/>
                <a:cs typeface="Arial" panose="020B0604020202020204" pitchFamily="34" charset="0"/>
              </a:rPr>
              <a:t>Credit report then close the account if it has settled in full (SIF).</a:t>
            </a:r>
            <a:br>
              <a:rPr lang="en-US" sz="1600" dirty="0">
                <a:latin typeface="Arial" panose="020B0604020202020204" pitchFamily="34" charset="0"/>
                <a:ea typeface="Calibri" panose="020F0502020204030204" pitchFamily="34" charset="0"/>
                <a:cs typeface="Arial" panose="020B0604020202020204" pitchFamily="34" charset="0"/>
              </a:rPr>
            </a:b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0"/>
              </a:spcAft>
              <a:buFont typeface="+mj-lt"/>
              <a:buAutoNum type="arabicPeriod" startAt="6"/>
            </a:pPr>
            <a:r>
              <a:rPr lang="en-US" sz="1600" dirty="0">
                <a:latin typeface="Arial" panose="020B0604020202020204" pitchFamily="34" charset="0"/>
                <a:ea typeface="Calibri" panose="020F0502020204030204" pitchFamily="34" charset="0"/>
                <a:cs typeface="Arial" panose="020B0604020202020204" pitchFamily="34" charset="0"/>
              </a:rPr>
              <a:t>Credit report then close the account if it has paid in full (PIF).</a:t>
            </a:r>
            <a:br>
              <a:rPr lang="en-US" sz="1600" dirty="0">
                <a:latin typeface="Arial" panose="020B0604020202020204" pitchFamily="34" charset="0"/>
                <a:ea typeface="Calibri" panose="020F0502020204030204" pitchFamily="34" charset="0"/>
                <a:cs typeface="Arial" panose="020B0604020202020204" pitchFamily="34" charset="0"/>
              </a:rPr>
            </a:br>
            <a:endParaRPr lang="en-US" sz="16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startAt="6"/>
            </a:pPr>
            <a:r>
              <a:rPr lang="en-US" sz="1600" dirty="0">
                <a:latin typeface="Arial" panose="020B0604020202020204" pitchFamily="34" charset="0"/>
                <a:ea typeface="Calibri" panose="020F0502020204030204" pitchFamily="34" charset="0"/>
                <a:cs typeface="Arial" panose="020B0604020202020204" pitchFamily="34" charset="0"/>
              </a:rPr>
              <a:t>Alert the credit bureau know if you do not know the location of the consumer.</a:t>
            </a:r>
            <a:br>
              <a:rPr lang="en-US" sz="1600" dirty="0">
                <a:latin typeface="Arial" panose="020B0604020202020204" pitchFamily="34" charset="0"/>
                <a:ea typeface="Calibri" panose="020F0502020204030204" pitchFamily="34" charset="0"/>
                <a:cs typeface="Arial" panose="020B0604020202020204" pitchFamily="34" charset="0"/>
              </a:rPr>
            </a:br>
            <a:endParaRPr lang="en-US" sz="1600" dirty="0" smtClean="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07000"/>
              </a:lnSpc>
              <a:spcBef>
                <a:spcPts val="0"/>
              </a:spcBef>
              <a:spcAft>
                <a:spcPts val="800"/>
              </a:spcAft>
              <a:buFont typeface="+mj-lt"/>
              <a:buAutoNum type="arabicPeriod" startAt="6"/>
            </a:pPr>
            <a:r>
              <a:rPr lang="en-US" sz="1600" dirty="0" smtClean="0">
                <a:latin typeface="Arial" panose="020B0604020202020204" pitchFamily="34" charset="0"/>
                <a:ea typeface="Calibri" panose="020F0502020204030204" pitchFamily="34" charset="0"/>
                <a:cs typeface="Arial" panose="020B0604020202020204" pitchFamily="34" charset="0"/>
              </a:rPr>
              <a:t>Alert </a:t>
            </a:r>
            <a:r>
              <a:rPr lang="en-US" sz="1600" dirty="0">
                <a:latin typeface="Arial" panose="020B0604020202020204" pitchFamily="34" charset="0"/>
                <a:ea typeface="Calibri" panose="020F0502020204030204" pitchFamily="34" charset="0"/>
                <a:cs typeface="Arial" panose="020B0604020202020204" pitchFamily="34" charset="0"/>
              </a:rPr>
              <a:t>the credit bureau know when there has been a fraud.</a:t>
            </a:r>
            <a:br>
              <a:rPr lang="en-US" sz="1600" dirty="0">
                <a:latin typeface="Arial" panose="020B0604020202020204" pitchFamily="34" charset="0"/>
                <a:ea typeface="Calibri" panose="020F0502020204030204" pitchFamily="34" charset="0"/>
                <a:cs typeface="Arial" panose="020B0604020202020204" pitchFamily="34" charset="0"/>
              </a:rPr>
            </a:br>
            <a:r>
              <a:rPr lang="en-US" sz="1600" dirty="0" smtClean="0">
                <a:latin typeface="Arial" panose="020B0604020202020204" pitchFamily="34" charset="0"/>
                <a:ea typeface="MS Mincho" panose="02020609040205080304" pitchFamily="49" charset="-128"/>
                <a:cs typeface="Arial" panose="020B0604020202020204" pitchFamily="34" charset="0"/>
              </a:rPr>
              <a:t/>
            </a:r>
            <a:br>
              <a:rPr lang="en-US" sz="1600" dirty="0" smtClean="0">
                <a:latin typeface="Arial" panose="020B0604020202020204" pitchFamily="34" charset="0"/>
                <a:ea typeface="MS Mincho" panose="02020609040205080304" pitchFamily="49" charset="-128"/>
                <a:cs typeface="Arial" panose="020B0604020202020204" pitchFamily="34" charset="0"/>
              </a:rPr>
            </a:br>
            <a:endParaRPr lang="en-US" sz="1600" dirty="0">
              <a:latin typeface="Arial" panose="020B0604020202020204" pitchFamily="34" charset="0"/>
              <a:ea typeface="MS Mincho" panose="02020609040205080304" pitchFamily="49" charset="-128"/>
              <a:cs typeface="Arial" panose="020B0604020202020204" pitchFamily="34" charset="0"/>
            </a:endParaRPr>
          </a:p>
        </p:txBody>
      </p:sp>
    </p:spTree>
    <p:extLst>
      <p:ext uri="{BB962C8B-B14F-4D97-AF65-F5344CB8AC3E}">
        <p14:creationId xmlns:p14="http://schemas.microsoft.com/office/powerpoint/2010/main" val="40784982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0" y="762000"/>
            <a:ext cx="9144000" cy="1905000"/>
          </a:xfrm>
        </p:spPr>
        <p:txBody>
          <a:bodyPr>
            <a:noAutofit/>
          </a:bodyPr>
          <a:lstStyle/>
          <a:p>
            <a:r>
              <a:rPr lang="en-US" sz="3600" dirty="0" smtClean="0">
                <a:latin typeface="Arial" panose="020B0604020202020204" pitchFamily="34" charset="0"/>
                <a:cs typeface="Arial" panose="020B0604020202020204" pitchFamily="34" charset="0"/>
              </a:rPr>
              <a:t>RMEx</a:t>
            </a:r>
            <a:r>
              <a:rPr lang="en-US" sz="3600" dirty="0">
                <a:latin typeface="Arial" panose="020B0604020202020204" pitchFamily="34" charset="0"/>
                <a:cs typeface="Arial" panose="020B0604020202020204" pitchFamily="34" charset="0"/>
              </a:rPr>
              <a:t> Management </a:t>
            </a:r>
            <a:r>
              <a:rPr lang="en-US" sz="3600" dirty="0" smtClean="0">
                <a:latin typeface="Arial" panose="020B0604020202020204" pitchFamily="34" charset="0"/>
                <a:cs typeface="Arial" panose="020B0604020202020204" pitchFamily="34" charset="0"/>
              </a:rPr>
              <a:t>Training: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smtClean="0">
                <a:latin typeface="Arial" panose="020B0604020202020204" pitchFamily="34" charset="0"/>
                <a:cs typeface="Arial" panose="020B0604020202020204" pitchFamily="34" charset="0"/>
              </a:rPr>
              <a:t>Credit Reporting</a:t>
            </a: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r>
              <a:rPr lang="en-US" sz="3600" dirty="0">
                <a:latin typeface="Arial" panose="020B0604020202020204" pitchFamily="34" charset="0"/>
                <a:cs typeface="Arial" panose="020B0604020202020204" pitchFamily="34" charset="0"/>
              </a:rPr>
              <a:t/>
            </a:r>
            <a:br>
              <a:rPr lang="en-US" sz="3600" dirty="0">
                <a:latin typeface="Arial" panose="020B0604020202020204" pitchFamily="34" charset="0"/>
                <a:cs typeface="Arial" panose="020B0604020202020204" pitchFamily="34" charset="0"/>
              </a:rPr>
            </a:br>
            <a:endParaRPr lang="en-US" sz="3200" i="1" dirty="0">
              <a:effectLst>
                <a:outerShdw blurRad="60007" dir="2000400" sy="-30000" kx="-800400" algn="bl" rotWithShape="0">
                  <a:prstClr val="black">
                    <a:alpha val="20000"/>
                  </a:prstClr>
                </a:outerShdw>
              </a:effectLst>
              <a:latin typeface="Britannic Bold" pitchFamily="34" charset="0"/>
              <a:ea typeface="+mn-ea"/>
            </a:endParaRPr>
          </a:p>
        </p:txBody>
      </p:sp>
      <p:sp>
        <p:nvSpPr>
          <p:cNvPr id="3" name="TextBox 2"/>
          <p:cNvSpPr txBox="1"/>
          <p:nvPr/>
        </p:nvSpPr>
        <p:spPr>
          <a:xfrm>
            <a:off x="3352800" y="3810000"/>
            <a:ext cx="2514600" cy="646331"/>
          </a:xfrm>
          <a:prstGeom prst="rect">
            <a:avLst/>
          </a:prstGeom>
          <a:noFill/>
        </p:spPr>
        <p:txBody>
          <a:bodyPr wrap="square" rtlCol="0">
            <a:spAutoFit/>
          </a:bodyPr>
          <a:lstStyle/>
          <a:p>
            <a:r>
              <a:rPr lang="en-US" sz="3600" dirty="0" smtClean="0"/>
              <a:t>Thank you!</a:t>
            </a:r>
            <a:endParaRPr lang="en-US" sz="3600" dirty="0"/>
          </a:p>
        </p:txBody>
      </p:sp>
    </p:spTree>
    <p:extLst>
      <p:ext uri="{BB962C8B-B14F-4D97-AF65-F5344CB8AC3E}">
        <p14:creationId xmlns:p14="http://schemas.microsoft.com/office/powerpoint/2010/main" val="16544357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1066800"/>
            <a:ext cx="8229600" cy="4525963"/>
          </a:xfrm>
          <a:prstGeom prst="rect">
            <a:avLst/>
          </a:prstGeom>
        </p:spPr>
        <p:txBody>
          <a:bodyPr>
            <a:normAutofit/>
          </a:bodyPr>
          <a:lstStyle/>
          <a:p>
            <a:pPr lvl="0">
              <a:buFont typeface="Wingdings" pitchFamily="2" charset="2"/>
              <a:buChar char="q"/>
            </a:pPr>
            <a:r>
              <a:rPr lang="en-US" sz="2000" dirty="0" smtClean="0"/>
              <a:t>Credit </a:t>
            </a:r>
            <a:r>
              <a:rPr lang="en-US" sz="2000" dirty="0"/>
              <a:t>Reporting in  </a:t>
            </a:r>
            <a:r>
              <a:rPr lang="en-US" sz="2000" dirty="0" smtClean="0"/>
              <a:t>RMEx</a:t>
            </a:r>
          </a:p>
          <a:p>
            <a:pPr lvl="0">
              <a:buFont typeface="Wingdings" pitchFamily="2" charset="2"/>
              <a:buChar char="q"/>
            </a:pPr>
            <a:r>
              <a:rPr lang="en-US" sz="2000" dirty="0"/>
              <a:t>Setting Up Credit Reporting on </a:t>
            </a:r>
            <a:r>
              <a:rPr lang="en-US" sz="2000" dirty="0" smtClean="0"/>
              <a:t>Your </a:t>
            </a:r>
            <a:r>
              <a:rPr lang="en-US" sz="2000" dirty="0"/>
              <a:t>S</a:t>
            </a:r>
            <a:r>
              <a:rPr lang="en-US" sz="2000" dirty="0" smtClean="0"/>
              <a:t>ystem</a:t>
            </a:r>
          </a:p>
          <a:p>
            <a:pPr lvl="0">
              <a:buFont typeface="Wingdings" pitchFamily="2" charset="2"/>
              <a:buChar char="q"/>
            </a:pPr>
            <a:r>
              <a:rPr lang="en-US" sz="2000" dirty="0"/>
              <a:t>Setting Up Your Clients for Credit </a:t>
            </a:r>
            <a:r>
              <a:rPr lang="en-US" sz="2000" dirty="0" smtClean="0"/>
              <a:t>Reporting</a:t>
            </a:r>
          </a:p>
          <a:p>
            <a:pPr lvl="0">
              <a:buFont typeface="Wingdings" pitchFamily="2" charset="2"/>
              <a:buChar char="q"/>
            </a:pPr>
            <a:r>
              <a:rPr lang="en-US" sz="2000" dirty="0"/>
              <a:t>Stopping Credit Reporting by State When Account is </a:t>
            </a:r>
            <a:r>
              <a:rPr lang="en-US" sz="2000" dirty="0" smtClean="0"/>
              <a:t>Placed</a:t>
            </a:r>
          </a:p>
          <a:p>
            <a:pPr lvl="0">
              <a:buFont typeface="Wingdings" pitchFamily="2" charset="2"/>
              <a:buChar char="q"/>
            </a:pPr>
            <a:r>
              <a:rPr lang="en-US" sz="2000" dirty="0"/>
              <a:t>Establishing When To Start Credit Reporting New </a:t>
            </a:r>
            <a:r>
              <a:rPr lang="en-US" sz="2000" dirty="0" smtClean="0"/>
              <a:t>Accounts</a:t>
            </a:r>
          </a:p>
          <a:p>
            <a:pPr lvl="0">
              <a:buFont typeface="Wingdings" pitchFamily="2" charset="2"/>
              <a:buChar char="q"/>
            </a:pPr>
            <a:r>
              <a:rPr lang="en-US" sz="2000" dirty="0"/>
              <a:t>Creating A Test or Live File To Send To Credit </a:t>
            </a:r>
            <a:r>
              <a:rPr lang="en-US" sz="2000" dirty="0" smtClean="0"/>
              <a:t>Bureau</a:t>
            </a:r>
          </a:p>
          <a:p>
            <a:pPr lvl="0">
              <a:buFont typeface="Wingdings" pitchFamily="2" charset="2"/>
              <a:buChar char="q"/>
            </a:pPr>
            <a:r>
              <a:rPr lang="en-US" sz="2000" dirty="0"/>
              <a:t>Viewing Credit Reporting </a:t>
            </a:r>
            <a:r>
              <a:rPr lang="en-US" sz="2000" dirty="0" smtClean="0"/>
              <a:t>History</a:t>
            </a:r>
          </a:p>
          <a:p>
            <a:pPr lvl="0">
              <a:buFont typeface="Wingdings" pitchFamily="2" charset="2"/>
              <a:buChar char="q"/>
            </a:pPr>
            <a:r>
              <a:rPr lang="en-US" sz="2000" dirty="0"/>
              <a:t>Credit Reporting An Account That Was Flagged to not be reported to the Credit Bureaus </a:t>
            </a:r>
            <a:endParaRPr lang="en-US" sz="2000" dirty="0" smtClean="0"/>
          </a:p>
          <a:p>
            <a:pPr lvl="0">
              <a:buFont typeface="Wingdings" pitchFamily="2" charset="2"/>
              <a:buChar char="q"/>
            </a:pPr>
            <a:r>
              <a:rPr lang="en-US" sz="2000" dirty="0"/>
              <a:t>Credit Reporting An Account That Was Stopped in Metro2 Controls</a:t>
            </a:r>
            <a:br>
              <a:rPr lang="en-US" sz="2000" dirty="0"/>
            </a:br>
            <a:r>
              <a:rPr lang="en-US" sz="2000" dirty="0"/>
              <a:t> or if Account Was Withdrawn</a:t>
            </a:r>
            <a:endParaRPr lang="en-US" sz="2000" dirty="0" smtClean="0"/>
          </a:p>
          <a:p>
            <a:pPr>
              <a:buNone/>
            </a:pPr>
            <a:endParaRPr lang="en-US" sz="2000" dirty="0" smtClean="0"/>
          </a:p>
          <a:p>
            <a:pPr>
              <a:buNone/>
            </a:pPr>
            <a:endParaRPr lang="en-US" sz="2000" dirty="0"/>
          </a:p>
        </p:txBody>
      </p:sp>
      <p:sp>
        <p:nvSpPr>
          <p:cNvPr id="5" name="TextBox 4"/>
          <p:cNvSpPr txBox="1"/>
          <p:nvPr/>
        </p:nvSpPr>
        <p:spPr>
          <a:xfrm>
            <a:off x="304800" y="381000"/>
            <a:ext cx="5791200" cy="400110"/>
          </a:xfrm>
          <a:prstGeom prst="rect">
            <a:avLst/>
          </a:prstGeom>
          <a:noFill/>
          <a:effectLst/>
        </p:spPr>
        <p:txBody>
          <a:bodyPr wrap="square" rtlCol="0">
            <a:spAutoFit/>
          </a:bodyPr>
          <a:lstStyle/>
          <a:p>
            <a:r>
              <a:rPr lang="en-US" sz="2000" b="1" dirty="0" smtClean="0">
                <a:latin typeface="Arial" pitchFamily="34" charset="0"/>
                <a:cs typeface="Arial" pitchFamily="34" charset="0"/>
              </a:rPr>
              <a:t>Agenda</a:t>
            </a:r>
            <a:endParaRPr lang="en-US" sz="20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a:t>Credit Reporting in  RMEx</a:t>
            </a:r>
          </a:p>
        </p:txBody>
      </p:sp>
      <p:graphicFrame>
        <p:nvGraphicFramePr>
          <p:cNvPr id="2" name="Diagram 1"/>
          <p:cNvGraphicFramePr/>
          <p:nvPr>
            <p:extLst>
              <p:ext uri="{D42A27DB-BD31-4B8C-83A1-F6EECF244321}">
                <p14:modId xmlns:p14="http://schemas.microsoft.com/office/powerpoint/2010/main" val="2115889624"/>
              </p:ext>
            </p:extLst>
          </p:nvPr>
        </p:nvGraphicFramePr>
        <p:xfrm>
          <a:off x="381000" y="1066800"/>
          <a:ext cx="82296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66095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The Metro2 File</a:t>
            </a:r>
            <a:endParaRPr lang="en-US" altLang="en-US" sz="2000" b="1" dirty="0"/>
          </a:p>
        </p:txBody>
      </p:sp>
      <p:sp>
        <p:nvSpPr>
          <p:cNvPr id="4" name="Shape 114"/>
          <p:cNvSpPr/>
          <p:nvPr/>
        </p:nvSpPr>
        <p:spPr>
          <a:xfrm>
            <a:off x="228600" y="990600"/>
            <a:ext cx="8610600" cy="160813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The Consumer Data Industry Association (CDIA) standardized format for credit reporting </a:t>
            </a:r>
            <a:br>
              <a:rPr lang="en-US" dirty="0" smtClean="0"/>
            </a:br>
            <a:endParaRPr lang="en-US" dirty="0" smtClean="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Includes wide range of credit history information while complying with federal laws and regulations in credit reporting (such as accommodating consumer disputes and disputed status of information)</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2971800"/>
            <a:ext cx="5809524" cy="3333333"/>
          </a:xfrm>
          <a:prstGeom prst="rect">
            <a:avLst/>
          </a:prstGeom>
        </p:spPr>
      </p:pic>
    </p:spTree>
    <p:extLst>
      <p:ext uri="{BB962C8B-B14F-4D97-AF65-F5344CB8AC3E}">
        <p14:creationId xmlns:p14="http://schemas.microsoft.com/office/powerpoint/2010/main" val="28376619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Exception Reporting vs. Balance Reporting</a:t>
            </a:r>
            <a:endParaRPr lang="en-US" altLang="en-US" sz="2000" b="1" dirty="0"/>
          </a:p>
        </p:txBody>
      </p:sp>
      <p:sp>
        <p:nvSpPr>
          <p:cNvPr id="6" name="Shape 114"/>
          <p:cNvSpPr/>
          <p:nvPr/>
        </p:nvSpPr>
        <p:spPr>
          <a:xfrm>
            <a:off x="228600" y="990600"/>
            <a:ext cx="8610600" cy="253915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smtClean="0"/>
              <a:t>Exception reporting </a:t>
            </a:r>
            <a:r>
              <a:rPr lang="en-US" dirty="0" smtClean="0"/>
              <a:t>–</a:t>
            </a:r>
            <a:r>
              <a:rPr lang="en-US" b="1" dirty="0" smtClean="0"/>
              <a:t> </a:t>
            </a:r>
            <a:r>
              <a:rPr lang="en-US" dirty="0" smtClean="0"/>
              <a:t>New, PIF or withdrawn by the client </a:t>
            </a:r>
            <a:br>
              <a:rPr lang="en-US" dirty="0" smtClean="0"/>
            </a:br>
            <a:endParaRPr lang="en-US" dirty="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smtClean="0"/>
              <a:t>Balance </a:t>
            </a:r>
            <a:r>
              <a:rPr lang="en-US" b="1" dirty="0"/>
              <a:t>reporting </a:t>
            </a:r>
            <a:r>
              <a:rPr lang="en-US" dirty="0" smtClean="0"/>
              <a:t>– New, PIF withdrawn by client or balance has changed</a:t>
            </a:r>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b="1" dirty="0" smtClean="0"/>
              <a:t>All </a:t>
            </a:r>
            <a:r>
              <a:rPr lang="en-US" b="1" dirty="0"/>
              <a:t>Account reporting </a:t>
            </a:r>
            <a:r>
              <a:rPr lang="en-US" dirty="0" smtClean="0"/>
              <a:t>– once reported, reported with every file run until PIF or withdrawn by client</a:t>
            </a:r>
            <a:endParaRPr lang="en-US" dirty="0"/>
          </a:p>
          <a:p>
            <a:pPr lvl="1">
              <a:spcBef>
                <a:spcPts val="300"/>
              </a:spcBef>
              <a:buSzPct val="100000"/>
              <a:defRPr sz="1600">
                <a:latin typeface="Arial"/>
                <a:ea typeface="Arial"/>
                <a:cs typeface="Arial"/>
                <a:sym typeface="Arial"/>
              </a:defRPr>
            </a:pPr>
            <a:endParaRPr lang="en-US" dirty="0" smtClean="0"/>
          </a:p>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r>
              <a:rPr lang="en-US" dirty="0" smtClean="0"/>
              <a:t>NOTE: Most credit want All Account reporting (as of 9/2016)</a:t>
            </a:r>
            <a:endParaRPr lang="en-US" dirty="0"/>
          </a:p>
        </p:txBody>
      </p:sp>
    </p:spTree>
    <p:extLst>
      <p:ext uri="{BB962C8B-B14F-4D97-AF65-F5344CB8AC3E}">
        <p14:creationId xmlns:p14="http://schemas.microsoft.com/office/powerpoint/2010/main" val="37288297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36189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dirty="0" smtClean="0"/>
              <a:t>Setting Up Credit Reporting On Your System</a:t>
            </a:r>
            <a:endParaRPr lang="en-US" altLang="en-US" sz="2000" b="1" dirty="0"/>
          </a:p>
        </p:txBody>
      </p:sp>
      <p:sp>
        <p:nvSpPr>
          <p:cNvPr id="6" name="Shape 114"/>
          <p:cNvSpPr/>
          <p:nvPr/>
        </p:nvSpPr>
        <p:spPr>
          <a:xfrm>
            <a:off x="246529" y="1905000"/>
            <a:ext cx="8610600" cy="338554"/>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742950" lvl="1" indent="-285750">
              <a:spcBef>
                <a:spcPts val="300"/>
              </a:spcBef>
              <a:buSzPct val="100000"/>
              <a:buFont typeface="Wingdings" panose="05000000000000000000" pitchFamily="2" charset="2"/>
              <a:buChar char="q"/>
              <a:defRPr sz="1600">
                <a:latin typeface="Arial"/>
                <a:ea typeface="Arial"/>
                <a:cs typeface="Arial"/>
                <a:sym typeface="Arial"/>
              </a:defRPr>
            </a:pPr>
            <a:endParaRPr lang="en-US" dirty="0"/>
          </a:p>
        </p:txBody>
      </p:sp>
      <p:sp>
        <p:nvSpPr>
          <p:cNvPr id="8" name="Shape 111"/>
          <p:cNvSpPr/>
          <p:nvPr/>
        </p:nvSpPr>
        <p:spPr>
          <a:xfrm>
            <a:off x="398929" y="838200"/>
            <a:ext cx="8458200"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rPr lang="en-US" dirty="0"/>
              <a:t>System Control 2 &gt; Credit </a:t>
            </a:r>
            <a:r>
              <a:rPr lang="en-US" dirty="0" smtClean="0"/>
              <a:t>Reporting </a:t>
            </a:r>
            <a:r>
              <a:rPr lang="en-US" dirty="0"/>
              <a:t>&gt; New  Credit Reporting </a:t>
            </a:r>
            <a:r>
              <a:rPr lang="en-US" dirty="0" smtClean="0"/>
              <a:t/>
            </a:r>
            <a:br>
              <a:rPr lang="en-US" dirty="0" smtClean="0"/>
            </a:br>
            <a:r>
              <a:rPr lang="en-US" dirty="0" smtClean="0"/>
              <a:t>(</a:t>
            </a:r>
            <a:r>
              <a:rPr lang="en-US" dirty="0"/>
              <a:t>New </a:t>
            </a:r>
            <a:r>
              <a:rPr lang="en-US" dirty="0" smtClean="0"/>
              <a:t>Metro2 </a:t>
            </a:r>
            <a:r>
              <a:rPr lang="en-US" dirty="0"/>
              <a:t>unpacked Standard format&gt; pg. 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6286" y="1538905"/>
            <a:ext cx="7115714" cy="4938095"/>
          </a:xfrm>
          <a:prstGeom prst="rect">
            <a:avLst/>
          </a:prstGeom>
        </p:spPr>
      </p:pic>
    </p:spTree>
    <p:extLst>
      <p:ext uri="{BB962C8B-B14F-4D97-AF65-F5344CB8AC3E}">
        <p14:creationId xmlns:p14="http://schemas.microsoft.com/office/powerpoint/2010/main" val="4129280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76200"/>
            <a:ext cx="6705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smtClean="0"/>
              <a:t>Credit </a:t>
            </a:r>
            <a:r>
              <a:rPr lang="en-US" sz="2000" b="1" dirty="0"/>
              <a:t>Reporting for Accounts Withdrawn </a:t>
            </a:r>
            <a:r>
              <a:rPr lang="en-US" sz="2000" b="1" dirty="0" smtClean="0"/>
              <a:t>By Your </a:t>
            </a:r>
            <a:r>
              <a:rPr lang="en-US" sz="2000" b="1" dirty="0"/>
              <a:t>Client </a:t>
            </a:r>
            <a:endParaRPr lang="en-US" altLang="en-US" sz="2000" b="1" dirty="0"/>
          </a:p>
        </p:txBody>
      </p:sp>
      <p:sp>
        <p:nvSpPr>
          <p:cNvPr id="6" name="Shape 111"/>
          <p:cNvSpPr/>
          <p:nvPr/>
        </p:nvSpPr>
        <p:spPr>
          <a:xfrm>
            <a:off x="398929" y="838200"/>
            <a:ext cx="8458200" cy="646331"/>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rPr lang="en-US" dirty="0"/>
              <a:t>System Control 2 &gt; Credit </a:t>
            </a:r>
            <a:r>
              <a:rPr lang="en-US" dirty="0" smtClean="0"/>
              <a:t>Reporting </a:t>
            </a:r>
            <a:r>
              <a:rPr lang="en-US" dirty="0"/>
              <a:t>&gt; New  Credit Reporting </a:t>
            </a:r>
            <a:r>
              <a:rPr lang="en-US" dirty="0" smtClean="0"/>
              <a:t/>
            </a:r>
            <a:br>
              <a:rPr lang="en-US" dirty="0" smtClean="0"/>
            </a:br>
            <a:r>
              <a:rPr lang="en-US" dirty="0" smtClean="0"/>
              <a:t>(</a:t>
            </a:r>
            <a:r>
              <a:rPr lang="en-US" dirty="0"/>
              <a:t>New </a:t>
            </a:r>
            <a:r>
              <a:rPr lang="en-US" dirty="0" smtClean="0"/>
              <a:t>Metro2 </a:t>
            </a:r>
            <a:r>
              <a:rPr lang="en-US" dirty="0"/>
              <a:t>unpacked Standard format&gt; pg. </a:t>
            </a:r>
            <a:r>
              <a:rPr lang="en-US" dirty="0" smtClean="0"/>
              <a:t>2</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5333" y="1600200"/>
            <a:ext cx="6333333" cy="4914286"/>
          </a:xfrm>
          <a:prstGeom prst="rect">
            <a:avLst/>
          </a:prstGeom>
        </p:spPr>
      </p:pic>
    </p:spTree>
    <p:extLst>
      <p:ext uri="{BB962C8B-B14F-4D97-AF65-F5344CB8AC3E}">
        <p14:creationId xmlns:p14="http://schemas.microsoft.com/office/powerpoint/2010/main" val="14451324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smtClean="0"/>
              <a:t>Setting </a:t>
            </a:r>
            <a:r>
              <a:rPr lang="en-US" sz="2000" b="1" dirty="0"/>
              <a:t>Up Your Clients for Credit Reporting</a:t>
            </a:r>
            <a:endParaRPr lang="en-US" altLang="en-US" sz="2000" b="1" dirty="0"/>
          </a:p>
        </p:txBody>
      </p:sp>
      <p:sp>
        <p:nvSpPr>
          <p:cNvPr id="6" name="Shape 111"/>
          <p:cNvSpPr/>
          <p:nvPr/>
        </p:nvSpPr>
        <p:spPr>
          <a:xfrm>
            <a:off x="398929" y="838200"/>
            <a:ext cx="845820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rPr lang="fr-FR" dirty="0"/>
              <a:t>Management Menu &gt; Client  Update &gt; </a:t>
            </a:r>
            <a:r>
              <a:rPr lang="fr-FR" dirty="0" smtClean="0"/>
              <a:t>pg. 4</a:t>
            </a:r>
            <a:endParaRPr lang="en-US" dirty="0"/>
          </a:p>
        </p:txBody>
      </p:sp>
      <p:grpSp>
        <p:nvGrpSpPr>
          <p:cNvPr id="4" name="Group 3"/>
          <p:cNvGrpSpPr/>
          <p:nvPr/>
        </p:nvGrpSpPr>
        <p:grpSpPr>
          <a:xfrm>
            <a:off x="505333" y="1191286"/>
            <a:ext cx="8133333" cy="5285714"/>
            <a:chOff x="505333" y="1191286"/>
            <a:chExt cx="8133333" cy="5285714"/>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5333" y="1191286"/>
              <a:ext cx="8133333" cy="5285714"/>
            </a:xfrm>
            <a:prstGeom prst="rect">
              <a:avLst/>
            </a:prstGeom>
          </p:spPr>
        </p:pic>
        <p:sp>
          <p:nvSpPr>
            <p:cNvPr id="7" name="Rectangle 6"/>
            <p:cNvSpPr/>
            <p:nvPr/>
          </p:nvSpPr>
          <p:spPr>
            <a:xfrm>
              <a:off x="4876800" y="4953000"/>
              <a:ext cx="3581400" cy="4572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42853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304800" y="381000"/>
            <a:ext cx="6705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000" b="1" dirty="0" smtClean="0"/>
              <a:t>Setting </a:t>
            </a:r>
            <a:r>
              <a:rPr lang="en-US" sz="2000" b="1" dirty="0"/>
              <a:t>Up Your Clients for Credit Reporting</a:t>
            </a:r>
            <a:endParaRPr lang="en-US" altLang="en-US" sz="2000" b="1" dirty="0"/>
          </a:p>
        </p:txBody>
      </p:sp>
      <p:sp>
        <p:nvSpPr>
          <p:cNvPr id="6" name="Shape 111"/>
          <p:cNvSpPr/>
          <p:nvPr/>
        </p:nvSpPr>
        <p:spPr>
          <a:xfrm>
            <a:off x="398929" y="838200"/>
            <a:ext cx="8458200" cy="369332"/>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b="1">
                <a:latin typeface="Arial"/>
                <a:ea typeface="Arial"/>
                <a:cs typeface="Arial"/>
                <a:sym typeface="Arial"/>
              </a:defRPr>
            </a:lvl1pPr>
          </a:lstStyle>
          <a:p>
            <a:r>
              <a:rPr lang="fr-FR" dirty="0"/>
              <a:t>Management Menu &gt; Client  Update &gt; </a:t>
            </a:r>
            <a:r>
              <a:rPr lang="fr-FR" dirty="0" smtClean="0"/>
              <a:t>pg</a:t>
            </a:r>
            <a:r>
              <a:rPr lang="fr-FR" dirty="0"/>
              <a:t>. 7</a:t>
            </a:r>
            <a:endParaRPr lang="en-US" dirty="0"/>
          </a:p>
        </p:txBody>
      </p:sp>
      <p:grpSp>
        <p:nvGrpSpPr>
          <p:cNvPr id="3" name="Group 2"/>
          <p:cNvGrpSpPr/>
          <p:nvPr/>
        </p:nvGrpSpPr>
        <p:grpSpPr>
          <a:xfrm>
            <a:off x="1104772" y="1745571"/>
            <a:ext cx="6591428" cy="4731429"/>
            <a:chOff x="1104772" y="1745571"/>
            <a:chExt cx="6591428" cy="4731429"/>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4772" y="1745571"/>
              <a:ext cx="6591428" cy="4731429"/>
            </a:xfrm>
            <a:prstGeom prst="rect">
              <a:avLst/>
            </a:prstGeom>
          </p:spPr>
        </p:pic>
        <p:sp>
          <p:nvSpPr>
            <p:cNvPr id="7" name="Rectangle 6"/>
            <p:cNvSpPr/>
            <p:nvPr/>
          </p:nvSpPr>
          <p:spPr>
            <a:xfrm>
              <a:off x="1115658" y="5105400"/>
              <a:ext cx="3989742" cy="2286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998281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VideoDoc_with_Log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16499</TotalTime>
  <Words>992</Words>
  <Application>Microsoft Office PowerPoint</Application>
  <PresentationFormat>On-screen Show (4:3)</PresentationFormat>
  <Paragraphs>223</Paragraphs>
  <Slides>18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MS Mincho</vt:lpstr>
      <vt:lpstr>Arial</vt:lpstr>
      <vt:lpstr>Britannic Bold</vt:lpstr>
      <vt:lpstr>Calibri</vt:lpstr>
      <vt:lpstr>Times New Roman</vt:lpstr>
      <vt:lpstr>Wingdings</vt:lpstr>
      <vt:lpstr>VideoDoc_with_Logo</vt:lpstr>
      <vt:lpstr>RMEx Management Training: Credit Reporting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RMEx Management Training: Credit Reporting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Dawna</dc:creator>
  <cp:lastModifiedBy>Jamie jamie</cp:lastModifiedBy>
  <cp:revision>1265</cp:revision>
  <dcterms:created xsi:type="dcterms:W3CDTF">2012-07-09T14:58:59Z</dcterms:created>
  <dcterms:modified xsi:type="dcterms:W3CDTF">2016-09-29T20:09:46Z</dcterms:modified>
</cp:coreProperties>
</file>