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485" r:id="rId4"/>
    <p:sldId id="448" r:id="rId5"/>
    <p:sldId id="489" r:id="rId6"/>
    <p:sldId id="493" r:id="rId7"/>
    <p:sldId id="494" r:id="rId8"/>
    <p:sldId id="495" r:id="rId9"/>
    <p:sldId id="496" r:id="rId10"/>
    <p:sldId id="497" r:id="rId11"/>
    <p:sldId id="498" r:id="rId12"/>
    <p:sldId id="499" r:id="rId13"/>
    <p:sldId id="403" r:id="rId14"/>
    <p:sldId id="500" r:id="rId15"/>
    <p:sldId id="501" r:id="rId16"/>
    <p:sldId id="502" r:id="rId17"/>
    <p:sldId id="503" r:id="rId18"/>
    <p:sldId id="528" r:id="rId19"/>
    <p:sldId id="504" r:id="rId20"/>
    <p:sldId id="505" r:id="rId21"/>
    <p:sldId id="506" r:id="rId22"/>
    <p:sldId id="507" r:id="rId23"/>
    <p:sldId id="529" r:id="rId24"/>
    <p:sldId id="530" r:id="rId25"/>
    <p:sldId id="508" r:id="rId26"/>
    <p:sldId id="510" r:id="rId27"/>
    <p:sldId id="511" r:id="rId28"/>
    <p:sldId id="516" r:id="rId29"/>
    <p:sldId id="518" r:id="rId30"/>
    <p:sldId id="522" r:id="rId31"/>
    <p:sldId id="524" r:id="rId32"/>
    <p:sldId id="526" r:id="rId33"/>
    <p:sldId id="525" r:id="rId34"/>
    <p:sldId id="527" r:id="rId35"/>
    <p:sldId id="491" r:id="rId36"/>
    <p:sldId id="492" r:id="rId37"/>
    <p:sldId id="30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FB3"/>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5670" autoAdjust="0"/>
    <p:restoredTop sz="94434" autoAdjust="0"/>
  </p:normalViewPr>
  <p:slideViewPr>
    <p:cSldViewPr>
      <p:cViewPr>
        <p:scale>
          <a:sx n="66" d="100"/>
          <a:sy n="66" d="100"/>
        </p:scale>
        <p:origin x="183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51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04A6D-74C0-4B45-8DBA-B2BC3D99B4C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9AF90B9-0224-46FE-861E-6CDD95D0CCDE}">
      <dgm:prSet phldrT="[Text]" custT="1"/>
      <dgm:spPr/>
      <dgm:t>
        <a:bodyPr/>
        <a:lstStyle/>
        <a:p>
          <a:r>
            <a:rPr lang="en-US" altLang="en-US" sz="1600" b="1" dirty="0" smtClean="0">
              <a:latin typeface="Arial" panose="020B0604020202020204" pitchFamily="34" charset="0"/>
              <a:cs typeface="Arial" panose="020B0604020202020204" pitchFamily="34" charset="0"/>
            </a:rPr>
            <a:t>Restrictions On Accessing Different Areas </a:t>
          </a:r>
          <a:endParaRPr lang="en-US" sz="1600" dirty="0">
            <a:latin typeface="Arial" panose="020B0604020202020204" pitchFamily="34" charset="0"/>
            <a:cs typeface="Arial" panose="020B0604020202020204" pitchFamily="34" charset="0"/>
          </a:endParaRPr>
        </a:p>
      </dgm:t>
    </dgm:pt>
    <dgm:pt modelId="{3864FCA9-6794-4598-ACB7-3C8679C69AB6}" type="parTrans" cxnId="{15B722DF-E83F-4328-93BD-232B50E7AABE}">
      <dgm:prSet/>
      <dgm:spPr/>
      <dgm:t>
        <a:bodyPr/>
        <a:lstStyle/>
        <a:p>
          <a:endParaRPr lang="en-US"/>
        </a:p>
      </dgm:t>
    </dgm:pt>
    <dgm:pt modelId="{A1D5D683-F76F-4C28-9569-A469A1F9267B}" type="sibTrans" cxnId="{15B722DF-E83F-4328-93BD-232B50E7AABE}">
      <dgm:prSet/>
      <dgm:spPr/>
      <dgm:t>
        <a:bodyPr/>
        <a:lstStyle/>
        <a:p>
          <a:endParaRPr lang="en-US"/>
        </a:p>
      </dgm:t>
    </dgm:pt>
    <dgm:pt modelId="{0148BBAB-2DD0-49C9-9B90-2516F9BE8CE9}">
      <dgm:prSet phldrT="[Text]" custT="1"/>
      <dgm:spPr/>
      <dgm:t>
        <a:bodyPr/>
        <a:lstStyle/>
        <a:p>
          <a:r>
            <a:rPr lang="en-US" sz="1600" dirty="0" smtClean="0">
              <a:latin typeface="Arial" panose="020B0604020202020204" pitchFamily="34" charset="0"/>
              <a:cs typeface="Arial" panose="020B0604020202020204" pitchFamily="34" charset="0"/>
            </a:rPr>
            <a:t>User Id</a:t>
          </a:r>
          <a:endParaRPr lang="en-US" sz="1600" dirty="0">
            <a:latin typeface="Arial" panose="020B0604020202020204" pitchFamily="34" charset="0"/>
            <a:cs typeface="Arial" panose="020B0604020202020204" pitchFamily="34" charset="0"/>
          </a:endParaRPr>
        </a:p>
      </dgm:t>
    </dgm:pt>
    <dgm:pt modelId="{4C3E649F-DA3A-4111-B799-2336B83FD7C6}" type="parTrans" cxnId="{179F25CE-A326-421C-A271-3387ACFA0B90}">
      <dgm:prSet/>
      <dgm:spPr/>
      <dgm:t>
        <a:bodyPr/>
        <a:lstStyle/>
        <a:p>
          <a:endParaRPr lang="en-US"/>
        </a:p>
      </dgm:t>
    </dgm:pt>
    <dgm:pt modelId="{F9CCF0C6-CD8F-41B9-A3D5-3964F5774274}" type="sibTrans" cxnId="{179F25CE-A326-421C-A271-3387ACFA0B90}">
      <dgm:prSet/>
      <dgm:spPr/>
      <dgm:t>
        <a:bodyPr/>
        <a:lstStyle/>
        <a:p>
          <a:endParaRPr lang="en-US"/>
        </a:p>
      </dgm:t>
    </dgm:pt>
    <dgm:pt modelId="{0A5665F8-3B02-492B-9844-A962ACA0A1C1}">
      <dgm:prSet phldrT="[Text]" custT="1"/>
      <dgm:spPr/>
      <dgm:t>
        <a:bodyPr/>
        <a:lstStyle/>
        <a:p>
          <a:r>
            <a:rPr lang="en-US" sz="1600" dirty="0" smtClean="0">
              <a:latin typeface="Arial" panose="020B0604020202020204" pitchFamily="34" charset="0"/>
              <a:cs typeface="Arial" panose="020B0604020202020204" pitchFamily="34" charset="0"/>
            </a:rPr>
            <a:t>Accounts</a:t>
          </a:r>
          <a:endParaRPr lang="en-US" sz="1600" dirty="0">
            <a:latin typeface="Arial" panose="020B0604020202020204" pitchFamily="34" charset="0"/>
            <a:cs typeface="Arial" panose="020B0604020202020204" pitchFamily="34" charset="0"/>
          </a:endParaRPr>
        </a:p>
      </dgm:t>
    </dgm:pt>
    <dgm:pt modelId="{5FB6EB8A-DBA3-4282-9F19-A14E9D8215E5}" type="parTrans" cxnId="{E709A418-180B-47BC-96A2-40F290D9D5A7}">
      <dgm:prSet/>
      <dgm:spPr/>
      <dgm:t>
        <a:bodyPr/>
        <a:lstStyle/>
        <a:p>
          <a:endParaRPr lang="en-US"/>
        </a:p>
      </dgm:t>
    </dgm:pt>
    <dgm:pt modelId="{D7F37768-2097-46C5-9243-DA796EF0B953}" type="sibTrans" cxnId="{E709A418-180B-47BC-96A2-40F290D9D5A7}">
      <dgm:prSet/>
      <dgm:spPr/>
      <dgm:t>
        <a:bodyPr/>
        <a:lstStyle/>
        <a:p>
          <a:endParaRPr lang="en-US"/>
        </a:p>
      </dgm:t>
    </dgm:pt>
    <dgm:pt modelId="{228AC1BF-E76D-40E9-AD15-C73913ECC15B}">
      <dgm:prSet phldrT="[Text]" custT="1"/>
      <dgm:spPr/>
      <dgm:t>
        <a:bodyPr/>
        <a:lstStyle/>
        <a:p>
          <a:r>
            <a:rPr lang="en-US" sz="1600" dirty="0" smtClean="0">
              <a:latin typeface="Arial" panose="020B0604020202020204" pitchFamily="34" charset="0"/>
              <a:cs typeface="Arial" panose="020B0604020202020204" pitchFamily="34" charset="0"/>
            </a:rPr>
            <a:t>Option (menus)</a:t>
          </a:r>
          <a:endParaRPr lang="en-US" sz="1600" dirty="0">
            <a:latin typeface="Arial" panose="020B0604020202020204" pitchFamily="34" charset="0"/>
            <a:cs typeface="Arial" panose="020B0604020202020204" pitchFamily="34" charset="0"/>
          </a:endParaRPr>
        </a:p>
      </dgm:t>
    </dgm:pt>
    <dgm:pt modelId="{A48FCDAD-595E-4189-823A-3D90CC6A94A2}" type="parTrans" cxnId="{375D8D9A-9168-49AD-B926-BD6044C7F4A9}">
      <dgm:prSet/>
      <dgm:spPr/>
      <dgm:t>
        <a:bodyPr/>
        <a:lstStyle/>
        <a:p>
          <a:endParaRPr lang="en-US"/>
        </a:p>
      </dgm:t>
    </dgm:pt>
    <dgm:pt modelId="{068B6767-9C3D-4509-BE2C-7356172FC561}" type="sibTrans" cxnId="{375D8D9A-9168-49AD-B926-BD6044C7F4A9}">
      <dgm:prSet/>
      <dgm:spPr/>
      <dgm:t>
        <a:bodyPr/>
        <a:lstStyle/>
        <a:p>
          <a:endParaRPr lang="en-US"/>
        </a:p>
      </dgm:t>
    </dgm:pt>
    <dgm:pt modelId="{1B3B2BD9-102A-4FC8-AA0B-F927430F3F6C}">
      <dgm:prSet phldrT="[Text]" custT="1"/>
      <dgm:spPr/>
      <dgm:t>
        <a:bodyPr/>
        <a:lstStyle/>
        <a:p>
          <a:r>
            <a:rPr lang="en-US" sz="1600" dirty="0" smtClean="0">
              <a:latin typeface="Arial" panose="020B0604020202020204" pitchFamily="34" charset="0"/>
              <a:cs typeface="Arial" panose="020B0604020202020204" pitchFamily="34" charset="0"/>
            </a:rPr>
            <a:t>Licensing and rules</a:t>
          </a:r>
          <a:endParaRPr lang="en-US" sz="1600" dirty="0">
            <a:latin typeface="Arial" panose="020B0604020202020204" pitchFamily="34" charset="0"/>
            <a:cs typeface="Arial" panose="020B0604020202020204" pitchFamily="34" charset="0"/>
          </a:endParaRPr>
        </a:p>
      </dgm:t>
    </dgm:pt>
    <dgm:pt modelId="{EAAA3B95-2A29-4245-977C-64F156DE885C}" type="parTrans" cxnId="{B12E961B-F68E-4A31-BEFD-F730450C2128}">
      <dgm:prSet/>
      <dgm:spPr/>
      <dgm:t>
        <a:bodyPr/>
        <a:lstStyle/>
        <a:p>
          <a:endParaRPr lang="en-US"/>
        </a:p>
      </dgm:t>
    </dgm:pt>
    <dgm:pt modelId="{48EC2ADC-AFFE-4AB4-99F5-F27CD41AA17D}" type="sibTrans" cxnId="{B12E961B-F68E-4A31-BEFD-F730450C2128}">
      <dgm:prSet/>
      <dgm:spPr/>
      <dgm:t>
        <a:bodyPr/>
        <a:lstStyle/>
        <a:p>
          <a:endParaRPr lang="en-US"/>
        </a:p>
      </dgm:t>
    </dgm:pt>
    <dgm:pt modelId="{56EDD484-0AF6-4C86-9131-C462CB94EA47}" type="pres">
      <dgm:prSet presAssocID="{BEC04A6D-74C0-4B45-8DBA-B2BC3D99B4CA}" presName="Name0" presStyleCnt="0">
        <dgm:presLayoutVars>
          <dgm:chMax val="1"/>
          <dgm:dir/>
          <dgm:animLvl val="ctr"/>
          <dgm:resizeHandles val="exact"/>
        </dgm:presLayoutVars>
      </dgm:prSet>
      <dgm:spPr/>
      <dgm:t>
        <a:bodyPr/>
        <a:lstStyle/>
        <a:p>
          <a:endParaRPr lang="en-US"/>
        </a:p>
      </dgm:t>
    </dgm:pt>
    <dgm:pt modelId="{862E1215-905B-4264-9717-6D20F6B9A7FB}" type="pres">
      <dgm:prSet presAssocID="{99AF90B9-0224-46FE-861E-6CDD95D0CCDE}" presName="centerShape" presStyleLbl="node0" presStyleIdx="0" presStyleCnt="1"/>
      <dgm:spPr/>
      <dgm:t>
        <a:bodyPr/>
        <a:lstStyle/>
        <a:p>
          <a:endParaRPr lang="en-US"/>
        </a:p>
      </dgm:t>
    </dgm:pt>
    <dgm:pt modelId="{48B32971-DF6E-49E9-99CC-BBE12708EA90}" type="pres">
      <dgm:prSet presAssocID="{0148BBAB-2DD0-49C9-9B90-2516F9BE8CE9}" presName="node" presStyleLbl="node1" presStyleIdx="0" presStyleCnt="4">
        <dgm:presLayoutVars>
          <dgm:bulletEnabled val="1"/>
        </dgm:presLayoutVars>
      </dgm:prSet>
      <dgm:spPr/>
      <dgm:t>
        <a:bodyPr/>
        <a:lstStyle/>
        <a:p>
          <a:endParaRPr lang="en-US"/>
        </a:p>
      </dgm:t>
    </dgm:pt>
    <dgm:pt modelId="{D822A861-4C7E-4010-9323-007B4EF84650}" type="pres">
      <dgm:prSet presAssocID="{0148BBAB-2DD0-49C9-9B90-2516F9BE8CE9}" presName="dummy" presStyleCnt="0"/>
      <dgm:spPr/>
    </dgm:pt>
    <dgm:pt modelId="{1168AD3E-1DD6-499A-AA57-5711457B7AFD}" type="pres">
      <dgm:prSet presAssocID="{F9CCF0C6-CD8F-41B9-A3D5-3964F5774274}" presName="sibTrans" presStyleLbl="sibTrans2D1" presStyleIdx="0" presStyleCnt="4"/>
      <dgm:spPr/>
      <dgm:t>
        <a:bodyPr/>
        <a:lstStyle/>
        <a:p>
          <a:endParaRPr lang="en-US"/>
        </a:p>
      </dgm:t>
    </dgm:pt>
    <dgm:pt modelId="{D42817A1-BBE4-487B-B674-D199BA67C4F9}" type="pres">
      <dgm:prSet presAssocID="{0A5665F8-3B02-492B-9844-A962ACA0A1C1}" presName="node" presStyleLbl="node1" presStyleIdx="1" presStyleCnt="4">
        <dgm:presLayoutVars>
          <dgm:bulletEnabled val="1"/>
        </dgm:presLayoutVars>
      </dgm:prSet>
      <dgm:spPr/>
      <dgm:t>
        <a:bodyPr/>
        <a:lstStyle/>
        <a:p>
          <a:endParaRPr lang="en-US"/>
        </a:p>
      </dgm:t>
    </dgm:pt>
    <dgm:pt modelId="{1D72DA1E-58B6-4031-B008-8E126909192B}" type="pres">
      <dgm:prSet presAssocID="{0A5665F8-3B02-492B-9844-A962ACA0A1C1}" presName="dummy" presStyleCnt="0"/>
      <dgm:spPr/>
    </dgm:pt>
    <dgm:pt modelId="{5D4D68A4-3574-41AD-89E0-D8DDA8FFF268}" type="pres">
      <dgm:prSet presAssocID="{D7F37768-2097-46C5-9243-DA796EF0B953}" presName="sibTrans" presStyleLbl="sibTrans2D1" presStyleIdx="1" presStyleCnt="4"/>
      <dgm:spPr/>
      <dgm:t>
        <a:bodyPr/>
        <a:lstStyle/>
        <a:p>
          <a:endParaRPr lang="en-US"/>
        </a:p>
      </dgm:t>
    </dgm:pt>
    <dgm:pt modelId="{AE9DA91C-BB16-4F93-81CE-283B294F0D80}" type="pres">
      <dgm:prSet presAssocID="{228AC1BF-E76D-40E9-AD15-C73913ECC15B}" presName="node" presStyleLbl="node1" presStyleIdx="2" presStyleCnt="4">
        <dgm:presLayoutVars>
          <dgm:bulletEnabled val="1"/>
        </dgm:presLayoutVars>
      </dgm:prSet>
      <dgm:spPr/>
      <dgm:t>
        <a:bodyPr/>
        <a:lstStyle/>
        <a:p>
          <a:endParaRPr lang="en-US"/>
        </a:p>
      </dgm:t>
    </dgm:pt>
    <dgm:pt modelId="{21471EF9-8239-4693-988A-83670A77EB91}" type="pres">
      <dgm:prSet presAssocID="{228AC1BF-E76D-40E9-AD15-C73913ECC15B}" presName="dummy" presStyleCnt="0"/>
      <dgm:spPr/>
    </dgm:pt>
    <dgm:pt modelId="{1048440D-710C-4C08-AE2B-0A8C5406AEB0}" type="pres">
      <dgm:prSet presAssocID="{068B6767-9C3D-4509-BE2C-7356172FC561}" presName="sibTrans" presStyleLbl="sibTrans2D1" presStyleIdx="2" presStyleCnt="4"/>
      <dgm:spPr/>
      <dgm:t>
        <a:bodyPr/>
        <a:lstStyle/>
        <a:p>
          <a:endParaRPr lang="en-US"/>
        </a:p>
      </dgm:t>
    </dgm:pt>
    <dgm:pt modelId="{A5917A89-206B-422D-AD3A-2E460B1D9061}" type="pres">
      <dgm:prSet presAssocID="{1B3B2BD9-102A-4FC8-AA0B-F927430F3F6C}" presName="node" presStyleLbl="node1" presStyleIdx="3" presStyleCnt="4">
        <dgm:presLayoutVars>
          <dgm:bulletEnabled val="1"/>
        </dgm:presLayoutVars>
      </dgm:prSet>
      <dgm:spPr/>
      <dgm:t>
        <a:bodyPr/>
        <a:lstStyle/>
        <a:p>
          <a:endParaRPr lang="en-US"/>
        </a:p>
      </dgm:t>
    </dgm:pt>
    <dgm:pt modelId="{165F2FBF-6183-4990-983B-E2346CF78F7A}" type="pres">
      <dgm:prSet presAssocID="{1B3B2BD9-102A-4FC8-AA0B-F927430F3F6C}" presName="dummy" presStyleCnt="0"/>
      <dgm:spPr/>
    </dgm:pt>
    <dgm:pt modelId="{98836415-EA9F-4283-86F5-8361573E0647}" type="pres">
      <dgm:prSet presAssocID="{48EC2ADC-AFFE-4AB4-99F5-F27CD41AA17D}" presName="sibTrans" presStyleLbl="sibTrans2D1" presStyleIdx="3" presStyleCnt="4"/>
      <dgm:spPr/>
      <dgm:t>
        <a:bodyPr/>
        <a:lstStyle/>
        <a:p>
          <a:endParaRPr lang="en-US"/>
        </a:p>
      </dgm:t>
    </dgm:pt>
  </dgm:ptLst>
  <dgm:cxnLst>
    <dgm:cxn modelId="{B12E961B-F68E-4A31-BEFD-F730450C2128}" srcId="{99AF90B9-0224-46FE-861E-6CDD95D0CCDE}" destId="{1B3B2BD9-102A-4FC8-AA0B-F927430F3F6C}" srcOrd="3" destOrd="0" parTransId="{EAAA3B95-2A29-4245-977C-64F156DE885C}" sibTransId="{48EC2ADC-AFFE-4AB4-99F5-F27CD41AA17D}"/>
    <dgm:cxn modelId="{78D2C1A4-1D0F-4F05-B582-C37037D422E2}" type="presOf" srcId="{BEC04A6D-74C0-4B45-8DBA-B2BC3D99B4CA}" destId="{56EDD484-0AF6-4C86-9131-C462CB94EA47}" srcOrd="0" destOrd="0" presId="urn:microsoft.com/office/officeart/2005/8/layout/radial6"/>
    <dgm:cxn modelId="{022D0167-27F7-49D0-8315-773698958EDA}" type="presOf" srcId="{99AF90B9-0224-46FE-861E-6CDD95D0CCDE}" destId="{862E1215-905B-4264-9717-6D20F6B9A7FB}" srcOrd="0" destOrd="0" presId="urn:microsoft.com/office/officeart/2005/8/layout/radial6"/>
    <dgm:cxn modelId="{AFBEF84B-5179-47C4-BC63-0EDB337B40F0}" type="presOf" srcId="{0148BBAB-2DD0-49C9-9B90-2516F9BE8CE9}" destId="{48B32971-DF6E-49E9-99CC-BBE12708EA90}" srcOrd="0" destOrd="0" presId="urn:microsoft.com/office/officeart/2005/8/layout/radial6"/>
    <dgm:cxn modelId="{C598AEFF-5BCD-4B81-8E34-58B6BA8785A6}" type="presOf" srcId="{48EC2ADC-AFFE-4AB4-99F5-F27CD41AA17D}" destId="{98836415-EA9F-4283-86F5-8361573E0647}" srcOrd="0" destOrd="0" presId="urn:microsoft.com/office/officeart/2005/8/layout/radial6"/>
    <dgm:cxn modelId="{5F3AE336-BD84-41AF-8743-B4060FE40D6E}" type="presOf" srcId="{228AC1BF-E76D-40E9-AD15-C73913ECC15B}" destId="{AE9DA91C-BB16-4F93-81CE-283B294F0D80}" srcOrd="0" destOrd="0" presId="urn:microsoft.com/office/officeart/2005/8/layout/radial6"/>
    <dgm:cxn modelId="{375D8D9A-9168-49AD-B926-BD6044C7F4A9}" srcId="{99AF90B9-0224-46FE-861E-6CDD95D0CCDE}" destId="{228AC1BF-E76D-40E9-AD15-C73913ECC15B}" srcOrd="2" destOrd="0" parTransId="{A48FCDAD-595E-4189-823A-3D90CC6A94A2}" sibTransId="{068B6767-9C3D-4509-BE2C-7356172FC561}"/>
    <dgm:cxn modelId="{BE0AB2B3-AFB1-436B-89D7-2EA02B8EE60F}" type="presOf" srcId="{0A5665F8-3B02-492B-9844-A962ACA0A1C1}" destId="{D42817A1-BBE4-487B-B674-D199BA67C4F9}" srcOrd="0" destOrd="0" presId="urn:microsoft.com/office/officeart/2005/8/layout/radial6"/>
    <dgm:cxn modelId="{179F25CE-A326-421C-A271-3387ACFA0B90}" srcId="{99AF90B9-0224-46FE-861E-6CDD95D0CCDE}" destId="{0148BBAB-2DD0-49C9-9B90-2516F9BE8CE9}" srcOrd="0" destOrd="0" parTransId="{4C3E649F-DA3A-4111-B799-2336B83FD7C6}" sibTransId="{F9CCF0C6-CD8F-41B9-A3D5-3964F5774274}"/>
    <dgm:cxn modelId="{15B722DF-E83F-4328-93BD-232B50E7AABE}" srcId="{BEC04A6D-74C0-4B45-8DBA-B2BC3D99B4CA}" destId="{99AF90B9-0224-46FE-861E-6CDD95D0CCDE}" srcOrd="0" destOrd="0" parTransId="{3864FCA9-6794-4598-ACB7-3C8679C69AB6}" sibTransId="{A1D5D683-F76F-4C28-9569-A469A1F9267B}"/>
    <dgm:cxn modelId="{E709A418-180B-47BC-96A2-40F290D9D5A7}" srcId="{99AF90B9-0224-46FE-861E-6CDD95D0CCDE}" destId="{0A5665F8-3B02-492B-9844-A962ACA0A1C1}" srcOrd="1" destOrd="0" parTransId="{5FB6EB8A-DBA3-4282-9F19-A14E9D8215E5}" sibTransId="{D7F37768-2097-46C5-9243-DA796EF0B953}"/>
    <dgm:cxn modelId="{3B908C7C-BFA4-4075-9780-57839E44EFEF}" type="presOf" srcId="{D7F37768-2097-46C5-9243-DA796EF0B953}" destId="{5D4D68A4-3574-41AD-89E0-D8DDA8FFF268}" srcOrd="0" destOrd="0" presId="urn:microsoft.com/office/officeart/2005/8/layout/radial6"/>
    <dgm:cxn modelId="{0E070658-24A7-4207-B82A-D44938DAE1F3}" type="presOf" srcId="{1B3B2BD9-102A-4FC8-AA0B-F927430F3F6C}" destId="{A5917A89-206B-422D-AD3A-2E460B1D9061}" srcOrd="0" destOrd="0" presId="urn:microsoft.com/office/officeart/2005/8/layout/radial6"/>
    <dgm:cxn modelId="{287830E7-ACB6-456A-A57D-1656CE215564}" type="presOf" srcId="{068B6767-9C3D-4509-BE2C-7356172FC561}" destId="{1048440D-710C-4C08-AE2B-0A8C5406AEB0}" srcOrd="0" destOrd="0" presId="urn:microsoft.com/office/officeart/2005/8/layout/radial6"/>
    <dgm:cxn modelId="{E3CD6F63-8413-4BAE-8EF5-655B6FFFC8E9}" type="presOf" srcId="{F9CCF0C6-CD8F-41B9-A3D5-3964F5774274}" destId="{1168AD3E-1DD6-499A-AA57-5711457B7AFD}" srcOrd="0" destOrd="0" presId="urn:microsoft.com/office/officeart/2005/8/layout/radial6"/>
    <dgm:cxn modelId="{8BE374D2-143E-476B-8972-978CCCE01099}" type="presParOf" srcId="{56EDD484-0AF6-4C86-9131-C462CB94EA47}" destId="{862E1215-905B-4264-9717-6D20F6B9A7FB}" srcOrd="0" destOrd="0" presId="urn:microsoft.com/office/officeart/2005/8/layout/radial6"/>
    <dgm:cxn modelId="{1F42E1FE-5BF5-4150-A92D-166FDD996C51}" type="presParOf" srcId="{56EDD484-0AF6-4C86-9131-C462CB94EA47}" destId="{48B32971-DF6E-49E9-99CC-BBE12708EA90}" srcOrd="1" destOrd="0" presId="urn:microsoft.com/office/officeart/2005/8/layout/radial6"/>
    <dgm:cxn modelId="{1320E90D-F0AD-45DB-87D9-8BE6DEF6DC7F}" type="presParOf" srcId="{56EDD484-0AF6-4C86-9131-C462CB94EA47}" destId="{D822A861-4C7E-4010-9323-007B4EF84650}" srcOrd="2" destOrd="0" presId="urn:microsoft.com/office/officeart/2005/8/layout/radial6"/>
    <dgm:cxn modelId="{00E0F977-514C-4DDB-BB4D-C5200860A7E6}" type="presParOf" srcId="{56EDD484-0AF6-4C86-9131-C462CB94EA47}" destId="{1168AD3E-1DD6-499A-AA57-5711457B7AFD}" srcOrd="3" destOrd="0" presId="urn:microsoft.com/office/officeart/2005/8/layout/radial6"/>
    <dgm:cxn modelId="{E0948DE1-FD7A-4E26-9CFE-B9370C0BCB6E}" type="presParOf" srcId="{56EDD484-0AF6-4C86-9131-C462CB94EA47}" destId="{D42817A1-BBE4-487B-B674-D199BA67C4F9}" srcOrd="4" destOrd="0" presId="urn:microsoft.com/office/officeart/2005/8/layout/radial6"/>
    <dgm:cxn modelId="{986BF3B3-5B0A-4FD2-BF48-7141CD443702}" type="presParOf" srcId="{56EDD484-0AF6-4C86-9131-C462CB94EA47}" destId="{1D72DA1E-58B6-4031-B008-8E126909192B}" srcOrd="5" destOrd="0" presId="urn:microsoft.com/office/officeart/2005/8/layout/radial6"/>
    <dgm:cxn modelId="{270C0084-7C33-4720-938D-685FE41085F1}" type="presParOf" srcId="{56EDD484-0AF6-4C86-9131-C462CB94EA47}" destId="{5D4D68A4-3574-41AD-89E0-D8DDA8FFF268}" srcOrd="6" destOrd="0" presId="urn:microsoft.com/office/officeart/2005/8/layout/radial6"/>
    <dgm:cxn modelId="{5482EB4E-2439-48A4-990E-5DD0B1F9283C}" type="presParOf" srcId="{56EDD484-0AF6-4C86-9131-C462CB94EA47}" destId="{AE9DA91C-BB16-4F93-81CE-283B294F0D80}" srcOrd="7" destOrd="0" presId="urn:microsoft.com/office/officeart/2005/8/layout/radial6"/>
    <dgm:cxn modelId="{9535D64A-3682-4CD3-A083-51EA59992EA9}" type="presParOf" srcId="{56EDD484-0AF6-4C86-9131-C462CB94EA47}" destId="{21471EF9-8239-4693-988A-83670A77EB91}" srcOrd="8" destOrd="0" presId="urn:microsoft.com/office/officeart/2005/8/layout/radial6"/>
    <dgm:cxn modelId="{1A8DA6FA-DFDC-4303-84D4-9F1B7102129B}" type="presParOf" srcId="{56EDD484-0AF6-4C86-9131-C462CB94EA47}" destId="{1048440D-710C-4C08-AE2B-0A8C5406AEB0}" srcOrd="9" destOrd="0" presId="urn:microsoft.com/office/officeart/2005/8/layout/radial6"/>
    <dgm:cxn modelId="{3E005182-8EA1-4891-823C-3540CA10D723}" type="presParOf" srcId="{56EDD484-0AF6-4C86-9131-C462CB94EA47}" destId="{A5917A89-206B-422D-AD3A-2E460B1D9061}" srcOrd="10" destOrd="0" presId="urn:microsoft.com/office/officeart/2005/8/layout/radial6"/>
    <dgm:cxn modelId="{6AE30ECD-E42C-4DDA-B813-2702475A5226}" type="presParOf" srcId="{56EDD484-0AF6-4C86-9131-C462CB94EA47}" destId="{165F2FBF-6183-4990-983B-E2346CF78F7A}" srcOrd="11" destOrd="0" presId="urn:microsoft.com/office/officeart/2005/8/layout/radial6"/>
    <dgm:cxn modelId="{A5D593AF-57CB-473E-854D-5DC6EDBAF36F}" type="presParOf" srcId="{56EDD484-0AF6-4C86-9131-C462CB94EA47}" destId="{98836415-EA9F-4283-86F5-8361573E064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D6727D-04D0-4B64-954D-2F6A4654AEA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8331F4B-F179-46E1-BAEE-64B89ADA4371}">
      <dgm:prSet phldrT="[Text]"/>
      <dgm:spPr/>
      <dgm:t>
        <a:bodyPr/>
        <a:lstStyle/>
        <a:p>
          <a:r>
            <a:rPr lang="en-US" dirty="0" smtClean="0"/>
            <a:t>Time zone processing</a:t>
          </a:r>
          <a:endParaRPr lang="en-US" dirty="0"/>
        </a:p>
      </dgm:t>
    </dgm:pt>
    <dgm:pt modelId="{185589A7-DCF6-44A0-A495-61A86A9642CA}" type="parTrans" cxnId="{D5799B75-166A-4DC7-8246-154F993E3784}">
      <dgm:prSet/>
      <dgm:spPr/>
      <dgm:t>
        <a:bodyPr/>
        <a:lstStyle/>
        <a:p>
          <a:endParaRPr lang="en-US"/>
        </a:p>
      </dgm:t>
    </dgm:pt>
    <dgm:pt modelId="{3625EDFC-81DE-4499-A57F-DBFCF141AA81}" type="sibTrans" cxnId="{D5799B75-166A-4DC7-8246-154F993E3784}">
      <dgm:prSet/>
      <dgm:spPr/>
      <dgm:t>
        <a:bodyPr/>
        <a:lstStyle/>
        <a:p>
          <a:endParaRPr lang="en-US"/>
        </a:p>
      </dgm:t>
    </dgm:pt>
    <dgm:pt modelId="{ACFE0644-281D-429D-B20A-C1A7E944EF3D}">
      <dgm:prSet phldrT="[Text]" custT="1"/>
      <dgm:spPr/>
      <dgm:t>
        <a:bodyPr/>
        <a:lstStyle/>
        <a:p>
          <a:r>
            <a:rPr lang="en-CA" sz="1600" baseline="0" dirty="0" smtClean="0">
              <a:latin typeface="Arial" panose="020B0604020202020204" pitchFamily="34" charset="0"/>
              <a:cs typeface="Arial" panose="020B0604020202020204" pitchFamily="34" charset="0"/>
            </a:rPr>
            <a:t>Ensures that calls launched to specific state or province are launched at allowable times</a:t>
          </a:r>
          <a:endParaRPr lang="en-US" sz="1600" baseline="0" dirty="0">
            <a:latin typeface="Arial" panose="020B0604020202020204" pitchFamily="34" charset="0"/>
            <a:cs typeface="Arial" panose="020B0604020202020204" pitchFamily="34" charset="0"/>
          </a:endParaRPr>
        </a:p>
      </dgm:t>
    </dgm:pt>
    <dgm:pt modelId="{B73F55A4-F01D-43F2-9813-F9884868BAFC}" type="parTrans" cxnId="{592384C1-5A15-4F4F-AE29-02C12E1179C7}">
      <dgm:prSet/>
      <dgm:spPr/>
      <dgm:t>
        <a:bodyPr/>
        <a:lstStyle/>
        <a:p>
          <a:endParaRPr lang="en-US"/>
        </a:p>
      </dgm:t>
    </dgm:pt>
    <dgm:pt modelId="{FFC47ED4-8900-41F5-86B1-1B640FFE0717}" type="sibTrans" cxnId="{592384C1-5A15-4F4F-AE29-02C12E1179C7}">
      <dgm:prSet/>
      <dgm:spPr/>
      <dgm:t>
        <a:bodyPr/>
        <a:lstStyle/>
        <a:p>
          <a:endParaRPr lang="en-US"/>
        </a:p>
      </dgm:t>
    </dgm:pt>
    <dgm:pt modelId="{F9C8CA67-A67C-415E-916C-F6956B3273BA}">
      <dgm:prSet phldrT="[Text]"/>
      <dgm:spPr/>
      <dgm:t>
        <a:bodyPr/>
        <a:lstStyle/>
        <a:p>
          <a:r>
            <a:rPr lang="en-US" dirty="0" smtClean="0"/>
            <a:t>Pre-Requisites</a:t>
          </a:r>
          <a:endParaRPr lang="en-US" dirty="0"/>
        </a:p>
      </dgm:t>
    </dgm:pt>
    <dgm:pt modelId="{4B7F2607-5FE0-4681-A3B0-FF2BF608327A}" type="parTrans" cxnId="{B024E767-06A9-4574-8B8E-6FA63E4C8D20}">
      <dgm:prSet/>
      <dgm:spPr/>
      <dgm:t>
        <a:bodyPr/>
        <a:lstStyle/>
        <a:p>
          <a:endParaRPr lang="en-US"/>
        </a:p>
      </dgm:t>
    </dgm:pt>
    <dgm:pt modelId="{D7445CA0-CB39-4218-81CA-2568632C230F}" type="sibTrans" cxnId="{B024E767-06A9-4574-8B8E-6FA63E4C8D20}">
      <dgm:prSet/>
      <dgm:spPr/>
      <dgm:t>
        <a:bodyPr/>
        <a:lstStyle/>
        <a:p>
          <a:endParaRPr lang="en-US"/>
        </a:p>
      </dgm:t>
    </dgm:pt>
    <dgm:pt modelId="{C5B451D3-1771-4A4A-8D82-31D1620A85E0}">
      <dgm:prSet phldrT="[Text]" custT="1"/>
      <dgm:spPr/>
      <dgm:t>
        <a:bodyPr/>
        <a:lstStyle/>
        <a:p>
          <a:r>
            <a:rPr lang="en-CA" sz="1600" baseline="0" dirty="0" smtClean="0">
              <a:latin typeface="Arial" panose="020B0604020202020204" pitchFamily="34" charset="0"/>
            </a:rPr>
            <a:t>RMEx 2.2  or above</a:t>
          </a:r>
          <a:endParaRPr lang="en-US" sz="1600" baseline="0" dirty="0">
            <a:latin typeface="Arial" panose="020B0604020202020204" pitchFamily="34" charset="0"/>
          </a:endParaRPr>
        </a:p>
      </dgm:t>
    </dgm:pt>
    <dgm:pt modelId="{7DBFEBA8-9FB9-4BF6-B1E0-1CB6D48F46D9}" type="parTrans" cxnId="{DC50AD33-E5B3-4C4E-A82D-61121BD3E743}">
      <dgm:prSet/>
      <dgm:spPr/>
      <dgm:t>
        <a:bodyPr/>
        <a:lstStyle/>
        <a:p>
          <a:endParaRPr lang="en-US"/>
        </a:p>
      </dgm:t>
    </dgm:pt>
    <dgm:pt modelId="{D809F78F-C755-45AD-B2CD-8AE4F4E7ABC2}" type="sibTrans" cxnId="{DC50AD33-E5B3-4C4E-A82D-61121BD3E743}">
      <dgm:prSet/>
      <dgm:spPr/>
      <dgm:t>
        <a:bodyPr/>
        <a:lstStyle/>
        <a:p>
          <a:endParaRPr lang="en-US"/>
        </a:p>
      </dgm:t>
    </dgm:pt>
    <dgm:pt modelId="{DB3FFA11-5A21-45B9-89A2-CF977D8CAB06}">
      <dgm:prSet phldrT="[Text]" custT="1"/>
      <dgm:spPr/>
      <dgm:t>
        <a:bodyPr/>
        <a:lstStyle/>
        <a:p>
          <a:r>
            <a:rPr lang="en-US" sz="1600" baseline="0" dirty="0" smtClean="0">
              <a:latin typeface="Arial" panose="020B0604020202020204" pitchFamily="34" charset="0"/>
              <a:cs typeface="Arial" panose="020B0604020202020204" pitchFamily="34" charset="0"/>
            </a:rPr>
            <a:t>Every jurisdiction has an allowable calling period  </a:t>
          </a:r>
          <a:endParaRPr lang="en-US" sz="1600" baseline="0" dirty="0">
            <a:latin typeface="Arial" panose="020B0604020202020204" pitchFamily="34" charset="0"/>
            <a:cs typeface="Arial" panose="020B0604020202020204" pitchFamily="34" charset="0"/>
          </a:endParaRPr>
        </a:p>
      </dgm:t>
    </dgm:pt>
    <dgm:pt modelId="{78701B44-438F-423B-8028-2DA0668323CD}" type="parTrans" cxnId="{35EF3D01-4F72-42C9-A256-6D39F7336C32}">
      <dgm:prSet/>
      <dgm:spPr/>
      <dgm:t>
        <a:bodyPr/>
        <a:lstStyle/>
        <a:p>
          <a:endParaRPr lang="en-US"/>
        </a:p>
      </dgm:t>
    </dgm:pt>
    <dgm:pt modelId="{1A166D63-694A-45A2-8291-85E8871B7B41}" type="sibTrans" cxnId="{35EF3D01-4F72-42C9-A256-6D39F7336C32}">
      <dgm:prSet/>
      <dgm:spPr/>
      <dgm:t>
        <a:bodyPr/>
        <a:lstStyle/>
        <a:p>
          <a:endParaRPr lang="en-US"/>
        </a:p>
      </dgm:t>
    </dgm:pt>
    <dgm:pt modelId="{5FEEE68A-326B-4563-BF1C-3EB29DF746C8}">
      <dgm:prSet custT="1"/>
      <dgm:spPr/>
      <dgm:t>
        <a:bodyPr/>
        <a:lstStyle/>
        <a:p>
          <a:r>
            <a:rPr lang="en-CA" sz="1600" baseline="0" dirty="0" smtClean="0">
              <a:latin typeface="Arial" panose="020B0604020202020204" pitchFamily="34" charset="0"/>
            </a:rPr>
            <a:t>Valid allowable calling periods (ACP) in state controls table</a:t>
          </a:r>
        </a:p>
      </dgm:t>
    </dgm:pt>
    <dgm:pt modelId="{338ED9D9-987A-4A16-B960-0DC8D6A3270C}" type="parTrans" cxnId="{3DA97F61-B310-4D43-ADE3-046E44EB53B6}">
      <dgm:prSet/>
      <dgm:spPr/>
      <dgm:t>
        <a:bodyPr/>
        <a:lstStyle/>
        <a:p>
          <a:endParaRPr lang="en-US"/>
        </a:p>
      </dgm:t>
    </dgm:pt>
    <dgm:pt modelId="{E941C281-C075-4778-9ABD-B8A26DBDFFB6}" type="sibTrans" cxnId="{3DA97F61-B310-4D43-ADE3-046E44EB53B6}">
      <dgm:prSet/>
      <dgm:spPr/>
      <dgm:t>
        <a:bodyPr/>
        <a:lstStyle/>
        <a:p>
          <a:endParaRPr lang="en-US"/>
        </a:p>
      </dgm:t>
    </dgm:pt>
    <dgm:pt modelId="{8BE36386-9518-4461-8822-82F346B0CE41}">
      <dgm:prSet custT="1"/>
      <dgm:spPr/>
      <dgm:t>
        <a:bodyPr/>
        <a:lstStyle/>
        <a:p>
          <a:r>
            <a:rPr lang="en-CA" sz="1600" baseline="0" dirty="0" smtClean="0">
              <a:latin typeface="Arial" panose="020B0604020202020204" pitchFamily="34" charset="0"/>
            </a:rPr>
            <a:t>A recent version of the Melissa Data time zone file</a:t>
          </a:r>
        </a:p>
      </dgm:t>
    </dgm:pt>
    <dgm:pt modelId="{A55A1CC5-EFBF-4E65-AEB7-E78ABCA782F1}" type="parTrans" cxnId="{F89EEDAC-5060-4517-BF74-93A8C9F0E08C}">
      <dgm:prSet/>
      <dgm:spPr/>
      <dgm:t>
        <a:bodyPr/>
        <a:lstStyle/>
        <a:p>
          <a:endParaRPr lang="en-US"/>
        </a:p>
      </dgm:t>
    </dgm:pt>
    <dgm:pt modelId="{6CECBE2D-FC3B-4ADB-AD96-3A6D6DC2C832}" type="sibTrans" cxnId="{F89EEDAC-5060-4517-BF74-93A8C9F0E08C}">
      <dgm:prSet/>
      <dgm:spPr/>
      <dgm:t>
        <a:bodyPr/>
        <a:lstStyle/>
        <a:p>
          <a:endParaRPr lang="en-US"/>
        </a:p>
      </dgm:t>
    </dgm:pt>
    <dgm:pt modelId="{1C207D84-D63A-421C-941C-02F2DA3D4146}">
      <dgm:prSet custT="1"/>
      <dgm:spPr/>
      <dgm:t>
        <a:bodyPr/>
        <a:lstStyle/>
        <a:p>
          <a:r>
            <a:rPr lang="en-CA" sz="1600" baseline="0" dirty="0" smtClean="0">
              <a:latin typeface="Arial" panose="020B0604020202020204" pitchFamily="34" charset="0"/>
            </a:rPr>
            <a:t>The settings in the dialer control table</a:t>
          </a:r>
        </a:p>
      </dgm:t>
    </dgm:pt>
    <dgm:pt modelId="{AA47CE73-1182-4D29-A9F6-B39AF91FB2A7}" type="parTrans" cxnId="{9E6EE811-7929-4C7A-9814-6A7D3929B1E4}">
      <dgm:prSet/>
      <dgm:spPr/>
      <dgm:t>
        <a:bodyPr/>
        <a:lstStyle/>
        <a:p>
          <a:endParaRPr lang="en-US"/>
        </a:p>
      </dgm:t>
    </dgm:pt>
    <dgm:pt modelId="{10D8F003-1C87-41B0-82F8-8A273215B321}" type="sibTrans" cxnId="{9E6EE811-7929-4C7A-9814-6A7D3929B1E4}">
      <dgm:prSet/>
      <dgm:spPr/>
      <dgm:t>
        <a:bodyPr/>
        <a:lstStyle/>
        <a:p>
          <a:endParaRPr lang="en-US"/>
        </a:p>
      </dgm:t>
    </dgm:pt>
    <dgm:pt modelId="{444EBB03-EB35-417C-BF4E-5ACBDAE94AB8}">
      <dgm:prSet custT="1"/>
      <dgm:spPr/>
      <dgm:t>
        <a:bodyPr/>
        <a:lstStyle/>
        <a:p>
          <a:r>
            <a:rPr lang="en-CA" sz="1600" baseline="0" dirty="0" smtClean="0">
              <a:latin typeface="Arial" panose="020B0604020202020204" pitchFamily="34" charset="0"/>
            </a:rPr>
            <a:t>The settings of the Special Control Flags</a:t>
          </a:r>
        </a:p>
      </dgm:t>
    </dgm:pt>
    <dgm:pt modelId="{7CAF2F9C-DFBB-4845-A05E-C3739D055FBE}" type="parTrans" cxnId="{BB926F72-888A-49FC-A0C1-B046CEA1EB22}">
      <dgm:prSet/>
      <dgm:spPr/>
      <dgm:t>
        <a:bodyPr/>
        <a:lstStyle/>
        <a:p>
          <a:endParaRPr lang="en-US"/>
        </a:p>
      </dgm:t>
    </dgm:pt>
    <dgm:pt modelId="{CCB87815-9290-4DFF-8B32-47D01CAF515A}" type="sibTrans" cxnId="{BB926F72-888A-49FC-A0C1-B046CEA1EB22}">
      <dgm:prSet/>
      <dgm:spPr/>
      <dgm:t>
        <a:bodyPr/>
        <a:lstStyle/>
        <a:p>
          <a:endParaRPr lang="en-US"/>
        </a:p>
      </dgm:t>
    </dgm:pt>
    <dgm:pt modelId="{C155ADE7-008B-4C20-9913-DF5D8A06B6EA}" type="pres">
      <dgm:prSet presAssocID="{FCD6727D-04D0-4B64-954D-2F6A4654AEA5}" presName="theList" presStyleCnt="0">
        <dgm:presLayoutVars>
          <dgm:dir/>
          <dgm:animLvl val="lvl"/>
          <dgm:resizeHandles val="exact"/>
        </dgm:presLayoutVars>
      </dgm:prSet>
      <dgm:spPr/>
      <dgm:t>
        <a:bodyPr/>
        <a:lstStyle/>
        <a:p>
          <a:endParaRPr lang="en-US"/>
        </a:p>
      </dgm:t>
    </dgm:pt>
    <dgm:pt modelId="{1C6505F9-7E90-407D-B02B-F9C3487AC4D7}" type="pres">
      <dgm:prSet presAssocID="{D8331F4B-F179-46E1-BAEE-64B89ADA4371}" presName="compNode" presStyleCnt="0"/>
      <dgm:spPr/>
    </dgm:pt>
    <dgm:pt modelId="{5F25B64C-DDC8-48B1-A4DF-26E0402B7AC4}" type="pres">
      <dgm:prSet presAssocID="{D8331F4B-F179-46E1-BAEE-64B89ADA4371}" presName="aNode" presStyleLbl="bgShp" presStyleIdx="0" presStyleCnt="2"/>
      <dgm:spPr/>
      <dgm:t>
        <a:bodyPr/>
        <a:lstStyle/>
        <a:p>
          <a:endParaRPr lang="en-US"/>
        </a:p>
      </dgm:t>
    </dgm:pt>
    <dgm:pt modelId="{D768BF63-9AC6-4A1F-BE6E-6A8BBA59BAB3}" type="pres">
      <dgm:prSet presAssocID="{D8331F4B-F179-46E1-BAEE-64B89ADA4371}" presName="textNode" presStyleLbl="bgShp" presStyleIdx="0" presStyleCnt="2"/>
      <dgm:spPr/>
      <dgm:t>
        <a:bodyPr/>
        <a:lstStyle/>
        <a:p>
          <a:endParaRPr lang="en-US"/>
        </a:p>
      </dgm:t>
    </dgm:pt>
    <dgm:pt modelId="{24364C46-EF83-444C-A651-C10CD8112B53}" type="pres">
      <dgm:prSet presAssocID="{D8331F4B-F179-46E1-BAEE-64B89ADA4371}" presName="compChildNode" presStyleCnt="0"/>
      <dgm:spPr/>
    </dgm:pt>
    <dgm:pt modelId="{4D4A691C-2F54-469D-944A-63D1622460EE}" type="pres">
      <dgm:prSet presAssocID="{D8331F4B-F179-46E1-BAEE-64B89ADA4371}" presName="theInnerList" presStyleCnt="0"/>
      <dgm:spPr/>
    </dgm:pt>
    <dgm:pt modelId="{387FC3DB-4431-4DDF-8A94-8B09855C3D41}" type="pres">
      <dgm:prSet presAssocID="{ACFE0644-281D-429D-B20A-C1A7E944EF3D}" presName="childNode" presStyleLbl="node1" presStyleIdx="0" presStyleCnt="7" custScaleY="47009" custLinFactNeighborY="-25641">
        <dgm:presLayoutVars>
          <dgm:bulletEnabled val="1"/>
        </dgm:presLayoutVars>
      </dgm:prSet>
      <dgm:spPr/>
      <dgm:t>
        <a:bodyPr/>
        <a:lstStyle/>
        <a:p>
          <a:endParaRPr lang="en-US"/>
        </a:p>
      </dgm:t>
    </dgm:pt>
    <dgm:pt modelId="{FA935455-433E-4B92-A695-B500E62649B5}" type="pres">
      <dgm:prSet presAssocID="{ACFE0644-281D-429D-B20A-C1A7E944EF3D}" presName="aSpace2" presStyleCnt="0"/>
      <dgm:spPr/>
    </dgm:pt>
    <dgm:pt modelId="{D7C048C5-0F35-4970-84B0-72887EFFB98E}" type="pres">
      <dgm:prSet presAssocID="{DB3FFA11-5A21-45B9-89A2-CF977D8CAB06}" presName="childNode" presStyleLbl="node1" presStyleIdx="1" presStyleCnt="7" custScaleY="47009" custLinFactNeighborY="-25641">
        <dgm:presLayoutVars>
          <dgm:bulletEnabled val="1"/>
        </dgm:presLayoutVars>
      </dgm:prSet>
      <dgm:spPr/>
      <dgm:t>
        <a:bodyPr/>
        <a:lstStyle/>
        <a:p>
          <a:endParaRPr lang="en-US"/>
        </a:p>
      </dgm:t>
    </dgm:pt>
    <dgm:pt modelId="{5A7A27E6-C007-4EA2-8C35-9F685B39D36B}" type="pres">
      <dgm:prSet presAssocID="{D8331F4B-F179-46E1-BAEE-64B89ADA4371}" presName="aSpace" presStyleCnt="0"/>
      <dgm:spPr/>
    </dgm:pt>
    <dgm:pt modelId="{CAA9FFD8-B90F-4906-86B3-436EA4F2CE0E}" type="pres">
      <dgm:prSet presAssocID="{F9C8CA67-A67C-415E-916C-F6956B3273BA}" presName="compNode" presStyleCnt="0"/>
      <dgm:spPr/>
    </dgm:pt>
    <dgm:pt modelId="{31CAEBE4-2480-4E24-9FA4-33784919CD34}" type="pres">
      <dgm:prSet presAssocID="{F9C8CA67-A67C-415E-916C-F6956B3273BA}" presName="aNode" presStyleLbl="bgShp" presStyleIdx="1" presStyleCnt="2" custLinFactNeighborX="-1200"/>
      <dgm:spPr/>
      <dgm:t>
        <a:bodyPr/>
        <a:lstStyle/>
        <a:p>
          <a:endParaRPr lang="en-US"/>
        </a:p>
      </dgm:t>
    </dgm:pt>
    <dgm:pt modelId="{6764EC8C-1A25-44A7-ADC9-276D98B3696E}" type="pres">
      <dgm:prSet presAssocID="{F9C8CA67-A67C-415E-916C-F6956B3273BA}" presName="textNode" presStyleLbl="bgShp" presStyleIdx="1" presStyleCnt="2"/>
      <dgm:spPr/>
      <dgm:t>
        <a:bodyPr/>
        <a:lstStyle/>
        <a:p>
          <a:endParaRPr lang="en-US"/>
        </a:p>
      </dgm:t>
    </dgm:pt>
    <dgm:pt modelId="{78086537-6AEE-4F29-A505-1EAD99C7A450}" type="pres">
      <dgm:prSet presAssocID="{F9C8CA67-A67C-415E-916C-F6956B3273BA}" presName="compChildNode" presStyleCnt="0"/>
      <dgm:spPr/>
    </dgm:pt>
    <dgm:pt modelId="{2E8119E4-003E-4D93-8F36-2215FC27A0FC}" type="pres">
      <dgm:prSet presAssocID="{F9C8CA67-A67C-415E-916C-F6956B3273BA}" presName="theInnerList" presStyleCnt="0"/>
      <dgm:spPr/>
    </dgm:pt>
    <dgm:pt modelId="{98D8823E-37AA-4280-A19B-923338C31B6A}" type="pres">
      <dgm:prSet presAssocID="{C5B451D3-1771-4A4A-8D82-31D1620A85E0}" presName="childNode" presStyleLbl="node1" presStyleIdx="2" presStyleCnt="7" custLinFactY="-3988" custLinFactNeighborY="-100000">
        <dgm:presLayoutVars>
          <dgm:bulletEnabled val="1"/>
        </dgm:presLayoutVars>
      </dgm:prSet>
      <dgm:spPr/>
      <dgm:t>
        <a:bodyPr/>
        <a:lstStyle/>
        <a:p>
          <a:endParaRPr lang="en-US"/>
        </a:p>
      </dgm:t>
    </dgm:pt>
    <dgm:pt modelId="{5B4603D1-DE9A-4445-9B10-F7C5AF23193D}" type="pres">
      <dgm:prSet presAssocID="{C5B451D3-1771-4A4A-8D82-31D1620A85E0}" presName="aSpace2" presStyleCnt="0"/>
      <dgm:spPr/>
    </dgm:pt>
    <dgm:pt modelId="{151EDE3C-8DCC-4449-995A-633EB9D8573E}" type="pres">
      <dgm:prSet presAssocID="{5FEEE68A-326B-4563-BF1C-3EB29DF746C8}" presName="childNode" presStyleLbl="node1" presStyleIdx="3" presStyleCnt="7" custLinFactY="-4672" custLinFactNeighborY="-100000">
        <dgm:presLayoutVars>
          <dgm:bulletEnabled val="1"/>
        </dgm:presLayoutVars>
      </dgm:prSet>
      <dgm:spPr/>
      <dgm:t>
        <a:bodyPr/>
        <a:lstStyle/>
        <a:p>
          <a:endParaRPr lang="en-US"/>
        </a:p>
      </dgm:t>
    </dgm:pt>
    <dgm:pt modelId="{76A8B205-3DD0-4CF2-9E7A-6E8E6E83EC2F}" type="pres">
      <dgm:prSet presAssocID="{5FEEE68A-326B-4563-BF1C-3EB29DF746C8}" presName="aSpace2" presStyleCnt="0"/>
      <dgm:spPr/>
    </dgm:pt>
    <dgm:pt modelId="{D0661DEB-AF44-431B-BD77-B9C1EF69FF71}" type="pres">
      <dgm:prSet presAssocID="{8BE36386-9518-4461-8822-82F346B0CE41}" presName="childNode" presStyleLbl="node1" presStyleIdx="4" presStyleCnt="7" custLinFactY="-4672" custLinFactNeighborY="-100000">
        <dgm:presLayoutVars>
          <dgm:bulletEnabled val="1"/>
        </dgm:presLayoutVars>
      </dgm:prSet>
      <dgm:spPr/>
      <dgm:t>
        <a:bodyPr/>
        <a:lstStyle/>
        <a:p>
          <a:endParaRPr lang="en-US"/>
        </a:p>
      </dgm:t>
    </dgm:pt>
    <dgm:pt modelId="{904743C6-8F29-4670-B07E-0C92F7678740}" type="pres">
      <dgm:prSet presAssocID="{8BE36386-9518-4461-8822-82F346B0CE41}" presName="aSpace2" presStyleCnt="0"/>
      <dgm:spPr/>
    </dgm:pt>
    <dgm:pt modelId="{1B651263-03C3-4CCC-B1B1-9E239E1C75D5}" type="pres">
      <dgm:prSet presAssocID="{1C207D84-D63A-421C-941C-02F2DA3D4146}" presName="childNode" presStyleLbl="node1" presStyleIdx="5" presStyleCnt="7" custLinFactY="-5932" custLinFactNeighborX="-230" custLinFactNeighborY="-100000">
        <dgm:presLayoutVars>
          <dgm:bulletEnabled val="1"/>
        </dgm:presLayoutVars>
      </dgm:prSet>
      <dgm:spPr/>
      <dgm:t>
        <a:bodyPr/>
        <a:lstStyle/>
        <a:p>
          <a:endParaRPr lang="en-US"/>
        </a:p>
      </dgm:t>
    </dgm:pt>
    <dgm:pt modelId="{56387ACD-C7FB-4DE2-B007-F87CAE1BD901}" type="pres">
      <dgm:prSet presAssocID="{1C207D84-D63A-421C-941C-02F2DA3D4146}" presName="aSpace2" presStyleCnt="0"/>
      <dgm:spPr/>
    </dgm:pt>
    <dgm:pt modelId="{CBC0D171-A7AB-4FBF-BD84-B36617EFC6DD}" type="pres">
      <dgm:prSet presAssocID="{444EBB03-EB35-417C-BF4E-5ACBDAE94AB8}" presName="childNode" presStyleLbl="node1" presStyleIdx="6" presStyleCnt="7" custLinFactY="-4672" custLinFactNeighborY="-100000">
        <dgm:presLayoutVars>
          <dgm:bulletEnabled val="1"/>
        </dgm:presLayoutVars>
      </dgm:prSet>
      <dgm:spPr/>
      <dgm:t>
        <a:bodyPr/>
        <a:lstStyle/>
        <a:p>
          <a:endParaRPr lang="en-US"/>
        </a:p>
      </dgm:t>
    </dgm:pt>
  </dgm:ptLst>
  <dgm:cxnLst>
    <dgm:cxn modelId="{A2702999-CC59-4F19-92A9-149310081F0D}" type="presOf" srcId="{F9C8CA67-A67C-415E-916C-F6956B3273BA}" destId="{31CAEBE4-2480-4E24-9FA4-33784919CD34}" srcOrd="0" destOrd="0" presId="urn:microsoft.com/office/officeart/2005/8/layout/lProcess2"/>
    <dgm:cxn modelId="{A8935E31-E6AC-47B7-ABE5-CE09E64FDA92}" type="presOf" srcId="{D8331F4B-F179-46E1-BAEE-64B89ADA4371}" destId="{5F25B64C-DDC8-48B1-A4DF-26E0402B7AC4}" srcOrd="0" destOrd="0" presId="urn:microsoft.com/office/officeart/2005/8/layout/lProcess2"/>
    <dgm:cxn modelId="{4C7DCEDB-266C-47BA-9DD7-038AFF1A594F}" type="presOf" srcId="{ACFE0644-281D-429D-B20A-C1A7E944EF3D}" destId="{387FC3DB-4431-4DDF-8A94-8B09855C3D41}" srcOrd="0" destOrd="0" presId="urn:microsoft.com/office/officeart/2005/8/layout/lProcess2"/>
    <dgm:cxn modelId="{F89EEDAC-5060-4517-BF74-93A8C9F0E08C}" srcId="{F9C8CA67-A67C-415E-916C-F6956B3273BA}" destId="{8BE36386-9518-4461-8822-82F346B0CE41}" srcOrd="2" destOrd="0" parTransId="{A55A1CC5-EFBF-4E65-AEB7-E78ABCA782F1}" sibTransId="{6CECBE2D-FC3B-4ADB-AD96-3A6D6DC2C832}"/>
    <dgm:cxn modelId="{DA2C5CB7-B698-4FB2-82B3-0DD1A3563699}" type="presOf" srcId="{1C207D84-D63A-421C-941C-02F2DA3D4146}" destId="{1B651263-03C3-4CCC-B1B1-9E239E1C75D5}" srcOrd="0" destOrd="0" presId="urn:microsoft.com/office/officeart/2005/8/layout/lProcess2"/>
    <dgm:cxn modelId="{3DA97F61-B310-4D43-ADE3-046E44EB53B6}" srcId="{F9C8CA67-A67C-415E-916C-F6956B3273BA}" destId="{5FEEE68A-326B-4563-BF1C-3EB29DF746C8}" srcOrd="1" destOrd="0" parTransId="{338ED9D9-987A-4A16-B960-0DC8D6A3270C}" sibTransId="{E941C281-C075-4778-9ABD-B8A26DBDFFB6}"/>
    <dgm:cxn modelId="{8617E1B8-B29A-46EA-868F-946203760314}" type="presOf" srcId="{F9C8CA67-A67C-415E-916C-F6956B3273BA}" destId="{6764EC8C-1A25-44A7-ADC9-276D98B3696E}" srcOrd="1" destOrd="0" presId="urn:microsoft.com/office/officeart/2005/8/layout/lProcess2"/>
    <dgm:cxn modelId="{35EF3D01-4F72-42C9-A256-6D39F7336C32}" srcId="{D8331F4B-F179-46E1-BAEE-64B89ADA4371}" destId="{DB3FFA11-5A21-45B9-89A2-CF977D8CAB06}" srcOrd="1" destOrd="0" parTransId="{78701B44-438F-423B-8028-2DA0668323CD}" sibTransId="{1A166D63-694A-45A2-8291-85E8871B7B41}"/>
    <dgm:cxn modelId="{9E6EE811-7929-4C7A-9814-6A7D3929B1E4}" srcId="{F9C8CA67-A67C-415E-916C-F6956B3273BA}" destId="{1C207D84-D63A-421C-941C-02F2DA3D4146}" srcOrd="3" destOrd="0" parTransId="{AA47CE73-1182-4D29-A9F6-B39AF91FB2A7}" sibTransId="{10D8F003-1C87-41B0-82F8-8A273215B321}"/>
    <dgm:cxn modelId="{2338CDA9-8CB4-4E63-B168-F1CFE14C9116}" type="presOf" srcId="{DB3FFA11-5A21-45B9-89A2-CF977D8CAB06}" destId="{D7C048C5-0F35-4970-84B0-72887EFFB98E}" srcOrd="0" destOrd="0" presId="urn:microsoft.com/office/officeart/2005/8/layout/lProcess2"/>
    <dgm:cxn modelId="{296123C7-3855-424A-AB8C-F6D3FEED166E}" type="presOf" srcId="{D8331F4B-F179-46E1-BAEE-64B89ADA4371}" destId="{D768BF63-9AC6-4A1F-BE6E-6A8BBA59BAB3}" srcOrd="1" destOrd="0" presId="urn:microsoft.com/office/officeart/2005/8/layout/lProcess2"/>
    <dgm:cxn modelId="{DC50AD33-E5B3-4C4E-A82D-61121BD3E743}" srcId="{F9C8CA67-A67C-415E-916C-F6956B3273BA}" destId="{C5B451D3-1771-4A4A-8D82-31D1620A85E0}" srcOrd="0" destOrd="0" parTransId="{7DBFEBA8-9FB9-4BF6-B1E0-1CB6D48F46D9}" sibTransId="{D809F78F-C755-45AD-B2CD-8AE4F4E7ABC2}"/>
    <dgm:cxn modelId="{1B764CFC-6EED-453E-BEA6-BFE85F3E3E49}" type="presOf" srcId="{8BE36386-9518-4461-8822-82F346B0CE41}" destId="{D0661DEB-AF44-431B-BD77-B9C1EF69FF71}" srcOrd="0" destOrd="0" presId="urn:microsoft.com/office/officeart/2005/8/layout/lProcess2"/>
    <dgm:cxn modelId="{D5799B75-166A-4DC7-8246-154F993E3784}" srcId="{FCD6727D-04D0-4B64-954D-2F6A4654AEA5}" destId="{D8331F4B-F179-46E1-BAEE-64B89ADA4371}" srcOrd="0" destOrd="0" parTransId="{185589A7-DCF6-44A0-A495-61A86A9642CA}" sibTransId="{3625EDFC-81DE-4499-A57F-DBFCF141AA81}"/>
    <dgm:cxn modelId="{B024E767-06A9-4574-8B8E-6FA63E4C8D20}" srcId="{FCD6727D-04D0-4B64-954D-2F6A4654AEA5}" destId="{F9C8CA67-A67C-415E-916C-F6956B3273BA}" srcOrd="1" destOrd="0" parTransId="{4B7F2607-5FE0-4681-A3B0-FF2BF608327A}" sibTransId="{D7445CA0-CB39-4218-81CA-2568632C230F}"/>
    <dgm:cxn modelId="{392E4C52-F7E6-481F-A640-579F3655ED4D}" type="presOf" srcId="{FCD6727D-04D0-4B64-954D-2F6A4654AEA5}" destId="{C155ADE7-008B-4C20-9913-DF5D8A06B6EA}" srcOrd="0" destOrd="0" presId="urn:microsoft.com/office/officeart/2005/8/layout/lProcess2"/>
    <dgm:cxn modelId="{BB926F72-888A-49FC-A0C1-B046CEA1EB22}" srcId="{F9C8CA67-A67C-415E-916C-F6956B3273BA}" destId="{444EBB03-EB35-417C-BF4E-5ACBDAE94AB8}" srcOrd="4" destOrd="0" parTransId="{7CAF2F9C-DFBB-4845-A05E-C3739D055FBE}" sibTransId="{CCB87815-9290-4DFF-8B32-47D01CAF515A}"/>
    <dgm:cxn modelId="{202E1428-AC67-4A1C-97AE-69874787D634}" type="presOf" srcId="{444EBB03-EB35-417C-BF4E-5ACBDAE94AB8}" destId="{CBC0D171-A7AB-4FBF-BD84-B36617EFC6DD}" srcOrd="0" destOrd="0" presId="urn:microsoft.com/office/officeart/2005/8/layout/lProcess2"/>
    <dgm:cxn modelId="{EE8C1D42-CB9B-4BB4-AED0-C42A2542BA71}" type="presOf" srcId="{C5B451D3-1771-4A4A-8D82-31D1620A85E0}" destId="{98D8823E-37AA-4280-A19B-923338C31B6A}" srcOrd="0" destOrd="0" presId="urn:microsoft.com/office/officeart/2005/8/layout/lProcess2"/>
    <dgm:cxn modelId="{592384C1-5A15-4F4F-AE29-02C12E1179C7}" srcId="{D8331F4B-F179-46E1-BAEE-64B89ADA4371}" destId="{ACFE0644-281D-429D-B20A-C1A7E944EF3D}" srcOrd="0" destOrd="0" parTransId="{B73F55A4-F01D-43F2-9813-F9884868BAFC}" sibTransId="{FFC47ED4-8900-41F5-86B1-1B640FFE0717}"/>
    <dgm:cxn modelId="{CB7CEADD-B93A-4C6B-A6B6-8279091BA3B9}" type="presOf" srcId="{5FEEE68A-326B-4563-BF1C-3EB29DF746C8}" destId="{151EDE3C-8DCC-4449-995A-633EB9D8573E}" srcOrd="0" destOrd="0" presId="urn:microsoft.com/office/officeart/2005/8/layout/lProcess2"/>
    <dgm:cxn modelId="{07AEC2C2-0BBD-45F4-8C1B-C19365EFFD21}" type="presParOf" srcId="{C155ADE7-008B-4C20-9913-DF5D8A06B6EA}" destId="{1C6505F9-7E90-407D-B02B-F9C3487AC4D7}" srcOrd="0" destOrd="0" presId="urn:microsoft.com/office/officeart/2005/8/layout/lProcess2"/>
    <dgm:cxn modelId="{5C522A7C-5AB6-4FBA-B93D-51762B972922}" type="presParOf" srcId="{1C6505F9-7E90-407D-B02B-F9C3487AC4D7}" destId="{5F25B64C-DDC8-48B1-A4DF-26E0402B7AC4}" srcOrd="0" destOrd="0" presId="urn:microsoft.com/office/officeart/2005/8/layout/lProcess2"/>
    <dgm:cxn modelId="{9FEA8564-5A30-465C-9D32-7B598FB79E63}" type="presParOf" srcId="{1C6505F9-7E90-407D-B02B-F9C3487AC4D7}" destId="{D768BF63-9AC6-4A1F-BE6E-6A8BBA59BAB3}" srcOrd="1" destOrd="0" presId="urn:microsoft.com/office/officeart/2005/8/layout/lProcess2"/>
    <dgm:cxn modelId="{5640CD9E-E58F-4966-85D7-E9C72FB54DD8}" type="presParOf" srcId="{1C6505F9-7E90-407D-B02B-F9C3487AC4D7}" destId="{24364C46-EF83-444C-A651-C10CD8112B53}" srcOrd="2" destOrd="0" presId="urn:microsoft.com/office/officeart/2005/8/layout/lProcess2"/>
    <dgm:cxn modelId="{59653BB3-536A-49F5-A8D5-A6374902FD64}" type="presParOf" srcId="{24364C46-EF83-444C-A651-C10CD8112B53}" destId="{4D4A691C-2F54-469D-944A-63D1622460EE}" srcOrd="0" destOrd="0" presId="urn:microsoft.com/office/officeart/2005/8/layout/lProcess2"/>
    <dgm:cxn modelId="{7A2D1179-DD70-47A1-BFD8-131C545932E7}" type="presParOf" srcId="{4D4A691C-2F54-469D-944A-63D1622460EE}" destId="{387FC3DB-4431-4DDF-8A94-8B09855C3D41}" srcOrd="0" destOrd="0" presId="urn:microsoft.com/office/officeart/2005/8/layout/lProcess2"/>
    <dgm:cxn modelId="{8FDBFA4E-2F57-4423-B94C-5AD78A91199C}" type="presParOf" srcId="{4D4A691C-2F54-469D-944A-63D1622460EE}" destId="{FA935455-433E-4B92-A695-B500E62649B5}" srcOrd="1" destOrd="0" presId="urn:microsoft.com/office/officeart/2005/8/layout/lProcess2"/>
    <dgm:cxn modelId="{57A47581-A41F-4D37-A6DC-0F2CB7BE6838}" type="presParOf" srcId="{4D4A691C-2F54-469D-944A-63D1622460EE}" destId="{D7C048C5-0F35-4970-84B0-72887EFFB98E}" srcOrd="2" destOrd="0" presId="urn:microsoft.com/office/officeart/2005/8/layout/lProcess2"/>
    <dgm:cxn modelId="{5F123589-7AA0-4A41-BDF5-CAF72B477A69}" type="presParOf" srcId="{C155ADE7-008B-4C20-9913-DF5D8A06B6EA}" destId="{5A7A27E6-C007-4EA2-8C35-9F685B39D36B}" srcOrd="1" destOrd="0" presId="urn:microsoft.com/office/officeart/2005/8/layout/lProcess2"/>
    <dgm:cxn modelId="{CA6B3CFF-4D51-4860-99E0-0078188FCF28}" type="presParOf" srcId="{C155ADE7-008B-4C20-9913-DF5D8A06B6EA}" destId="{CAA9FFD8-B90F-4906-86B3-436EA4F2CE0E}" srcOrd="2" destOrd="0" presId="urn:microsoft.com/office/officeart/2005/8/layout/lProcess2"/>
    <dgm:cxn modelId="{D0E86CA4-D01A-4F01-B721-A93F16EEA8C5}" type="presParOf" srcId="{CAA9FFD8-B90F-4906-86B3-436EA4F2CE0E}" destId="{31CAEBE4-2480-4E24-9FA4-33784919CD34}" srcOrd="0" destOrd="0" presId="urn:microsoft.com/office/officeart/2005/8/layout/lProcess2"/>
    <dgm:cxn modelId="{B72737F1-CFA4-4F16-908D-DEAFF934AD97}" type="presParOf" srcId="{CAA9FFD8-B90F-4906-86B3-436EA4F2CE0E}" destId="{6764EC8C-1A25-44A7-ADC9-276D98B3696E}" srcOrd="1" destOrd="0" presId="urn:microsoft.com/office/officeart/2005/8/layout/lProcess2"/>
    <dgm:cxn modelId="{A084A33D-8554-414C-BEDF-8BED083D8A68}" type="presParOf" srcId="{CAA9FFD8-B90F-4906-86B3-436EA4F2CE0E}" destId="{78086537-6AEE-4F29-A505-1EAD99C7A450}" srcOrd="2" destOrd="0" presId="urn:microsoft.com/office/officeart/2005/8/layout/lProcess2"/>
    <dgm:cxn modelId="{892FF557-856C-43FD-BFCF-BB5013F2FDE7}" type="presParOf" srcId="{78086537-6AEE-4F29-A505-1EAD99C7A450}" destId="{2E8119E4-003E-4D93-8F36-2215FC27A0FC}" srcOrd="0" destOrd="0" presId="urn:microsoft.com/office/officeart/2005/8/layout/lProcess2"/>
    <dgm:cxn modelId="{125905DD-0E42-4E5E-B590-81F7AF33EE3F}" type="presParOf" srcId="{2E8119E4-003E-4D93-8F36-2215FC27A0FC}" destId="{98D8823E-37AA-4280-A19B-923338C31B6A}" srcOrd="0" destOrd="0" presId="urn:microsoft.com/office/officeart/2005/8/layout/lProcess2"/>
    <dgm:cxn modelId="{34B39E1B-2FAC-4F09-B4B6-3D0EE1B0D722}" type="presParOf" srcId="{2E8119E4-003E-4D93-8F36-2215FC27A0FC}" destId="{5B4603D1-DE9A-4445-9B10-F7C5AF23193D}" srcOrd="1" destOrd="0" presId="urn:microsoft.com/office/officeart/2005/8/layout/lProcess2"/>
    <dgm:cxn modelId="{5850F0B3-59B1-4CE2-AAF9-3DA05F3AD356}" type="presParOf" srcId="{2E8119E4-003E-4D93-8F36-2215FC27A0FC}" destId="{151EDE3C-8DCC-4449-995A-633EB9D8573E}" srcOrd="2" destOrd="0" presId="urn:microsoft.com/office/officeart/2005/8/layout/lProcess2"/>
    <dgm:cxn modelId="{CB9CE274-0E2E-4412-B52C-EFDAC066B726}" type="presParOf" srcId="{2E8119E4-003E-4D93-8F36-2215FC27A0FC}" destId="{76A8B205-3DD0-4CF2-9E7A-6E8E6E83EC2F}" srcOrd="3" destOrd="0" presId="urn:microsoft.com/office/officeart/2005/8/layout/lProcess2"/>
    <dgm:cxn modelId="{A4CC71BD-48D4-4522-A0D6-22959748E9D1}" type="presParOf" srcId="{2E8119E4-003E-4D93-8F36-2215FC27A0FC}" destId="{D0661DEB-AF44-431B-BD77-B9C1EF69FF71}" srcOrd="4" destOrd="0" presId="urn:microsoft.com/office/officeart/2005/8/layout/lProcess2"/>
    <dgm:cxn modelId="{74A3C54D-9D4F-44D8-9AC6-A6CFDCE1EDF0}" type="presParOf" srcId="{2E8119E4-003E-4D93-8F36-2215FC27A0FC}" destId="{904743C6-8F29-4670-B07E-0C92F7678740}" srcOrd="5" destOrd="0" presId="urn:microsoft.com/office/officeart/2005/8/layout/lProcess2"/>
    <dgm:cxn modelId="{C8D9D333-2ED0-443A-AC55-B63B4563442F}" type="presParOf" srcId="{2E8119E4-003E-4D93-8F36-2215FC27A0FC}" destId="{1B651263-03C3-4CCC-B1B1-9E239E1C75D5}" srcOrd="6" destOrd="0" presId="urn:microsoft.com/office/officeart/2005/8/layout/lProcess2"/>
    <dgm:cxn modelId="{38A4F9FB-CFC6-4158-8B87-CBFFF8B35B0E}" type="presParOf" srcId="{2E8119E4-003E-4D93-8F36-2215FC27A0FC}" destId="{56387ACD-C7FB-4DE2-B007-F87CAE1BD901}" srcOrd="7" destOrd="0" presId="urn:microsoft.com/office/officeart/2005/8/layout/lProcess2"/>
    <dgm:cxn modelId="{EDA49AD8-D5EF-4F2D-A2D5-175C3974BDC0}" type="presParOf" srcId="{2E8119E4-003E-4D93-8F36-2215FC27A0FC}" destId="{CBC0D171-A7AB-4FBF-BD84-B36617EFC6DD}"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A0253-4660-487F-A53C-0821C9415D4D}" type="datetimeFigureOut">
              <a:rPr lang="en-US" smtClean="0"/>
              <a:pPr/>
              <a:t>8/11/2016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3AA79-F4F5-4DB4-A6AD-11CE42B4C6B5}" type="slidenum">
              <a:rPr lang="en-US" smtClean="0"/>
              <a:pPr/>
              <a:t>‹#›</a:t>
            </a:fld>
            <a:endParaRPr lang="en-US" dirty="0"/>
          </a:p>
        </p:txBody>
      </p:sp>
    </p:spTree>
    <p:extLst>
      <p:ext uri="{BB962C8B-B14F-4D97-AF65-F5344CB8AC3E}">
        <p14:creationId xmlns:p14="http://schemas.microsoft.com/office/powerpoint/2010/main" val="36538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09600"/>
            <a:ext cx="4572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1</a:t>
            </a:fld>
            <a:endParaRPr lang="en-US" dirty="0"/>
          </a:p>
        </p:txBody>
      </p:sp>
    </p:spTree>
    <p:extLst>
      <p:ext uri="{BB962C8B-B14F-4D97-AF65-F5344CB8AC3E}">
        <p14:creationId xmlns:p14="http://schemas.microsoft.com/office/powerpoint/2010/main" val="34252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20</a:t>
            </a:fld>
            <a:endParaRPr lang="en-US" dirty="0"/>
          </a:p>
        </p:txBody>
      </p:sp>
    </p:spTree>
    <p:extLst>
      <p:ext uri="{BB962C8B-B14F-4D97-AF65-F5344CB8AC3E}">
        <p14:creationId xmlns:p14="http://schemas.microsoft.com/office/powerpoint/2010/main" val="223979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21</a:t>
            </a:fld>
            <a:endParaRPr lang="en-US" dirty="0"/>
          </a:p>
        </p:txBody>
      </p:sp>
    </p:spTree>
    <p:extLst>
      <p:ext uri="{BB962C8B-B14F-4D97-AF65-F5344CB8AC3E}">
        <p14:creationId xmlns:p14="http://schemas.microsoft.com/office/powerpoint/2010/main" val="111635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22</a:t>
            </a:fld>
            <a:endParaRPr lang="en-US" dirty="0"/>
          </a:p>
        </p:txBody>
      </p:sp>
    </p:spTree>
    <p:extLst>
      <p:ext uri="{BB962C8B-B14F-4D97-AF65-F5344CB8AC3E}">
        <p14:creationId xmlns:p14="http://schemas.microsoft.com/office/powerpoint/2010/main" val="2861332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23</a:t>
            </a:fld>
            <a:endParaRPr lang="en-US" dirty="0"/>
          </a:p>
        </p:txBody>
      </p:sp>
    </p:spTree>
    <p:extLst>
      <p:ext uri="{BB962C8B-B14F-4D97-AF65-F5344CB8AC3E}">
        <p14:creationId xmlns:p14="http://schemas.microsoft.com/office/powerpoint/2010/main" val="186995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935B5-E9C8-492F-B89D-19B140BFEFFB}" type="slidenum">
              <a:rPr lang="en-CA" smtClean="0"/>
              <a:pPr/>
              <a:t>24</a:t>
            </a:fld>
            <a:endParaRPr lang="en-CA" dirty="0"/>
          </a:p>
        </p:txBody>
      </p:sp>
    </p:spTree>
    <p:extLst>
      <p:ext uri="{BB962C8B-B14F-4D97-AF65-F5344CB8AC3E}">
        <p14:creationId xmlns:p14="http://schemas.microsoft.com/office/powerpoint/2010/main" val="2237614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25</a:t>
            </a:fld>
            <a:endParaRPr lang="en-US" dirty="0"/>
          </a:p>
        </p:txBody>
      </p:sp>
    </p:spTree>
    <p:extLst>
      <p:ext uri="{BB962C8B-B14F-4D97-AF65-F5344CB8AC3E}">
        <p14:creationId xmlns:p14="http://schemas.microsoft.com/office/powerpoint/2010/main" val="3726045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26</a:t>
            </a:fld>
            <a:endParaRPr lang="en-US" dirty="0"/>
          </a:p>
        </p:txBody>
      </p:sp>
    </p:spTree>
    <p:extLst>
      <p:ext uri="{BB962C8B-B14F-4D97-AF65-F5344CB8AC3E}">
        <p14:creationId xmlns:p14="http://schemas.microsoft.com/office/powerpoint/2010/main" val="628731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27</a:t>
            </a:fld>
            <a:endParaRPr lang="en-US" dirty="0"/>
          </a:p>
        </p:txBody>
      </p:sp>
    </p:spTree>
    <p:extLst>
      <p:ext uri="{BB962C8B-B14F-4D97-AF65-F5344CB8AC3E}">
        <p14:creationId xmlns:p14="http://schemas.microsoft.com/office/powerpoint/2010/main" val="397245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28</a:t>
            </a:fld>
            <a:endParaRPr lang="en-US" dirty="0"/>
          </a:p>
        </p:txBody>
      </p:sp>
    </p:spTree>
    <p:extLst>
      <p:ext uri="{BB962C8B-B14F-4D97-AF65-F5344CB8AC3E}">
        <p14:creationId xmlns:p14="http://schemas.microsoft.com/office/powerpoint/2010/main" val="818405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29</a:t>
            </a:fld>
            <a:endParaRPr lang="en-US" dirty="0"/>
          </a:p>
        </p:txBody>
      </p:sp>
    </p:spTree>
    <p:extLst>
      <p:ext uri="{BB962C8B-B14F-4D97-AF65-F5344CB8AC3E}">
        <p14:creationId xmlns:p14="http://schemas.microsoft.com/office/powerpoint/2010/main" val="371015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2</a:t>
            </a:fld>
            <a:endParaRPr lang="en-US" dirty="0"/>
          </a:p>
        </p:txBody>
      </p:sp>
    </p:spTree>
    <p:extLst>
      <p:ext uri="{BB962C8B-B14F-4D97-AF65-F5344CB8AC3E}">
        <p14:creationId xmlns:p14="http://schemas.microsoft.com/office/powerpoint/2010/main" val="3205024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35</a:t>
            </a:fld>
            <a:endParaRPr lang="en-US" dirty="0"/>
          </a:p>
        </p:txBody>
      </p:sp>
    </p:spTree>
    <p:extLst>
      <p:ext uri="{BB962C8B-B14F-4D97-AF65-F5344CB8AC3E}">
        <p14:creationId xmlns:p14="http://schemas.microsoft.com/office/powerpoint/2010/main" val="3604263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36</a:t>
            </a:fld>
            <a:endParaRPr lang="en-US" dirty="0"/>
          </a:p>
        </p:txBody>
      </p:sp>
    </p:spTree>
    <p:extLst>
      <p:ext uri="{BB962C8B-B14F-4D97-AF65-F5344CB8AC3E}">
        <p14:creationId xmlns:p14="http://schemas.microsoft.com/office/powerpoint/2010/main" val="522142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09600"/>
            <a:ext cx="4572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37</a:t>
            </a:fld>
            <a:endParaRPr lang="en-US" dirty="0"/>
          </a:p>
        </p:txBody>
      </p:sp>
    </p:spTree>
    <p:extLst>
      <p:ext uri="{BB962C8B-B14F-4D97-AF65-F5344CB8AC3E}">
        <p14:creationId xmlns:p14="http://schemas.microsoft.com/office/powerpoint/2010/main" val="197588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13</a:t>
            </a:fld>
            <a:endParaRPr lang="en-US" dirty="0"/>
          </a:p>
        </p:txBody>
      </p:sp>
    </p:spTree>
    <p:extLst>
      <p:ext uri="{BB962C8B-B14F-4D97-AF65-F5344CB8AC3E}">
        <p14:creationId xmlns:p14="http://schemas.microsoft.com/office/powerpoint/2010/main" val="304241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14</a:t>
            </a:fld>
            <a:endParaRPr lang="en-US" dirty="0"/>
          </a:p>
        </p:txBody>
      </p:sp>
    </p:spTree>
    <p:extLst>
      <p:ext uri="{BB962C8B-B14F-4D97-AF65-F5344CB8AC3E}">
        <p14:creationId xmlns:p14="http://schemas.microsoft.com/office/powerpoint/2010/main" val="291737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15</a:t>
            </a:fld>
            <a:endParaRPr lang="en-US" dirty="0"/>
          </a:p>
        </p:txBody>
      </p:sp>
    </p:spTree>
    <p:extLst>
      <p:ext uri="{BB962C8B-B14F-4D97-AF65-F5344CB8AC3E}">
        <p14:creationId xmlns:p14="http://schemas.microsoft.com/office/powerpoint/2010/main" val="409937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16</a:t>
            </a:fld>
            <a:endParaRPr lang="en-US" dirty="0"/>
          </a:p>
        </p:txBody>
      </p:sp>
    </p:spTree>
    <p:extLst>
      <p:ext uri="{BB962C8B-B14F-4D97-AF65-F5344CB8AC3E}">
        <p14:creationId xmlns:p14="http://schemas.microsoft.com/office/powerpoint/2010/main" val="207761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17</a:t>
            </a:fld>
            <a:endParaRPr lang="en-US" dirty="0"/>
          </a:p>
        </p:txBody>
      </p:sp>
    </p:spTree>
    <p:extLst>
      <p:ext uri="{BB962C8B-B14F-4D97-AF65-F5344CB8AC3E}">
        <p14:creationId xmlns:p14="http://schemas.microsoft.com/office/powerpoint/2010/main" val="92773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Time zone processing ensures that when a call is launched into a particular state or province, it is at an appropriate time relative to the place being called.  Every jurisdiction has an allowable calling period.  This is typically from 8am to 9pm, local time, but there are significant variations that need to be taken into account.  </a:t>
            </a:r>
          </a:p>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18</a:t>
            </a:fld>
            <a:endParaRPr lang="en-US" dirty="0"/>
          </a:p>
        </p:txBody>
      </p:sp>
    </p:spTree>
    <p:extLst>
      <p:ext uri="{BB962C8B-B14F-4D97-AF65-F5344CB8AC3E}">
        <p14:creationId xmlns:p14="http://schemas.microsoft.com/office/powerpoint/2010/main" val="117970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19</a:t>
            </a:fld>
            <a:endParaRPr lang="en-US" dirty="0"/>
          </a:p>
        </p:txBody>
      </p:sp>
    </p:spTree>
    <p:extLst>
      <p:ext uri="{BB962C8B-B14F-4D97-AF65-F5344CB8AC3E}">
        <p14:creationId xmlns:p14="http://schemas.microsoft.com/office/powerpoint/2010/main" val="299177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8/11/2016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8/11/2016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B6A6E7-06C1-402B-825A-829D84EFC327}" type="datetimeFigureOut">
              <a:rPr lang="en-CA" smtClean="0"/>
              <a:pPr/>
              <a:t>2016-08-11</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43BCDC-0B3C-4579-87CD-10FE41E0844E}" type="slidenum">
              <a:rPr lang="en-CA" smtClean="0"/>
              <a:pPr/>
              <a:t>‹#›</a:t>
            </a:fld>
            <a:endParaRPr lang="en-CA" dirty="0"/>
          </a:p>
        </p:txBody>
      </p:sp>
    </p:spTree>
    <p:extLst>
      <p:ext uri="{BB962C8B-B14F-4D97-AF65-F5344CB8AC3E}">
        <p14:creationId xmlns:p14="http://schemas.microsoft.com/office/powerpoint/2010/main" val="165035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2" name="Straight Connector 11"/>
          <p:cNvCxnSpPr/>
          <p:nvPr/>
        </p:nvCxnSpPr>
        <p:spPr>
          <a:xfrm>
            <a:off x="381000" y="7620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29600" y="6627168"/>
            <a:ext cx="457200" cy="230832"/>
          </a:xfrm>
          <a:prstGeom prst="rect">
            <a:avLst/>
          </a:prstGeom>
          <a:noFill/>
        </p:spPr>
        <p:txBody>
          <a:bodyPr wrap="square" rtlCol="0">
            <a:spAutoFit/>
          </a:bodyPr>
          <a:lstStyle/>
          <a:p>
            <a:pPr algn="ctr"/>
            <a:fld id="{951862B4-C7B9-4BF4-8359-F9353F249BCF}" type="slidenum">
              <a:rPr lang="en-US" sz="900" i="1" smtClean="0">
                <a:solidFill>
                  <a:schemeClr val="tx1"/>
                </a:solidFill>
                <a:latin typeface="Arial" pitchFamily="34" charset="0"/>
                <a:cs typeface="Arial" pitchFamily="34" charset="0"/>
              </a:rPr>
              <a:pPr algn="ctr"/>
              <a:t>‹#›</a:t>
            </a:fld>
            <a:endParaRPr lang="en-US" sz="900" dirty="0">
              <a:latin typeface="Arial" pitchFamily="34" charset="0"/>
              <a:cs typeface="Arial" pitchFamily="34" charset="0"/>
            </a:endParaRPr>
          </a:p>
        </p:txBody>
      </p:sp>
      <p:sp>
        <p:nvSpPr>
          <p:cNvPr id="10" name="TextBox 9"/>
          <p:cNvSpPr txBox="1"/>
          <p:nvPr/>
        </p:nvSpPr>
        <p:spPr>
          <a:xfrm>
            <a:off x="381000" y="6627168"/>
            <a:ext cx="2971800" cy="230832"/>
          </a:xfrm>
          <a:prstGeom prst="rect">
            <a:avLst/>
          </a:prstGeom>
          <a:noFill/>
        </p:spPr>
        <p:txBody>
          <a:bodyPr wrap="square" rtlCol="0">
            <a:spAutoFit/>
          </a:bodyPr>
          <a:lstStyle/>
          <a:p>
            <a:r>
              <a:rPr lang="en-US" sz="900" i="1" dirty="0" smtClean="0">
                <a:solidFill>
                  <a:schemeClr val="tx1"/>
                </a:solidFill>
                <a:latin typeface="Arial" pitchFamily="34" charset="0"/>
                <a:cs typeface="Arial" pitchFamily="34" charset="0"/>
              </a:rPr>
              <a:t>© Copyright 2016</a:t>
            </a:r>
            <a:r>
              <a:rPr lang="en-US" sz="900" i="1" baseline="0" dirty="0" smtClean="0">
                <a:solidFill>
                  <a:schemeClr val="tx1"/>
                </a:solidFill>
                <a:latin typeface="Arial" pitchFamily="34" charset="0"/>
                <a:cs typeface="Arial" pitchFamily="34" charset="0"/>
              </a:rPr>
              <a:t> </a:t>
            </a:r>
            <a:r>
              <a:rPr lang="en-US" sz="900" i="1" dirty="0" smtClean="0">
                <a:solidFill>
                  <a:schemeClr val="tx1"/>
                </a:solidFill>
                <a:latin typeface="Arial" pitchFamily="34" charset="0"/>
                <a:cs typeface="Arial" pitchFamily="34" charset="0"/>
              </a:rPr>
              <a:t>– Quantrax Corporation, Inc</a:t>
            </a:r>
            <a:endParaRPr lang="en-US" sz="900" dirty="0">
              <a:latin typeface="Arial" pitchFamily="34" charset="0"/>
              <a:cs typeface="Arial" pitchFamily="34" charset="0"/>
            </a:endParaRPr>
          </a:p>
        </p:txBody>
      </p:sp>
      <p:pic>
        <p:nvPicPr>
          <p:cNvPr id="3" name="Picture 2"/>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010400" y="76200"/>
            <a:ext cx="1604544" cy="640080"/>
          </a:xfrm>
          <a:prstGeom prst="rect">
            <a:avLst/>
          </a:prstGeom>
        </p:spPr>
      </p:pic>
      <p:cxnSp>
        <p:nvCxnSpPr>
          <p:cNvPr id="13" name="Straight Connector 12"/>
          <p:cNvCxnSpPr/>
          <p:nvPr userDrawn="1"/>
        </p:nvCxnSpPr>
        <p:spPr>
          <a:xfrm>
            <a:off x="381000" y="66294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 id="2147483661" r:id="rId4"/>
    <p:sldLayoutId id="2147483666"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Dealing With Compliance</a:t>
            </a:r>
            <a:r>
              <a:rPr lang="en-US" sz="3200" i="1" dirty="0" smtClean="0">
                <a:latin typeface="Britannic Bold" pitchFamily="34" charset="0"/>
              </a:rPr>
              <a:t/>
            </a:r>
            <a:br>
              <a:rPr lang="en-US" sz="3200" i="1" dirty="0" smtClean="0">
                <a:latin typeface="Britannic Bold"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pic>
        <p:nvPicPr>
          <p:cNvPr id="3" name="Picture 2"/>
          <p:cNvPicPr>
            <a:picLocks noChangeAspect="1"/>
          </p:cNvPicPr>
          <p:nvPr/>
        </p:nvPicPr>
        <p:blipFill>
          <a:blip r:embed="rId3" cstate="print"/>
          <a:stretch>
            <a:fillRect/>
          </a:stretch>
        </p:blipFill>
        <p:spPr>
          <a:xfrm>
            <a:off x="2209800" y="2585720"/>
            <a:ext cx="4876800" cy="3205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Encryption And Masking Of Key Information </a:t>
            </a:r>
            <a:endParaRPr lang="en-US" altLang="en-US" sz="2000" b="1" dirty="0"/>
          </a:p>
        </p:txBody>
      </p:sp>
      <p:sp>
        <p:nvSpPr>
          <p:cNvPr id="7" name="Shape 114"/>
          <p:cNvSpPr/>
          <p:nvPr/>
        </p:nvSpPr>
        <p:spPr>
          <a:xfrm>
            <a:off x="381000" y="838200"/>
            <a:ext cx="8610600" cy="347018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Mask By User</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Social Security Numbers</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Credit Card Numbers </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Bank Account Numbers</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Mask By Client Level</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Bad Phones</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Out Of Time Zone</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After Maximum Amount Of Calls</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Home Before Work</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smtClean="0"/>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p:txBody>
      </p:sp>
      <p:sp>
        <p:nvSpPr>
          <p:cNvPr id="8" name="Content Placeholder 2"/>
          <p:cNvSpPr txBox="1">
            <a:spLocks/>
          </p:cNvSpPr>
          <p:nvPr/>
        </p:nvSpPr>
        <p:spPr bwMode="auto">
          <a:xfrm>
            <a:off x="457200" y="6172200"/>
            <a:ext cx="472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spcBef>
                <a:spcPct val="20000"/>
              </a:spcBef>
            </a:pPr>
            <a:r>
              <a:rPr lang="en-US" altLang="en-US" b="1" dirty="0" smtClean="0">
                <a:solidFill>
                  <a:srgbClr val="0099FF"/>
                </a:solidFill>
              </a:rPr>
              <a:t>Your </a:t>
            </a:r>
            <a:r>
              <a:rPr lang="en-US" altLang="en-US" b="1" dirty="0">
                <a:solidFill>
                  <a:srgbClr val="0099FF"/>
                </a:solidFill>
              </a:rPr>
              <a:t>RMEx </a:t>
            </a:r>
            <a:r>
              <a:rPr lang="en-US" altLang="en-US" b="1" dirty="0" smtClean="0">
                <a:solidFill>
                  <a:srgbClr val="0099FF"/>
                </a:solidFill>
              </a:rPr>
              <a:t>solution.  .  .  .  . </a:t>
            </a:r>
            <a:endParaRPr lang="en-US" altLang="en-US" b="1" dirty="0">
              <a:solidFill>
                <a:srgbClr val="0099FF"/>
              </a:solidFill>
            </a:endParaRPr>
          </a:p>
          <a:p>
            <a:pPr eaLnBrk="1" hangingPunct="1">
              <a:lnSpc>
                <a:spcPct val="90000"/>
              </a:lnSpc>
              <a:spcBef>
                <a:spcPct val="20000"/>
              </a:spcBef>
              <a:buFont typeface="Arial" panose="020B0604020202020204" pitchFamily="34" charset="0"/>
              <a:buNone/>
            </a:pPr>
            <a:endParaRPr lang="en-US" altLang="en-US" dirty="0"/>
          </a:p>
          <a:p>
            <a:pPr eaLnBrk="1" hangingPunct="1">
              <a:lnSpc>
                <a:spcPct val="90000"/>
              </a:lnSpc>
              <a:spcBef>
                <a:spcPct val="20000"/>
              </a:spcBef>
              <a:buFont typeface="Arial" panose="020B0604020202020204" pitchFamily="34" charset="0"/>
              <a:buNone/>
            </a:pPr>
            <a:endParaRPr lang="en-US" altLang="en-US" dirty="0"/>
          </a:p>
          <a:p>
            <a:pPr eaLnBrk="1" hangingPunct="1">
              <a:lnSpc>
                <a:spcPct val="90000"/>
              </a:lnSpc>
              <a:spcBef>
                <a:spcPct val="20000"/>
              </a:spcBef>
              <a:buFont typeface="Arial" panose="020B0604020202020204" pitchFamily="34" charset="0"/>
              <a:buNone/>
            </a:pPr>
            <a:endParaRPr lang="en-US" altLang="en-US" dirty="0"/>
          </a:p>
        </p:txBody>
      </p:sp>
    </p:spTree>
    <p:extLst>
      <p:ext uri="{BB962C8B-B14F-4D97-AF65-F5344CB8AC3E}">
        <p14:creationId xmlns:p14="http://schemas.microsoft.com/office/powerpoint/2010/main" val="2150750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98929" y="838200"/>
            <a:ext cx="8458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RMEx </a:t>
            </a:r>
            <a:r>
              <a:rPr lang="en-US" dirty="0"/>
              <a:t>Main Menu &gt; </a:t>
            </a:r>
            <a:r>
              <a:rPr lang="en-US" dirty="0" smtClean="0"/>
              <a:t>System </a:t>
            </a:r>
            <a:r>
              <a:rPr lang="en-US" dirty="0"/>
              <a:t>control menu &gt; </a:t>
            </a:r>
            <a:r>
              <a:rPr lang="en-US" dirty="0" smtClean="0"/>
              <a:t>System </a:t>
            </a:r>
            <a:r>
              <a:rPr lang="en-US" dirty="0"/>
              <a:t>security &gt; </a:t>
            </a:r>
            <a:r>
              <a:rPr lang="en-US" dirty="0" smtClean="0"/>
              <a:t>System </a:t>
            </a:r>
            <a:r>
              <a:rPr lang="en-US" dirty="0"/>
              <a:t>security &gt; </a:t>
            </a:r>
            <a:r>
              <a:rPr lang="en-US" i="1" dirty="0" smtClean="0"/>
              <a:t>Type User ID </a:t>
            </a:r>
            <a:r>
              <a:rPr lang="en-US" dirty="0" smtClean="0"/>
              <a:t>&gt; </a:t>
            </a:r>
            <a:r>
              <a:rPr lang="en-US" dirty="0"/>
              <a:t>System </a:t>
            </a:r>
            <a:r>
              <a:rPr lang="en-US" dirty="0" smtClean="0"/>
              <a:t>Security – Page 2</a:t>
            </a:r>
            <a:endParaRPr lang="en-US" dirty="0"/>
          </a:p>
        </p:txBody>
      </p:sp>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Masking By User</a:t>
            </a:r>
            <a:endParaRPr lang="en-US" alt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990" y="1524000"/>
            <a:ext cx="6613810" cy="5048572"/>
          </a:xfrm>
          <a:prstGeom prst="rect">
            <a:avLst/>
          </a:prstGeom>
        </p:spPr>
      </p:pic>
    </p:spTree>
    <p:extLst>
      <p:ext uri="{BB962C8B-B14F-4D97-AF65-F5344CB8AC3E}">
        <p14:creationId xmlns:p14="http://schemas.microsoft.com/office/powerpoint/2010/main" val="2205567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04800" y="838200"/>
            <a:ext cx="8745071"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b="1">
                <a:latin typeface="Arial"/>
                <a:ea typeface="Arial"/>
                <a:cs typeface="Arial"/>
                <a:sym typeface="Arial"/>
              </a:defRPr>
            </a:lvl1pPr>
          </a:lstStyle>
          <a:p>
            <a:r>
              <a:rPr lang="fr-FR" dirty="0"/>
              <a:t>Management menu </a:t>
            </a:r>
            <a:r>
              <a:rPr lang="fr-FR" dirty="0" smtClean="0"/>
              <a:t>&gt; </a:t>
            </a:r>
            <a:r>
              <a:rPr lang="fr-FR" dirty="0"/>
              <a:t>Client update &gt; </a:t>
            </a:r>
            <a:r>
              <a:rPr lang="fr-FR" dirty="0" smtClean="0"/>
              <a:t>Type Client </a:t>
            </a:r>
            <a:r>
              <a:rPr lang="fr-FR" dirty="0"/>
              <a:t>code </a:t>
            </a:r>
            <a:r>
              <a:rPr lang="fr-FR" dirty="0" smtClean="0"/>
              <a:t>&gt; Client </a:t>
            </a:r>
            <a:r>
              <a:rPr lang="fr-FR" dirty="0"/>
              <a:t>Update </a:t>
            </a:r>
            <a:r>
              <a:rPr lang="fr-FR" dirty="0" smtClean="0"/>
              <a:t>– Page 7 </a:t>
            </a:r>
            <a:endParaRPr lang="en-US" dirty="0"/>
          </a:p>
        </p:txBody>
      </p:sp>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Masking By Client</a:t>
            </a:r>
            <a:endParaRPr lang="en-US" altLang="en-US" sz="2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83732"/>
            <a:ext cx="7278116" cy="5229955"/>
          </a:xfrm>
          <a:prstGeom prst="rect">
            <a:avLst/>
          </a:prstGeom>
        </p:spPr>
      </p:pic>
    </p:spTree>
    <p:extLst>
      <p:ext uri="{BB962C8B-B14F-4D97-AF65-F5344CB8AC3E}">
        <p14:creationId xmlns:p14="http://schemas.microsoft.com/office/powerpoint/2010/main" val="1769488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Add A Note On The Account  (No “Access Footprint” Left On The Account)</a:t>
            </a:r>
            <a:endParaRPr lang="en-US" altLang="en-US" sz="2000" b="1" dirty="0"/>
          </a:p>
        </p:txBody>
      </p:sp>
      <p:sp>
        <p:nvSpPr>
          <p:cNvPr id="3"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System </a:t>
            </a:r>
            <a:r>
              <a:rPr lang="en-US" dirty="0"/>
              <a:t>control menu &gt; </a:t>
            </a:r>
            <a:r>
              <a:rPr lang="en-US" dirty="0" smtClean="0"/>
              <a:t>System Parameters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804" y="1986277"/>
            <a:ext cx="5886796" cy="4566923"/>
          </a:xfrm>
          <a:prstGeom prst="rect">
            <a:avLst/>
          </a:prstGeom>
        </p:spPr>
      </p:pic>
      <p:sp>
        <p:nvSpPr>
          <p:cNvPr id="6" name="Shape 114"/>
          <p:cNvSpPr/>
          <p:nvPr/>
        </p:nvSpPr>
        <p:spPr>
          <a:xfrm>
            <a:off x="304800" y="1219200"/>
            <a:ext cx="8610600" cy="62324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Stop </a:t>
            </a:r>
            <a:r>
              <a:rPr lang="en-US" dirty="0"/>
              <a:t>a note from being entered on the account </a:t>
            </a:r>
            <a:r>
              <a:rPr lang="en-US" dirty="0" smtClean="0"/>
              <a:t>each </a:t>
            </a:r>
            <a:r>
              <a:rPr lang="en-US" dirty="0"/>
              <a:t>time the account is </a:t>
            </a:r>
            <a:r>
              <a:rPr lang="en-US" dirty="0" smtClean="0"/>
              <a:t>viewed</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Ability to control </a:t>
            </a:r>
            <a:r>
              <a:rPr lang="en-US" dirty="0"/>
              <a:t>this feature at the USERID level (System security</a:t>
            </a:r>
            <a:r>
              <a:rPr lang="en-US" dirty="0" smtClean="0"/>
              <a:t>)</a:t>
            </a:r>
            <a:endParaRPr lang="en-US" dirty="0"/>
          </a:p>
        </p:txBody>
      </p:sp>
    </p:spTree>
    <p:extLst>
      <p:ext uri="{BB962C8B-B14F-4D97-AF65-F5344CB8AC3E}">
        <p14:creationId xmlns:p14="http://schemas.microsoft.com/office/powerpoint/2010/main" val="3439084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Consumer Authentication And Permission Options</a:t>
            </a:r>
            <a:endParaRPr lang="en-US" altLang="en-US" sz="2000" b="1" dirty="0"/>
          </a:p>
        </p:txBody>
      </p:sp>
      <p:sp>
        <p:nvSpPr>
          <p:cNvPr id="3"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System </a:t>
            </a:r>
            <a:r>
              <a:rPr lang="en-US" dirty="0"/>
              <a:t>control menu &gt; </a:t>
            </a:r>
            <a:r>
              <a:rPr lang="en-US" dirty="0" smtClean="0"/>
              <a:t>System </a:t>
            </a:r>
            <a:r>
              <a:rPr lang="en-US" dirty="0"/>
              <a:t>security &gt; </a:t>
            </a:r>
            <a:r>
              <a:rPr lang="en-US" dirty="0" smtClean="0"/>
              <a:t>Right </a:t>
            </a:r>
            <a:r>
              <a:rPr lang="en-US" dirty="0"/>
              <a:t>party authentication options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459" y="1752600"/>
            <a:ext cx="6473141" cy="4775549"/>
          </a:xfrm>
          <a:prstGeom prst="rect">
            <a:avLst/>
          </a:prstGeom>
        </p:spPr>
      </p:pic>
    </p:spTree>
    <p:extLst>
      <p:ext uri="{BB962C8B-B14F-4D97-AF65-F5344CB8AC3E}">
        <p14:creationId xmlns:p14="http://schemas.microsoft.com/office/powerpoint/2010/main" val="3873205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Express Consent – Set Up </a:t>
            </a:r>
            <a:endParaRPr lang="en-US" altLang="en-US" sz="2000" b="1" dirty="0"/>
          </a:p>
        </p:txBody>
      </p:sp>
      <p:sp>
        <p:nvSpPr>
          <p:cNvPr id="3"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da-DK" dirty="0"/>
              <a:t>System control menu &gt; </a:t>
            </a:r>
            <a:r>
              <a:rPr lang="da-DK" dirty="0" smtClean="0"/>
              <a:t>System parameters - Page 3</a:t>
            </a:r>
            <a:endParaRPr lang="en-US" dirty="0"/>
          </a:p>
        </p:txBody>
      </p:sp>
      <p:sp>
        <p:nvSpPr>
          <p:cNvPr id="6" name="Shape 114"/>
          <p:cNvSpPr/>
          <p:nvPr/>
        </p:nvSpPr>
        <p:spPr>
          <a:xfrm>
            <a:off x="304800" y="1219200"/>
            <a:ext cx="8610600" cy="62324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Obtain </a:t>
            </a:r>
            <a:r>
              <a:rPr lang="en-US" dirty="0"/>
              <a:t>and </a:t>
            </a:r>
            <a:r>
              <a:rPr lang="en-US" dirty="0" smtClean="0"/>
              <a:t>revoke </a:t>
            </a:r>
            <a:r>
              <a:rPr lang="en-US" dirty="0"/>
              <a:t>permission to call phone </a:t>
            </a:r>
            <a:r>
              <a:rPr lang="en-US" dirty="0" smtClean="0"/>
              <a:t>number</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Achieve this </a:t>
            </a:r>
            <a:r>
              <a:rPr lang="en-US" dirty="0"/>
              <a:t>by applying a smart code that is an RPC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56773"/>
            <a:ext cx="6087325" cy="4496427"/>
          </a:xfrm>
          <a:prstGeom prst="rect">
            <a:avLst/>
          </a:prstGeom>
        </p:spPr>
      </p:pic>
    </p:spTree>
    <p:extLst>
      <p:ext uri="{BB962C8B-B14F-4D97-AF65-F5344CB8AC3E}">
        <p14:creationId xmlns:p14="http://schemas.microsoft.com/office/powerpoint/2010/main" val="1817836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Express Consent – View From Account Detail</a:t>
            </a:r>
            <a:endParaRPr lang="en-US" altLang="en-US" sz="2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30024"/>
            <a:ext cx="7157131" cy="4694576"/>
          </a:xfrm>
          <a:prstGeom prst="rect">
            <a:avLst/>
          </a:prstGeom>
        </p:spPr>
      </p:pic>
    </p:spTree>
    <p:extLst>
      <p:ext uri="{BB962C8B-B14F-4D97-AF65-F5344CB8AC3E}">
        <p14:creationId xmlns:p14="http://schemas.microsoft.com/office/powerpoint/2010/main" val="923453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Time Zone Compliance  -  Overview</a:t>
            </a:r>
            <a:endParaRPr lang="en-US" altLang="en-US" sz="2000" b="1" dirty="0"/>
          </a:p>
        </p:txBody>
      </p:sp>
      <p:sp>
        <p:nvSpPr>
          <p:cNvPr id="5" name="Shape 114"/>
          <p:cNvSpPr/>
          <p:nvPr/>
        </p:nvSpPr>
        <p:spPr>
          <a:xfrm>
            <a:off x="215153" y="1304962"/>
            <a:ext cx="8610600" cy="176202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Subscription </a:t>
            </a:r>
            <a:r>
              <a:rPr lang="en-US" dirty="0"/>
              <a:t>to Melissa Data phone number database is required</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Area </a:t>
            </a:r>
            <a:r>
              <a:rPr lang="en-US" dirty="0"/>
              <a:t>code and exchange are located within a time zone, state and county</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All </a:t>
            </a:r>
            <a:r>
              <a:rPr lang="en-US" dirty="0"/>
              <a:t>phone numbers and state can be factored into calculation</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Option </a:t>
            </a:r>
            <a:r>
              <a:rPr lang="en-US" dirty="0"/>
              <a:t>available for </a:t>
            </a:r>
            <a:r>
              <a:rPr lang="en-US" dirty="0" smtClean="0"/>
              <a:t>Other Phones (TAB</a:t>
            </a:r>
            <a:r>
              <a:rPr lang="en-US" dirty="0"/>
              <a:t>+ </a:t>
            </a:r>
            <a:r>
              <a:rPr lang="en-US" dirty="0" smtClean="0"/>
              <a:t>numbers)</a:t>
            </a: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Special </a:t>
            </a:r>
            <a:r>
              <a:rPr lang="en-US" dirty="0"/>
              <a:t>rules for toll-free numbers</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Calls </a:t>
            </a:r>
            <a:r>
              <a:rPr lang="en-US" dirty="0"/>
              <a:t>can be launched from anywhere to anywhere using UTC time </a:t>
            </a:r>
            <a:r>
              <a:rPr lang="en-US" dirty="0" smtClean="0"/>
              <a:t>formats</a:t>
            </a:r>
            <a:endParaRPr lang="en-US" dirty="0"/>
          </a:p>
        </p:txBody>
      </p:sp>
    </p:spTree>
    <p:extLst>
      <p:ext uri="{BB962C8B-B14F-4D97-AF65-F5344CB8AC3E}">
        <p14:creationId xmlns:p14="http://schemas.microsoft.com/office/powerpoint/2010/main" val="1157542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81000" y="3048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Time Zone Compliance  -  Overview</a:t>
            </a:r>
            <a:endParaRPr lang="en-US" altLang="en-US" sz="2000" b="1" dirty="0"/>
          </a:p>
        </p:txBody>
      </p:sp>
      <p:graphicFrame>
        <p:nvGraphicFramePr>
          <p:cNvPr id="7" name="Diagram 6"/>
          <p:cNvGraphicFramePr/>
          <p:nvPr>
            <p:extLst>
              <p:ext uri="{D42A27DB-BD31-4B8C-83A1-F6EECF244321}">
                <p14:modId xmlns:p14="http://schemas.microsoft.com/office/powerpoint/2010/main" val="4048040620"/>
              </p:ext>
            </p:extLst>
          </p:nvPr>
        </p:nvGraphicFramePr>
        <p:xfrm>
          <a:off x="381000" y="10668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7811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State Control Table</a:t>
            </a:r>
            <a:endParaRPr lang="en-US" altLang="en-US" sz="2000" b="1" dirty="0"/>
          </a:p>
        </p:txBody>
      </p:sp>
      <p:sp>
        <p:nvSpPr>
          <p:cNvPr id="3" name="TextBox 2"/>
          <p:cNvSpPr txBox="1"/>
          <p:nvPr/>
        </p:nvSpPr>
        <p:spPr>
          <a:xfrm>
            <a:off x="457200" y="838200"/>
            <a:ext cx="3845925"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System Control 2 &gt; State Options</a:t>
            </a:r>
            <a:endParaRPr lang="en-US" b="1" dirty="0">
              <a:latin typeface="Arial" panose="020B0604020202020204" pitchFamily="34" charset="0"/>
              <a:cs typeface="Arial" panose="020B0604020202020204" pitchFamily="34" charset="0"/>
            </a:endParaRPr>
          </a:p>
        </p:txBody>
      </p:sp>
      <p:sp>
        <p:nvSpPr>
          <p:cNvPr id="5" name="Shape 114"/>
          <p:cNvSpPr/>
          <p:nvPr/>
        </p:nvSpPr>
        <p:spPr>
          <a:xfrm>
            <a:off x="215153" y="1304962"/>
            <a:ext cx="8610600" cy="9079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Enter </a:t>
            </a:r>
            <a:r>
              <a:rPr lang="en-US" dirty="0"/>
              <a:t>‘No working before HHMM or after HHMM’</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Consider a safety margin (end at 2056) </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Consider states with multiple time zones such as Florida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581" y="2238438"/>
            <a:ext cx="5407619" cy="4314762"/>
          </a:xfrm>
          <a:prstGeom prst="rect">
            <a:avLst/>
          </a:prstGeom>
        </p:spPr>
      </p:pic>
    </p:spTree>
    <p:extLst>
      <p:ext uri="{BB962C8B-B14F-4D97-AF65-F5344CB8AC3E}">
        <p14:creationId xmlns:p14="http://schemas.microsoft.com/office/powerpoint/2010/main" val="2596670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229600" cy="4525963"/>
          </a:xfrm>
          <a:prstGeom prst="rect">
            <a:avLst/>
          </a:prstGeom>
        </p:spPr>
        <p:txBody>
          <a:bodyPr>
            <a:normAutofit/>
          </a:bodyPr>
          <a:lstStyle/>
          <a:p>
            <a:pPr>
              <a:buFont typeface="Wingdings" pitchFamily="2" charset="2"/>
              <a:buChar char="q"/>
            </a:pPr>
            <a:r>
              <a:rPr lang="en-US" sz="1800" dirty="0" smtClean="0"/>
              <a:t> RMEx Compliance Features related to Security</a:t>
            </a:r>
          </a:p>
          <a:p>
            <a:pPr lvl="1">
              <a:buFont typeface="Wingdings" pitchFamily="2" charset="2"/>
              <a:buChar char="q"/>
            </a:pPr>
            <a:r>
              <a:rPr lang="en-US" sz="1800" dirty="0" smtClean="0"/>
              <a:t>Encryption </a:t>
            </a:r>
            <a:r>
              <a:rPr lang="en-US" sz="1800" dirty="0"/>
              <a:t>and masking of key information </a:t>
            </a:r>
          </a:p>
          <a:p>
            <a:pPr lvl="1">
              <a:buFont typeface="Wingdings" pitchFamily="2" charset="2"/>
              <a:buChar char="q"/>
            </a:pPr>
            <a:r>
              <a:rPr lang="en-US" sz="1800" dirty="0" smtClean="0"/>
              <a:t>Ability </a:t>
            </a:r>
            <a:r>
              <a:rPr lang="en-US" sz="1800" dirty="0"/>
              <a:t>to add a note on the account when there is no “access footprint” left on the account</a:t>
            </a:r>
          </a:p>
          <a:p>
            <a:pPr lvl="1">
              <a:buFont typeface="Wingdings" pitchFamily="2" charset="2"/>
              <a:buChar char="q"/>
            </a:pPr>
            <a:r>
              <a:rPr lang="en-US" sz="1800" dirty="0" smtClean="0"/>
              <a:t>Consumer </a:t>
            </a:r>
            <a:r>
              <a:rPr lang="en-US" sz="1800" dirty="0"/>
              <a:t>authentication and permission </a:t>
            </a:r>
            <a:r>
              <a:rPr lang="en-US" sz="1800" dirty="0" smtClean="0"/>
              <a:t>options</a:t>
            </a:r>
            <a:br>
              <a:rPr lang="en-US" sz="1800" dirty="0" smtClean="0"/>
            </a:br>
            <a:endParaRPr lang="en-US" sz="1800" dirty="0"/>
          </a:p>
          <a:p>
            <a:pPr>
              <a:buFont typeface="Wingdings" pitchFamily="2" charset="2"/>
              <a:buChar char="q"/>
            </a:pPr>
            <a:r>
              <a:rPr lang="en-US" sz="1800" dirty="0"/>
              <a:t>RMEx Compliance Features related to I – </a:t>
            </a:r>
            <a:r>
              <a:rPr lang="en-US" sz="1800" dirty="0" smtClean="0"/>
              <a:t>Tel</a:t>
            </a:r>
          </a:p>
          <a:p>
            <a:pPr lvl="1">
              <a:buFont typeface="Wingdings" pitchFamily="2" charset="2"/>
              <a:buChar char="q"/>
            </a:pPr>
            <a:r>
              <a:rPr lang="en-US" sz="1800" dirty="0" smtClean="0"/>
              <a:t>Time </a:t>
            </a:r>
            <a:r>
              <a:rPr lang="en-US" sz="1800" dirty="0"/>
              <a:t>zone </a:t>
            </a:r>
            <a:r>
              <a:rPr lang="en-US" sz="1800" dirty="0" smtClean="0"/>
              <a:t>compliance</a:t>
            </a:r>
          </a:p>
          <a:p>
            <a:pPr lvl="1">
              <a:buFont typeface="Wingdings" pitchFamily="2" charset="2"/>
              <a:buChar char="q"/>
            </a:pPr>
            <a:r>
              <a:rPr lang="en-US" sz="1800" dirty="0" smtClean="0"/>
              <a:t>Masking </a:t>
            </a:r>
            <a:r>
              <a:rPr lang="en-US" sz="1800" dirty="0"/>
              <a:t>phone </a:t>
            </a:r>
            <a:r>
              <a:rPr lang="en-US" sz="1800" dirty="0" smtClean="0"/>
              <a:t>numbers</a:t>
            </a:r>
          </a:p>
          <a:p>
            <a:pPr lvl="1">
              <a:buFont typeface="Wingdings" pitchFamily="2" charset="2"/>
              <a:buChar char="q"/>
            </a:pPr>
            <a:r>
              <a:rPr lang="en-US" sz="1800" dirty="0" smtClean="0"/>
              <a:t>Cell </a:t>
            </a:r>
            <a:r>
              <a:rPr lang="en-US" sz="1800" dirty="0"/>
              <a:t>phone scrubbing </a:t>
            </a:r>
            <a:endParaRPr lang="en-US" sz="1800" dirty="0" smtClean="0"/>
          </a:p>
          <a:p>
            <a:pPr lvl="1">
              <a:buFont typeface="Wingdings" pitchFamily="2" charset="2"/>
              <a:buChar char="q"/>
            </a:pPr>
            <a:r>
              <a:rPr lang="en-US" sz="1800" dirty="0" smtClean="0"/>
              <a:t>Call </a:t>
            </a:r>
            <a:r>
              <a:rPr lang="en-US" sz="1800" dirty="0"/>
              <a:t>controls by client and state (or setting a default at the state level</a:t>
            </a:r>
            <a:r>
              <a:rPr lang="en-US" sz="1800" dirty="0" smtClean="0"/>
              <a:t>)</a:t>
            </a:r>
          </a:p>
          <a:p>
            <a:pPr>
              <a:buFont typeface="Wingdings" pitchFamily="2" charset="2"/>
              <a:buChar char="q"/>
            </a:pPr>
            <a:endParaRPr lang="en-US" sz="1800" dirty="0" smtClean="0"/>
          </a:p>
          <a:p>
            <a:pPr>
              <a:buNone/>
            </a:pPr>
            <a:endParaRPr lang="en-US" sz="1800" dirty="0" smtClean="0"/>
          </a:p>
          <a:p>
            <a:pPr>
              <a:buNone/>
            </a:pPr>
            <a:endParaRPr lang="en-US" sz="1800" dirty="0"/>
          </a:p>
        </p:txBody>
      </p:sp>
      <p:sp>
        <p:nvSpPr>
          <p:cNvPr id="5" name="TextBox 4"/>
          <p:cNvSpPr txBox="1"/>
          <p:nvPr/>
        </p:nvSpPr>
        <p:spPr>
          <a:xfrm>
            <a:off x="304800" y="381000"/>
            <a:ext cx="5791200" cy="400110"/>
          </a:xfrm>
          <a:prstGeom prst="rect">
            <a:avLst/>
          </a:prstGeom>
          <a:noFill/>
          <a:effectLst/>
        </p:spPr>
        <p:txBody>
          <a:bodyPr wrap="square" rtlCol="0">
            <a:spAutoFit/>
          </a:bodyPr>
          <a:lstStyle/>
          <a:p>
            <a:r>
              <a:rPr lang="en-US" sz="2000" b="1" dirty="0" smtClean="0">
                <a:latin typeface="Arial" pitchFamily="34" charset="0"/>
                <a:cs typeface="Arial" pitchFamily="34" charset="0"/>
              </a:rPr>
              <a:t>Agenda</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Subscription To </a:t>
            </a:r>
            <a:r>
              <a:rPr lang="en-US" altLang="en-US" sz="2400" b="1" i="1" dirty="0"/>
              <a:t>Melissa Data</a:t>
            </a:r>
            <a:r>
              <a:rPr lang="en-US" altLang="en-US" sz="2000" b="1" i="1" dirty="0"/>
              <a:t> </a:t>
            </a:r>
            <a:r>
              <a:rPr lang="en-US" altLang="en-US" sz="2000" b="1" dirty="0"/>
              <a:t>Phone Number Database Is Required</a:t>
            </a:r>
          </a:p>
        </p:txBody>
      </p:sp>
      <p:sp>
        <p:nvSpPr>
          <p:cNvPr id="7" name="Shape 114"/>
          <p:cNvSpPr/>
          <p:nvPr/>
        </p:nvSpPr>
        <p:spPr>
          <a:xfrm>
            <a:off x="215153" y="1066800"/>
            <a:ext cx="8610600" cy="172354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FONE*Data </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Provides RMEx the ability to relate area code and prefix data to location information like city, state, county, and TIME ZONE</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http://www.melissadata.com/</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1 800 MELISSA</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Quarterly updates recommended</a:t>
            </a:r>
          </a:p>
        </p:txBody>
      </p:sp>
    </p:spTree>
    <p:extLst>
      <p:ext uri="{BB962C8B-B14F-4D97-AF65-F5344CB8AC3E}">
        <p14:creationId xmlns:p14="http://schemas.microsoft.com/office/powerpoint/2010/main" val="954957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Area Code And Exchange Are Located Within A Time Zone, State And County</a:t>
            </a:r>
            <a:endParaRPr lang="en-US" altLang="en-US"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838200"/>
            <a:ext cx="3989984" cy="2982689"/>
          </a:xfrm>
          <a:prstGeom prst="rect">
            <a:avLst/>
          </a:prstGeom>
        </p:spPr>
      </p:pic>
      <p:grpSp>
        <p:nvGrpSpPr>
          <p:cNvPr id="11" name="Group 10"/>
          <p:cNvGrpSpPr/>
          <p:nvPr/>
        </p:nvGrpSpPr>
        <p:grpSpPr>
          <a:xfrm>
            <a:off x="3546393" y="2389936"/>
            <a:ext cx="5521407" cy="4152229"/>
            <a:chOff x="3546393" y="2389936"/>
            <a:chExt cx="5521407" cy="4152229"/>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6393" y="2389936"/>
              <a:ext cx="2549607" cy="172486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366" y="3581400"/>
              <a:ext cx="3672434" cy="2960765"/>
            </a:xfrm>
            <a:prstGeom prst="rect">
              <a:avLst/>
            </a:prstGeom>
          </p:spPr>
        </p:pic>
      </p:grpSp>
    </p:spTree>
    <p:extLst>
      <p:ext uri="{BB962C8B-B14F-4D97-AF65-F5344CB8AC3E}">
        <p14:creationId xmlns:p14="http://schemas.microsoft.com/office/powerpoint/2010/main" val="3280221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en-US" sz="2000" b="1" dirty="0"/>
              <a:t>The Melissa Data File SCITLTZ</a:t>
            </a:r>
            <a:endParaRPr lang="en-US" altLang="en-US" sz="2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61" y="1366442"/>
            <a:ext cx="7777878" cy="5186758"/>
          </a:xfrm>
          <a:prstGeom prst="rect">
            <a:avLst/>
          </a:prstGeom>
        </p:spPr>
      </p:pic>
    </p:spTree>
    <p:extLst>
      <p:ext uri="{BB962C8B-B14F-4D97-AF65-F5344CB8AC3E}">
        <p14:creationId xmlns:p14="http://schemas.microsoft.com/office/powerpoint/2010/main" val="2017088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Loading The Melissa Data File</a:t>
            </a:r>
          </a:p>
        </p:txBody>
      </p:sp>
      <p:sp>
        <p:nvSpPr>
          <p:cNvPr id="5" name="Shape 114"/>
          <p:cNvSpPr/>
          <p:nvPr/>
        </p:nvSpPr>
        <p:spPr>
          <a:xfrm>
            <a:off x="215153" y="1304962"/>
            <a:ext cx="8610600" cy="233140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Information on this in the RMEx Knowledge Base</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Download FONE*Data from Melissa Data</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Copy PC files to i5, into library FONEDATA</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Make sure you copy the data as well as the file structure</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Run the RMEx update program from </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I-Tel </a:t>
            </a:r>
            <a:r>
              <a:rPr lang="en-US" dirty="0"/>
              <a:t>System Control options</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 </a:t>
            </a:r>
            <a:r>
              <a:rPr lang="en-US" dirty="0" smtClean="0"/>
              <a:t>Phone </a:t>
            </a:r>
            <a:r>
              <a:rPr lang="en-US" dirty="0"/>
              <a:t>number maintenance options</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Create </a:t>
            </a:r>
            <a:r>
              <a:rPr lang="en-US" dirty="0"/>
              <a:t>area code and time zone files </a:t>
            </a:r>
          </a:p>
        </p:txBody>
      </p:sp>
    </p:spTree>
    <p:extLst>
      <p:ext uri="{BB962C8B-B14F-4D97-AF65-F5344CB8AC3E}">
        <p14:creationId xmlns:p14="http://schemas.microsoft.com/office/powerpoint/2010/main" val="689083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87362"/>
          </a:xfrm>
        </p:spPr>
        <p:txBody>
          <a:bodyPr>
            <a:normAutofit/>
          </a:bodyPr>
          <a:lstStyle/>
          <a:p>
            <a:pPr algn="l"/>
            <a:r>
              <a:rPr lang="en-CA" sz="2000" b="1" dirty="0">
                <a:latin typeface="Arial" panose="020B0604020202020204" pitchFamily="34" charset="0"/>
                <a:ea typeface="+mn-ea"/>
                <a:cs typeface="Arial" panose="020B0604020202020204" pitchFamily="34" charset="0"/>
              </a:rPr>
              <a:t>The Allowable Calling </a:t>
            </a:r>
            <a:r>
              <a:rPr lang="en-CA" sz="2000" b="1" dirty="0" smtClean="0">
                <a:latin typeface="Arial" panose="020B0604020202020204" pitchFamily="34" charset="0"/>
                <a:ea typeface="+mn-ea"/>
                <a:cs typeface="Arial" panose="020B0604020202020204" pitchFamily="34" charset="0"/>
              </a:rPr>
              <a:t>Period (ACP)</a:t>
            </a:r>
            <a:endParaRPr lang="en-CA" sz="2000" b="1" dirty="0">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609600" y="1143000"/>
            <a:ext cx="8077200" cy="5410200"/>
          </a:xfrm>
        </p:spPr>
        <p:txBody>
          <a:bodyPr>
            <a:noAutofit/>
          </a:bodyPr>
          <a:lstStyle/>
          <a:p>
            <a:pPr marL="514350" indent="-285750">
              <a:spcBef>
                <a:spcPts val="300"/>
              </a:spcBef>
              <a:buSzPct val="100000"/>
              <a:buFont typeface="Wingdings" panose="05000000000000000000" pitchFamily="2" charset="2"/>
              <a:buChar char="q"/>
              <a:defRPr sz="1600">
                <a:latin typeface="Arial"/>
                <a:ea typeface="Arial"/>
                <a:cs typeface="Arial"/>
                <a:sym typeface="Arial"/>
              </a:defRPr>
            </a:pPr>
            <a:r>
              <a:rPr lang="en-CA" sz="1600" dirty="0" smtClean="0">
                <a:latin typeface="Arial" panose="020B0604020202020204" pitchFamily="34" charset="0"/>
                <a:ea typeface="Arial"/>
                <a:cs typeface="Arial" panose="020B0604020202020204" pitchFamily="34" charset="0"/>
              </a:rPr>
              <a:t>ACP is calculated </a:t>
            </a:r>
            <a:r>
              <a:rPr lang="en-CA" sz="1600" dirty="0">
                <a:latin typeface="Arial" panose="020B0604020202020204" pitchFamily="34" charset="0"/>
                <a:ea typeface="Arial"/>
                <a:cs typeface="Arial" panose="020B0604020202020204" pitchFamily="34" charset="0"/>
              </a:rPr>
              <a:t>based on</a:t>
            </a:r>
          </a:p>
          <a:p>
            <a:pPr lvl="1">
              <a:spcBef>
                <a:spcPts val="300"/>
              </a:spcBef>
              <a:buSzPct val="100000"/>
              <a:buFont typeface="Wingdings" panose="05000000000000000000" pitchFamily="2" charset="2"/>
              <a:buChar char="q"/>
              <a:defRPr sz="1600">
                <a:latin typeface="Arial"/>
                <a:ea typeface="Arial"/>
                <a:cs typeface="Arial"/>
                <a:sym typeface="Arial"/>
              </a:defRPr>
            </a:pPr>
            <a:r>
              <a:rPr lang="en-CA" sz="1600" dirty="0">
                <a:latin typeface="Arial" panose="020B0604020202020204" pitchFamily="34" charset="0"/>
                <a:ea typeface="Arial"/>
                <a:cs typeface="Arial" panose="020B0604020202020204" pitchFamily="34" charset="0"/>
              </a:rPr>
              <a:t>The area code/exchange records in SCITLTZ</a:t>
            </a:r>
          </a:p>
          <a:p>
            <a:pPr lvl="1">
              <a:spcBef>
                <a:spcPts val="300"/>
              </a:spcBef>
              <a:buSzPct val="100000"/>
              <a:buFont typeface="Wingdings" panose="05000000000000000000" pitchFamily="2" charset="2"/>
              <a:buChar char="q"/>
              <a:defRPr sz="1600">
                <a:latin typeface="Arial"/>
                <a:ea typeface="Arial"/>
                <a:cs typeface="Arial"/>
                <a:sym typeface="Arial"/>
              </a:defRPr>
            </a:pPr>
            <a:r>
              <a:rPr lang="en-CA" sz="1600" dirty="0">
                <a:latin typeface="Arial" panose="020B0604020202020204" pitchFamily="34" charset="0"/>
                <a:ea typeface="Arial"/>
                <a:cs typeface="Arial" panose="020B0604020202020204" pitchFamily="34" charset="0"/>
              </a:rPr>
              <a:t>The times in the State Control Table</a:t>
            </a:r>
          </a:p>
          <a:p>
            <a:pPr lvl="1">
              <a:spcBef>
                <a:spcPts val="300"/>
              </a:spcBef>
              <a:buSzPct val="100000"/>
              <a:buFont typeface="Wingdings" panose="05000000000000000000" pitchFamily="2" charset="2"/>
              <a:buChar char="q"/>
              <a:defRPr sz="1600">
                <a:latin typeface="Arial"/>
                <a:ea typeface="Arial"/>
                <a:cs typeface="Arial"/>
                <a:sym typeface="Arial"/>
              </a:defRPr>
            </a:pPr>
            <a:r>
              <a:rPr lang="en-CA" sz="1600" dirty="0">
                <a:latin typeface="Arial" panose="020B0604020202020204" pitchFamily="34" charset="0"/>
                <a:ea typeface="Arial"/>
                <a:cs typeface="Arial" panose="020B0604020202020204" pitchFamily="34" charset="0"/>
              </a:rPr>
              <a:t>The values on the Dialer Control Table</a:t>
            </a:r>
          </a:p>
          <a:p>
            <a:pPr lvl="1">
              <a:spcBef>
                <a:spcPts val="300"/>
              </a:spcBef>
              <a:buSzPct val="100000"/>
              <a:buFont typeface="Wingdings" panose="05000000000000000000" pitchFamily="2" charset="2"/>
              <a:buChar char="q"/>
              <a:defRPr sz="1600">
                <a:latin typeface="Arial"/>
                <a:ea typeface="Arial"/>
                <a:cs typeface="Arial"/>
                <a:sym typeface="Arial"/>
              </a:defRPr>
            </a:pPr>
            <a:r>
              <a:rPr lang="en-CA" sz="1600" dirty="0">
                <a:latin typeface="Arial" panose="020B0604020202020204" pitchFamily="34" charset="0"/>
                <a:ea typeface="Arial"/>
                <a:cs typeface="Arial" panose="020B0604020202020204" pitchFamily="34" charset="0"/>
              </a:rPr>
              <a:t>The settings of the control flags</a:t>
            </a:r>
          </a:p>
          <a:p>
            <a:pPr marL="514350" indent="-285750">
              <a:spcBef>
                <a:spcPts val="300"/>
              </a:spcBef>
              <a:buSzPct val="100000"/>
              <a:buFont typeface="Wingdings" panose="05000000000000000000" pitchFamily="2" charset="2"/>
              <a:buChar char="q"/>
              <a:defRPr sz="1600">
                <a:latin typeface="Arial"/>
                <a:ea typeface="Arial"/>
                <a:cs typeface="Arial"/>
                <a:sym typeface="Arial"/>
              </a:defRPr>
            </a:pPr>
            <a:r>
              <a:rPr lang="en-CA" sz="1600" dirty="0">
                <a:latin typeface="Arial" panose="020B0604020202020204" pitchFamily="34" charset="0"/>
                <a:ea typeface="Arial"/>
                <a:cs typeface="Arial" panose="020B0604020202020204" pitchFamily="34" charset="0"/>
              </a:rPr>
              <a:t>The default for US and Canada is 8am to 9pm</a:t>
            </a:r>
          </a:p>
          <a:p>
            <a:pPr marL="514350" indent="-285750">
              <a:spcBef>
                <a:spcPts val="300"/>
              </a:spcBef>
              <a:buSzPct val="100000"/>
              <a:buFont typeface="Wingdings" panose="05000000000000000000" pitchFamily="2" charset="2"/>
              <a:buChar char="q"/>
              <a:defRPr sz="1600">
                <a:latin typeface="Arial"/>
                <a:ea typeface="Arial"/>
                <a:cs typeface="Arial"/>
                <a:sym typeface="Arial"/>
              </a:defRPr>
            </a:pPr>
            <a:r>
              <a:rPr lang="en-CA" sz="1600" dirty="0">
                <a:latin typeface="Arial" panose="020B0604020202020204" pitchFamily="34" charset="0"/>
                <a:ea typeface="Arial"/>
                <a:cs typeface="Arial" panose="020B0604020202020204" pitchFamily="34" charset="0"/>
              </a:rPr>
              <a:t>The default for elsewhere is 2pm to </a:t>
            </a:r>
            <a:r>
              <a:rPr lang="en-CA" sz="1600" dirty="0" smtClean="0">
                <a:latin typeface="Arial" panose="020B0604020202020204" pitchFamily="34" charset="0"/>
                <a:ea typeface="Arial"/>
                <a:cs typeface="Arial" panose="020B0604020202020204" pitchFamily="34" charset="0"/>
              </a:rPr>
              <a:t>5pm</a:t>
            </a:r>
          </a:p>
          <a:p>
            <a:pPr marL="914400" lvl="1">
              <a:spcBef>
                <a:spcPts val="300"/>
              </a:spcBef>
              <a:buSzPct val="100000"/>
              <a:buFont typeface="Wingdings" panose="05000000000000000000" pitchFamily="2" charset="2"/>
              <a:buChar char="q"/>
              <a:defRPr sz="1600">
                <a:latin typeface="Arial"/>
                <a:ea typeface="Arial"/>
                <a:cs typeface="Arial"/>
                <a:sym typeface="Arial"/>
              </a:defRPr>
            </a:pPr>
            <a:r>
              <a:rPr lang="en-US" sz="1600" dirty="0">
                <a:latin typeface="Arial" panose="020B0604020202020204" pitchFamily="34" charset="0"/>
                <a:ea typeface="Arial"/>
                <a:cs typeface="Arial" panose="020B0604020202020204" pitchFamily="34" charset="0"/>
              </a:rPr>
              <a:t>The Earliest time to call </a:t>
            </a:r>
            <a:r>
              <a:rPr lang="en-US" sz="1600" dirty="0" smtClean="0">
                <a:latin typeface="Arial" panose="020B0604020202020204" pitchFamily="34" charset="0"/>
                <a:ea typeface="Arial"/>
                <a:cs typeface="Arial" panose="020B0604020202020204" pitchFamily="34" charset="0"/>
              </a:rPr>
              <a:t>- normally </a:t>
            </a:r>
            <a:r>
              <a:rPr lang="en-US" sz="1600" dirty="0">
                <a:latin typeface="Arial" panose="020B0604020202020204" pitchFamily="34" charset="0"/>
                <a:ea typeface="Arial"/>
                <a:cs typeface="Arial" panose="020B0604020202020204" pitchFamily="34" charset="0"/>
              </a:rPr>
              <a:t>8am local </a:t>
            </a:r>
            <a:r>
              <a:rPr lang="en-US" sz="1600" dirty="0" smtClean="0">
                <a:latin typeface="Arial" panose="020B0604020202020204" pitchFamily="34" charset="0"/>
                <a:ea typeface="Arial"/>
                <a:cs typeface="Arial" panose="020B0604020202020204" pitchFamily="34" charset="0"/>
              </a:rPr>
              <a:t>time</a:t>
            </a:r>
            <a:endParaRPr lang="en-US" sz="1600" dirty="0">
              <a:latin typeface="Arial" panose="020B0604020202020204" pitchFamily="34" charset="0"/>
              <a:ea typeface="Arial"/>
              <a:cs typeface="Arial" panose="020B0604020202020204" pitchFamily="34" charset="0"/>
            </a:endParaRPr>
          </a:p>
          <a:p>
            <a:pPr marL="914400" lvl="1">
              <a:spcBef>
                <a:spcPts val="300"/>
              </a:spcBef>
              <a:buSzPct val="100000"/>
              <a:buFont typeface="Wingdings" panose="05000000000000000000" pitchFamily="2" charset="2"/>
              <a:buChar char="q"/>
              <a:defRPr sz="1600">
                <a:latin typeface="Arial"/>
                <a:ea typeface="Arial"/>
                <a:cs typeface="Arial"/>
                <a:sym typeface="Arial"/>
              </a:defRPr>
            </a:pPr>
            <a:r>
              <a:rPr lang="en-US" sz="1600" dirty="0">
                <a:latin typeface="Arial" panose="020B0604020202020204" pitchFamily="34" charset="0"/>
                <a:ea typeface="Arial"/>
                <a:cs typeface="Arial" panose="020B0604020202020204" pitchFamily="34" charset="0"/>
              </a:rPr>
              <a:t>The Latest time to </a:t>
            </a:r>
            <a:r>
              <a:rPr lang="en-US" sz="1600" dirty="0" smtClean="0">
                <a:latin typeface="Arial" panose="020B0604020202020204" pitchFamily="34" charset="0"/>
                <a:ea typeface="Arial"/>
                <a:cs typeface="Arial" panose="020B0604020202020204" pitchFamily="34" charset="0"/>
              </a:rPr>
              <a:t>call - normally </a:t>
            </a:r>
            <a:r>
              <a:rPr lang="en-US" sz="1600" dirty="0">
                <a:latin typeface="Arial" panose="020B0604020202020204" pitchFamily="34" charset="0"/>
                <a:ea typeface="Arial"/>
                <a:cs typeface="Arial" panose="020B0604020202020204" pitchFamily="34" charset="0"/>
              </a:rPr>
              <a:t>9pm local </a:t>
            </a:r>
            <a:r>
              <a:rPr lang="en-US" sz="1600" dirty="0" smtClean="0">
                <a:latin typeface="Arial" panose="020B0604020202020204" pitchFamily="34" charset="0"/>
                <a:ea typeface="Arial"/>
                <a:cs typeface="Arial" panose="020B0604020202020204" pitchFamily="34" charset="0"/>
              </a:rPr>
              <a:t>time</a:t>
            </a:r>
            <a:endParaRPr lang="en-US" sz="1600" dirty="0">
              <a:latin typeface="Arial" panose="020B0604020202020204" pitchFamily="34" charset="0"/>
              <a:ea typeface="Arial"/>
              <a:cs typeface="Arial" panose="020B0604020202020204" pitchFamily="34" charset="0"/>
            </a:endParaRPr>
          </a:p>
          <a:p>
            <a:pPr marL="514350" indent="-285750">
              <a:spcBef>
                <a:spcPts val="300"/>
              </a:spcBef>
              <a:buSzPct val="100000"/>
              <a:buFont typeface="Wingdings" panose="05000000000000000000" pitchFamily="2" charset="2"/>
              <a:buChar char="q"/>
              <a:defRPr sz="1600">
                <a:latin typeface="Arial"/>
                <a:ea typeface="Arial"/>
                <a:cs typeface="Arial"/>
                <a:sym typeface="Arial"/>
              </a:defRPr>
            </a:pPr>
            <a:r>
              <a:rPr lang="en-US" sz="1600" dirty="0">
                <a:latin typeface="Arial" panose="020B0604020202020204" pitchFamily="34" charset="0"/>
                <a:ea typeface="Arial"/>
                <a:cs typeface="Arial" panose="020B0604020202020204" pitchFamily="34" charset="0"/>
              </a:rPr>
              <a:t>Stored on SCCQUE and TQ files</a:t>
            </a:r>
          </a:p>
          <a:p>
            <a:pPr marL="514350" indent="-285750">
              <a:spcBef>
                <a:spcPts val="300"/>
              </a:spcBef>
              <a:buSzPct val="100000"/>
              <a:buFont typeface="Wingdings" panose="05000000000000000000" pitchFamily="2" charset="2"/>
              <a:buChar char="q"/>
              <a:defRPr sz="1600">
                <a:latin typeface="Arial"/>
                <a:ea typeface="Arial"/>
                <a:cs typeface="Arial"/>
                <a:sym typeface="Arial"/>
              </a:defRPr>
            </a:pPr>
            <a:endParaRPr lang="en-CA" sz="1600" dirty="0">
              <a:latin typeface="Arial" panose="020B0604020202020204" pitchFamily="34" charset="0"/>
              <a:ea typeface="Arial"/>
              <a:cs typeface="Arial" panose="020B0604020202020204" pitchFamily="34" charset="0"/>
            </a:endParaRPr>
          </a:p>
          <a:p>
            <a:endParaRPr lang="en-CA" sz="1600" dirty="0" smtClean="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447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All Phone Numbers And State Can Be Factored Into Calculation </a:t>
            </a:r>
            <a:endParaRPr lang="en-US" altLang="en-US" sz="2000" b="1" dirty="0">
              <a:solidFill>
                <a:srgbClr val="FF0000"/>
              </a:solidFill>
            </a:endParaRPr>
          </a:p>
        </p:txBody>
      </p:sp>
      <p:sp>
        <p:nvSpPr>
          <p:cNvPr id="5" name="Shape 114"/>
          <p:cNvSpPr/>
          <p:nvPr/>
        </p:nvSpPr>
        <p:spPr>
          <a:xfrm>
            <a:off x="215153" y="914400"/>
            <a:ext cx="8610600" cy="511678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1">
              <a:spcBef>
                <a:spcPts val="300"/>
              </a:spcBef>
              <a:buSzPct val="100000"/>
              <a:defRPr sz="1600">
                <a:latin typeface="Arial"/>
                <a:ea typeface="Arial"/>
                <a:cs typeface="Arial"/>
                <a:sym typeface="Arial"/>
              </a:defRPr>
            </a:pPr>
            <a:r>
              <a:rPr lang="en-US" b="1" dirty="0"/>
              <a:t>T</a:t>
            </a:r>
            <a:r>
              <a:rPr lang="en-US" b="1" dirty="0" smtClean="0"/>
              <a:t>he </a:t>
            </a:r>
            <a:r>
              <a:rPr lang="en-US" b="1" dirty="0"/>
              <a:t>Allowable Calling </a:t>
            </a:r>
            <a:r>
              <a:rPr lang="en-US" b="1" dirty="0" smtClean="0"/>
              <a:t>Period =</a:t>
            </a:r>
            <a:r>
              <a:rPr lang="en-US" dirty="0" smtClean="0"/>
              <a:t/>
            </a:r>
            <a:br>
              <a:rPr lang="en-US" dirty="0" smtClean="0"/>
            </a:br>
            <a:endParaRPr lang="en-US" dirty="0"/>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a:t>
            </a:r>
            <a:r>
              <a:rPr lang="en-US" dirty="0"/>
              <a:t>AST+TZO-DST) / 24</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(AET+TZO-DST) / </a:t>
            </a:r>
            <a:r>
              <a:rPr lang="en-US" dirty="0" smtClean="0"/>
              <a:t>24</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a:p>
            <a:pPr marL="1657350" lvl="3"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smtClean="0"/>
              <a:t>AST</a:t>
            </a:r>
            <a:r>
              <a:rPr lang="en-US" dirty="0" smtClean="0"/>
              <a:t> - The </a:t>
            </a:r>
            <a:r>
              <a:rPr lang="en-US" dirty="0"/>
              <a:t>allowable start time in local time, in hours.  This is the ‘no working before’ time from the state control table.  Maryland would be ‘08</a:t>
            </a:r>
            <a:r>
              <a:rPr lang="en-US" dirty="0" smtClean="0"/>
              <a:t>’</a:t>
            </a:r>
            <a:br>
              <a:rPr lang="en-US" dirty="0" smtClean="0"/>
            </a:br>
            <a:endParaRPr lang="en-US" dirty="0"/>
          </a:p>
          <a:p>
            <a:pPr marL="1657350" lvl="3"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smtClean="0"/>
              <a:t>TZO</a:t>
            </a:r>
            <a:r>
              <a:rPr lang="en-US" dirty="0" smtClean="0"/>
              <a:t> - The </a:t>
            </a:r>
            <a:r>
              <a:rPr lang="en-US" dirty="0"/>
              <a:t>time zone offset (hours behind UTC or GMT) for the area code/exchange combination being called, from the time zone file.  For 301 657 2084, this value would be ‘5</a:t>
            </a:r>
            <a:r>
              <a:rPr lang="en-US" dirty="0" smtClean="0"/>
              <a:t>’</a:t>
            </a:r>
            <a:br>
              <a:rPr lang="en-US" dirty="0" smtClean="0"/>
            </a:br>
            <a:endParaRPr lang="en-US" dirty="0"/>
          </a:p>
          <a:p>
            <a:pPr marL="1657350" lvl="3"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smtClean="0"/>
              <a:t>DST</a:t>
            </a:r>
            <a:r>
              <a:rPr lang="en-US" dirty="0" smtClean="0"/>
              <a:t> - DST </a:t>
            </a:r>
            <a:r>
              <a:rPr lang="en-US" dirty="0"/>
              <a:t>is equal to ‘1’ if the DST flag for the area code/exchange combination is equal to ‘Y’ AND the DST flag on the Dialer Control File on RMEx is equal to ‘Y’.  If either flag is blank, then DST is equal to </a:t>
            </a:r>
            <a:r>
              <a:rPr lang="en-US" dirty="0" smtClean="0"/>
              <a:t>zero.</a:t>
            </a:r>
            <a:br>
              <a:rPr lang="en-US" dirty="0" smtClean="0"/>
            </a:br>
            <a:endParaRPr lang="en-US" dirty="0" smtClean="0"/>
          </a:p>
          <a:p>
            <a:pPr marL="1657350" lvl="3"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smtClean="0"/>
              <a:t>24</a:t>
            </a:r>
            <a:r>
              <a:rPr lang="en-US" dirty="0" smtClean="0"/>
              <a:t> - The </a:t>
            </a:r>
            <a:r>
              <a:rPr lang="en-US" dirty="0"/>
              <a:t>number of hours in a day</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p:txBody>
      </p:sp>
    </p:spTree>
    <p:extLst>
      <p:ext uri="{BB962C8B-B14F-4D97-AF65-F5344CB8AC3E}">
        <p14:creationId xmlns:p14="http://schemas.microsoft.com/office/powerpoint/2010/main" val="2591976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Option Available For Other Phone Window- Time Zone</a:t>
            </a:r>
            <a:endParaRPr lang="en-US" alt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52" y="1712727"/>
            <a:ext cx="8749048" cy="3284286"/>
          </a:xfrm>
          <a:prstGeom prst="rect">
            <a:avLst/>
          </a:prstGeom>
        </p:spPr>
      </p:pic>
      <p:sp>
        <p:nvSpPr>
          <p:cNvPr id="8" name="Rectangle 7"/>
          <p:cNvSpPr/>
          <p:nvPr/>
        </p:nvSpPr>
        <p:spPr>
          <a:xfrm>
            <a:off x="1600200" y="4495800"/>
            <a:ext cx="457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 y="838200"/>
            <a:ext cx="4521302"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Account Details Screen &gt; Tab-+ &gt; F8-TZ</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782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Option Available For </a:t>
            </a:r>
            <a:r>
              <a:rPr lang="en-US" altLang="en-US" sz="2000" b="1" dirty="0" smtClean="0"/>
              <a:t>Other Phone Window Numbers</a:t>
            </a:r>
            <a:endParaRPr lang="en-US" altLang="en-US" sz="2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094" y="2405515"/>
            <a:ext cx="6956190" cy="3614285"/>
          </a:xfrm>
          <a:prstGeom prst="rect">
            <a:avLst/>
          </a:prstGeom>
        </p:spPr>
      </p:pic>
      <p:sp>
        <p:nvSpPr>
          <p:cNvPr id="10" name="TextBox 9"/>
          <p:cNvSpPr txBox="1"/>
          <p:nvPr/>
        </p:nvSpPr>
        <p:spPr>
          <a:xfrm>
            <a:off x="457200" y="838200"/>
            <a:ext cx="4876078"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Account Details Screen &gt; Tab-+ &gt; F14 - ITel</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284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2286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Special Rules For Toll-free Numbers</a:t>
            </a:r>
            <a:endParaRPr lang="en-US" altLang="en-US" sz="2000" b="1" dirty="0"/>
          </a:p>
        </p:txBody>
      </p:sp>
      <p:sp>
        <p:nvSpPr>
          <p:cNvPr id="5" name="Shape 114"/>
          <p:cNvSpPr/>
          <p:nvPr/>
        </p:nvSpPr>
        <p:spPr>
          <a:xfrm>
            <a:off x="215153" y="1304962"/>
            <a:ext cx="8610600" cy="229293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Where is a toll-free number located?</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Anywhere in North America</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In the same place as other numbers on the account</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Options:</a:t>
            </a:r>
          </a:p>
          <a:p>
            <a:pPr marL="1657350" lvl="3"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a:t>‘ ‘ (blank) </a:t>
            </a:r>
            <a:r>
              <a:rPr lang="en-US" dirty="0"/>
              <a:t>	default to 2pm to 5pm EST</a:t>
            </a:r>
          </a:p>
          <a:p>
            <a:pPr marL="1657350" lvl="3"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a:t>‘</a:t>
            </a:r>
            <a:r>
              <a:rPr lang="en-US" b="1" dirty="0" smtClean="0"/>
              <a:t>N’               </a:t>
            </a:r>
            <a:r>
              <a:rPr lang="en-US" dirty="0" smtClean="0"/>
              <a:t>ignore </a:t>
            </a:r>
            <a:r>
              <a:rPr lang="en-US" dirty="0"/>
              <a:t>toll-fee numbers if there are </a:t>
            </a:r>
            <a:r>
              <a:rPr lang="en-US" dirty="0" smtClean="0"/>
              <a:t>other </a:t>
            </a:r>
            <a:r>
              <a:rPr lang="en-US" dirty="0"/>
              <a:t>numbers on the </a:t>
            </a:r>
            <a:r>
              <a:rPr lang="en-US" dirty="0" smtClean="0"/>
              <a:t/>
            </a:r>
            <a:br>
              <a:rPr lang="en-US" dirty="0" smtClean="0"/>
            </a:br>
            <a:r>
              <a:rPr lang="en-US" dirty="0" smtClean="0"/>
              <a:t>                    account</a:t>
            </a:r>
            <a:endParaRPr lang="en-US" dirty="0"/>
          </a:p>
          <a:p>
            <a:pPr marL="1657350" lvl="3"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a:t>‘A’</a:t>
            </a:r>
            <a:r>
              <a:rPr lang="en-US" dirty="0"/>
              <a:t>	</a:t>
            </a:r>
            <a:r>
              <a:rPr lang="en-US" dirty="0" smtClean="0"/>
              <a:t>always </a:t>
            </a:r>
            <a:r>
              <a:rPr lang="en-US" dirty="0"/>
              <a:t>ignore</a:t>
            </a:r>
          </a:p>
        </p:txBody>
      </p:sp>
      <p:sp>
        <p:nvSpPr>
          <p:cNvPr id="8" name="TextBox 7"/>
          <p:cNvSpPr txBox="1"/>
          <p:nvPr/>
        </p:nvSpPr>
        <p:spPr>
          <a:xfrm>
            <a:off x="457200" y="838200"/>
            <a:ext cx="2326278"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Dialer Setup Menus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425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p:cNvSpPr/>
          <p:nvPr/>
        </p:nvSpPr>
        <p:spPr>
          <a:xfrm>
            <a:off x="215153" y="1304962"/>
            <a:ext cx="8610600" cy="9079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UTC stands for Universal Time Coordinated.  </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It is equivalent to GMT (Greenwich Mean Time).</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Allowable calling times are stored in UTC format</a:t>
            </a:r>
          </a:p>
        </p:txBody>
      </p:sp>
      <p:sp>
        <p:nvSpPr>
          <p:cNvPr id="8"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Calls Can Be Launched From Anywhere To Anywhere Using UTC Time Formats</a:t>
            </a:r>
            <a:endParaRPr lang="en-US" altLang="en-US" sz="2000" b="1" dirty="0"/>
          </a:p>
        </p:txBody>
      </p:sp>
    </p:spTree>
    <p:extLst>
      <p:ext uri="{BB962C8B-B14F-4D97-AF65-F5344CB8AC3E}">
        <p14:creationId xmlns:p14="http://schemas.microsoft.com/office/powerpoint/2010/main" val="3365837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Restrictions On Accessing Different Areas </a:t>
            </a:r>
            <a:endParaRPr lang="en-US" altLang="en-US" sz="2000" b="1" dirty="0"/>
          </a:p>
        </p:txBody>
      </p:sp>
      <p:graphicFrame>
        <p:nvGraphicFramePr>
          <p:cNvPr id="3" name="Diagram 2"/>
          <p:cNvGraphicFramePr/>
          <p:nvPr>
            <p:extLst>
              <p:ext uri="{D42A27DB-BD31-4B8C-83A1-F6EECF244321}">
                <p14:modId xmlns:p14="http://schemas.microsoft.com/office/powerpoint/2010/main" val="2639657096"/>
              </p:ext>
            </p:extLst>
          </p:nvPr>
        </p:nvGraphicFramePr>
        <p:xfrm>
          <a:off x="381000" y="9906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074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98929" y="7620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da-DK" dirty="0" smtClean="0"/>
              <a:t>System </a:t>
            </a:r>
            <a:r>
              <a:rPr lang="da-DK" dirty="0"/>
              <a:t>control menu &gt; </a:t>
            </a:r>
            <a:r>
              <a:rPr lang="da-DK" dirty="0" smtClean="0"/>
              <a:t>System </a:t>
            </a:r>
            <a:r>
              <a:rPr lang="da-DK" dirty="0"/>
              <a:t>parameters </a:t>
            </a:r>
            <a:r>
              <a:rPr lang="da-DK" dirty="0" smtClean="0"/>
              <a:t>- Page </a:t>
            </a:r>
            <a:r>
              <a:rPr lang="da-DK" dirty="0"/>
              <a:t>2</a:t>
            </a:r>
            <a:endParaRPr lang="en-US" dirty="0"/>
          </a:p>
        </p:txBody>
      </p:sp>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Masking Phone Numbers</a:t>
            </a:r>
            <a:endParaRPr lang="en-US" altLang="en-US" sz="2000" b="1" dirty="0"/>
          </a:p>
        </p:txBody>
      </p:sp>
      <p:sp>
        <p:nvSpPr>
          <p:cNvPr id="7" name="Shape 114"/>
          <p:cNvSpPr/>
          <p:nvPr/>
        </p:nvSpPr>
        <p:spPr>
          <a:xfrm>
            <a:off x="381000" y="1066800"/>
            <a:ext cx="8610600" cy="9079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Controlled </a:t>
            </a:r>
            <a:r>
              <a:rPr lang="en-US" dirty="0"/>
              <a:t>by description code</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All </a:t>
            </a:r>
            <a:r>
              <a:rPr lang="en-US" dirty="0"/>
              <a:t>consumer numbers on an account are masked, so agent cannot dial manually</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i="1" dirty="0" smtClean="0"/>
              <a:t>No Calls </a:t>
            </a:r>
            <a:r>
              <a:rPr lang="en-US" dirty="0"/>
              <a:t>message displayed to agent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051057"/>
            <a:ext cx="5668166" cy="4502143"/>
          </a:xfrm>
          <a:prstGeom prst="rect">
            <a:avLst/>
          </a:prstGeom>
        </p:spPr>
      </p:pic>
    </p:spTree>
    <p:extLst>
      <p:ext uri="{BB962C8B-B14F-4D97-AF65-F5344CB8AC3E}">
        <p14:creationId xmlns:p14="http://schemas.microsoft.com/office/powerpoint/2010/main" val="194884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98929" y="7620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da-DK" dirty="0" smtClean="0"/>
              <a:t>System </a:t>
            </a:r>
            <a:r>
              <a:rPr lang="da-DK" dirty="0"/>
              <a:t>control menu </a:t>
            </a:r>
            <a:r>
              <a:rPr lang="da-DK" dirty="0" smtClean="0"/>
              <a:t>3&gt; Cell phone scrubbing options</a:t>
            </a:r>
            <a:endParaRPr lang="en-US" dirty="0"/>
          </a:p>
        </p:txBody>
      </p:sp>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Cell Phone Scrubbing</a:t>
            </a:r>
            <a:endParaRPr lang="en-US" altLang="en-US" sz="2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47800"/>
            <a:ext cx="6642710" cy="5013708"/>
          </a:xfrm>
          <a:prstGeom prst="rect">
            <a:avLst/>
          </a:prstGeom>
        </p:spPr>
      </p:pic>
    </p:spTree>
    <p:extLst>
      <p:ext uri="{BB962C8B-B14F-4D97-AF65-F5344CB8AC3E}">
        <p14:creationId xmlns:p14="http://schemas.microsoft.com/office/powerpoint/2010/main" val="2137808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810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Call Controls By Client And State (Or Setting A Default At The State Level)</a:t>
            </a:r>
            <a:endParaRPr lang="en-US" altLang="en-US" sz="2000" b="1" dirty="0"/>
          </a:p>
        </p:txBody>
      </p:sp>
      <p:sp>
        <p:nvSpPr>
          <p:cNvPr id="7" name="Shape 114"/>
          <p:cNvSpPr/>
          <p:nvPr/>
        </p:nvSpPr>
        <p:spPr>
          <a:xfrm>
            <a:off x="381000" y="838200"/>
            <a:ext cx="8610600" cy="172354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Maximum </a:t>
            </a:r>
            <a:r>
              <a:rPr lang="en-US" dirty="0"/>
              <a:t>calls for a day or a period</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Maximum </a:t>
            </a:r>
            <a:r>
              <a:rPr lang="en-US" dirty="0"/>
              <a:t>messages </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Methods </a:t>
            </a:r>
            <a:r>
              <a:rPr lang="en-US" dirty="0"/>
              <a:t>of counting and tracking manual calls when cell phones should not be called using a dialer</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Demand </a:t>
            </a:r>
            <a:r>
              <a:rPr lang="en-US" dirty="0"/>
              <a:t>letter can be considered ‘contacts’</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The “home </a:t>
            </a:r>
            <a:r>
              <a:rPr lang="en-US" dirty="0"/>
              <a:t>before </a:t>
            </a:r>
            <a:r>
              <a:rPr lang="en-US" dirty="0" smtClean="0"/>
              <a:t>work” </a:t>
            </a:r>
            <a:r>
              <a:rPr lang="en-US" dirty="0"/>
              <a:t>rule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019" y="2590800"/>
            <a:ext cx="5208521" cy="3972479"/>
          </a:xfrm>
          <a:prstGeom prst="rect">
            <a:avLst/>
          </a:prstGeom>
        </p:spPr>
      </p:pic>
    </p:spTree>
    <p:extLst>
      <p:ext uri="{BB962C8B-B14F-4D97-AF65-F5344CB8AC3E}">
        <p14:creationId xmlns:p14="http://schemas.microsoft.com/office/powerpoint/2010/main" val="3838577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98929" y="762000"/>
            <a:ext cx="8458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a:t>RMEx Main Menu </a:t>
            </a:r>
            <a:r>
              <a:rPr lang="en-US" dirty="0" smtClean="0"/>
              <a:t>&gt;I-Tel </a:t>
            </a:r>
            <a:r>
              <a:rPr lang="en-US" dirty="0"/>
              <a:t>options menu &gt; </a:t>
            </a:r>
            <a:r>
              <a:rPr lang="en-US" dirty="0" smtClean="0"/>
              <a:t>Other </a:t>
            </a:r>
            <a:r>
              <a:rPr lang="en-US" dirty="0"/>
              <a:t>phone number options &gt; </a:t>
            </a:r>
            <a:r>
              <a:rPr lang="en-US" dirty="0" smtClean="0"/>
              <a:t>Phone </a:t>
            </a:r>
            <a:r>
              <a:rPr lang="en-US" dirty="0"/>
              <a:t>number restrictions by client</a:t>
            </a:r>
          </a:p>
        </p:txBody>
      </p:sp>
      <p:sp>
        <p:nvSpPr>
          <p:cNvPr id="5" name="TextBox 6"/>
          <p:cNvSpPr txBox="1">
            <a:spLocks noChangeArrowheads="1"/>
          </p:cNvSpPr>
          <p:nvPr/>
        </p:nvSpPr>
        <p:spPr bwMode="auto">
          <a:xfrm>
            <a:off x="372035"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Call Controls By Client And State (Or Setting A Default At The State Level)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575" y="1710025"/>
            <a:ext cx="6250225" cy="4766975"/>
          </a:xfrm>
          <a:prstGeom prst="rect">
            <a:avLst/>
          </a:prstGeom>
        </p:spPr>
      </p:pic>
    </p:spTree>
    <p:extLst>
      <p:ext uri="{BB962C8B-B14F-4D97-AF65-F5344CB8AC3E}">
        <p14:creationId xmlns:p14="http://schemas.microsoft.com/office/powerpoint/2010/main" val="958239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81000" y="784086"/>
            <a:ext cx="8458200"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a:t>RMEx Main Menu </a:t>
            </a:r>
            <a:r>
              <a:rPr lang="en-US" dirty="0" smtClean="0"/>
              <a:t>&gt;I-Tel </a:t>
            </a:r>
            <a:r>
              <a:rPr lang="en-US" dirty="0"/>
              <a:t>options menu &gt; </a:t>
            </a:r>
            <a:r>
              <a:rPr lang="en-US" dirty="0" smtClean="0"/>
              <a:t>Other </a:t>
            </a:r>
            <a:r>
              <a:rPr lang="en-US" dirty="0"/>
              <a:t>phone number options  &gt; </a:t>
            </a:r>
            <a:r>
              <a:rPr lang="en-US" dirty="0" smtClean="0"/>
              <a:t>Phone </a:t>
            </a:r>
            <a:r>
              <a:rPr lang="en-US" dirty="0"/>
              <a:t>number restrictions by </a:t>
            </a:r>
            <a:r>
              <a:rPr lang="en-US" dirty="0" smtClean="0"/>
              <a:t>state &gt; Phone </a:t>
            </a:r>
            <a:r>
              <a:rPr lang="en-US" dirty="0"/>
              <a:t>number restrictions by </a:t>
            </a:r>
            <a:r>
              <a:rPr lang="en-US" dirty="0" smtClean="0"/>
              <a:t>state (</a:t>
            </a:r>
            <a:r>
              <a:rPr lang="en-US" i="1" dirty="0"/>
              <a:t>2nd </a:t>
            </a:r>
            <a:r>
              <a:rPr lang="en-US" i="1" dirty="0" smtClean="0"/>
              <a:t>file</a:t>
            </a:r>
            <a:r>
              <a:rPr lang="en-US" dirty="0" smtClean="0"/>
              <a:t>)</a:t>
            </a:r>
            <a:endParaRPr lang="en-US" dirty="0"/>
          </a:p>
        </p:txBody>
      </p:sp>
      <p:sp>
        <p:nvSpPr>
          <p:cNvPr id="5" name="TextBox 6"/>
          <p:cNvSpPr txBox="1">
            <a:spLocks noChangeArrowheads="1"/>
          </p:cNvSpPr>
          <p:nvPr/>
        </p:nvSpPr>
        <p:spPr bwMode="auto">
          <a:xfrm>
            <a:off x="3810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Call Controls By State (Or Setting A Default At The State Level)</a:t>
            </a:r>
            <a:endParaRPr lang="en-US" altLang="en-US" sz="2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807" y="1803372"/>
            <a:ext cx="6455993" cy="4749828"/>
          </a:xfrm>
          <a:prstGeom prst="rect">
            <a:avLst/>
          </a:prstGeom>
        </p:spPr>
      </p:pic>
    </p:spTree>
    <p:extLst>
      <p:ext uri="{BB962C8B-B14F-4D97-AF65-F5344CB8AC3E}">
        <p14:creationId xmlns:p14="http://schemas.microsoft.com/office/powerpoint/2010/main" val="2280966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a:t>
            </a:r>
            <a:r>
              <a:rPr lang="en-US" sz="2000" b="1" dirty="0" smtClean="0"/>
              <a:t>Dealing With Compliance</a:t>
            </a:r>
            <a:endParaRPr lang="en-US" altLang="en-US" sz="2000" b="1" dirty="0"/>
          </a:p>
        </p:txBody>
      </p:sp>
      <p:sp>
        <p:nvSpPr>
          <p:cNvPr id="3" name="Content Placeholder 2"/>
          <p:cNvSpPr txBox="1">
            <a:spLocks/>
          </p:cNvSpPr>
          <p:nvPr/>
        </p:nvSpPr>
        <p:spPr>
          <a:xfrm>
            <a:off x="457200" y="914400"/>
            <a:ext cx="8229600" cy="5791200"/>
          </a:xfrm>
          <a:prstGeom prst="rect">
            <a:avLst/>
          </a:prstGeom>
        </p:spPr>
        <p:txBody>
          <a:bodyPr>
            <a:noAutofit/>
          </a:bodyPr>
          <a:lstStyle/>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a:t>
            </a:r>
            <a:r>
              <a:rPr lang="en-US" sz="1600" b="1" dirty="0" smtClean="0">
                <a:solidFill>
                  <a:srgbClr val="FF0000"/>
                </a:solidFill>
                <a:latin typeface="Arial" panose="020B0604020202020204" pitchFamily="34" charset="0"/>
                <a:cs typeface="Arial" panose="020B0604020202020204" pitchFamily="34" charset="0"/>
              </a:rPr>
              <a:t>98</a:t>
            </a:r>
            <a:br>
              <a:rPr lang="en-US" sz="1600" b="1" dirty="0" smtClean="0">
                <a:solidFill>
                  <a:srgbClr val="FF0000"/>
                </a:solidFill>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p>
          <a:p>
            <a:pPr lvl="0"/>
            <a:r>
              <a:rPr lang="en-US" sz="1600" b="1" dirty="0">
                <a:latin typeface="Arial" panose="020B0604020202020204" pitchFamily="34" charset="0"/>
                <a:cs typeface="Arial" panose="020B0604020202020204" pitchFamily="34" charset="0"/>
              </a:rPr>
              <a:t>Print and review the following reports</a:t>
            </a:r>
            <a:r>
              <a:rPr lang="en-US" sz="1600" b="1" dirty="0" smtClean="0">
                <a:latin typeface="Arial" panose="020B0604020202020204" pitchFamily="34" charset="0"/>
                <a:cs typeface="Arial" panose="020B0604020202020204" pitchFamily="34" charset="0"/>
              </a:rPr>
              <a:t>:</a:t>
            </a:r>
          </a:p>
          <a:p>
            <a:pPr lvl="0"/>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Setup a default collector user id, in system security.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This </a:t>
            </a:r>
            <a:r>
              <a:rPr lang="en-US" sz="1600" dirty="0">
                <a:latin typeface="Arial" panose="020B0604020202020204" pitchFamily="34" charset="0"/>
                <a:cs typeface="Arial" panose="020B0604020202020204" pitchFamily="34" charset="0"/>
              </a:rPr>
              <a:t>user id can update account demographics but cannot close accounts. </a:t>
            </a:r>
            <a:endParaRPr lang="en-US" sz="1600" dirty="0" smtClean="0">
              <a:latin typeface="Arial" panose="020B0604020202020204" pitchFamily="34" charset="0"/>
              <a:cs typeface="Arial" panose="020B0604020202020204" pitchFamily="34" charset="0"/>
            </a:endParaRP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special authority level for this user should be B and should not have access to bankruptcy screens.</a:t>
            </a:r>
          </a:p>
          <a:p>
            <a:pPr marL="800100" lvl="1" indent="-342900">
              <a:buFont typeface="+mj-lt"/>
              <a:buAutoNum type="alphaLcPeriod"/>
            </a:pPr>
            <a:r>
              <a:rPr lang="en-US" sz="1600" dirty="0">
                <a:latin typeface="Arial" panose="020B0604020202020204" pitchFamily="34" charset="0"/>
                <a:cs typeface="Arial" panose="020B0604020202020204" pitchFamily="34" charset="0"/>
              </a:rPr>
              <a:t>Login to the system, with the user id from above and try to access the bankruptcy information on any account.  </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happens?  </a:t>
            </a:r>
          </a:p>
          <a:p>
            <a:pPr marL="800100" lvl="1" indent="-342900">
              <a:buFont typeface="+mj-lt"/>
              <a:buAutoNum type="alphaLcPeriod"/>
            </a:pPr>
            <a:r>
              <a:rPr lang="en-US" sz="1600" dirty="0">
                <a:latin typeface="Arial" panose="020B0604020202020204" pitchFamily="34" charset="0"/>
                <a:cs typeface="Arial" panose="020B0604020202020204" pitchFamily="34" charset="0"/>
              </a:rPr>
              <a:t>Apply a smart code with an authority level higher than B. </a:t>
            </a:r>
          </a:p>
          <a:p>
            <a:pPr marL="800100" lvl="1" indent="-342900">
              <a:buFont typeface="+mj-lt"/>
              <a:buAutoNum type="alphaLcPeriod"/>
            </a:pPr>
            <a:r>
              <a:rPr lang="en-US" sz="1600" dirty="0">
                <a:latin typeface="Arial" panose="020B0604020202020204" pitchFamily="34" charset="0"/>
                <a:cs typeface="Arial" panose="020B0604020202020204" pitchFamily="34" charset="0"/>
              </a:rPr>
              <a:t>Manually close the account.  </a:t>
            </a:r>
          </a:p>
          <a:p>
            <a:pPr marL="342900" lvl="0" indent="-342900">
              <a:buFont typeface="+mj-lt"/>
              <a:buAutoNum type="arabicPeriod"/>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Add a description code to an account that only a user with special authority will be able to access</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800100" lvl="1" indent="-342900">
              <a:buFont typeface="+mj-lt"/>
              <a:buAutoNum type="alphaLcPeriod"/>
            </a:pPr>
            <a:r>
              <a:rPr lang="en-US" sz="1600" dirty="0">
                <a:latin typeface="Arial" panose="020B0604020202020204" pitchFamily="34" charset="0"/>
                <a:cs typeface="Arial" panose="020B0604020202020204" pitchFamily="34" charset="0"/>
              </a:rPr>
              <a:t>Attempt to access with account through account inquiry, with the default collector login.  </a:t>
            </a:r>
            <a:endParaRPr lang="en-US" sz="1600" dirty="0" smtClean="0">
              <a:latin typeface="Arial" panose="020B0604020202020204" pitchFamily="34" charset="0"/>
              <a:cs typeface="Arial" panose="020B0604020202020204" pitchFamily="34" charset="0"/>
            </a:endParaRP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happens?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260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a:t>
            </a:r>
            <a:r>
              <a:rPr lang="en-US" sz="2000" b="1" dirty="0" smtClean="0"/>
              <a:t>Dealing With Compliance (</a:t>
            </a:r>
            <a:r>
              <a:rPr lang="en-US" sz="2000" b="1" i="1" dirty="0" smtClean="0"/>
              <a:t>continued</a:t>
            </a:r>
            <a:r>
              <a:rPr lang="en-US" sz="2000" b="1" dirty="0" smtClean="0"/>
              <a:t>)</a:t>
            </a:r>
            <a:endParaRPr lang="en-US" altLang="en-US" sz="2000" b="1" dirty="0"/>
          </a:p>
        </p:txBody>
      </p:sp>
      <p:sp>
        <p:nvSpPr>
          <p:cNvPr id="3" name="Content Placeholder 2"/>
          <p:cNvSpPr txBox="1">
            <a:spLocks/>
          </p:cNvSpPr>
          <p:nvPr/>
        </p:nvSpPr>
        <p:spPr>
          <a:xfrm>
            <a:off x="457200" y="914400"/>
            <a:ext cx="8229600" cy="5791200"/>
          </a:xfrm>
          <a:prstGeom prst="rect">
            <a:avLst/>
          </a:prstGeom>
        </p:spPr>
        <p:txBody>
          <a:bodyPr>
            <a:noAutofit/>
          </a:bodyPr>
          <a:lstStyle/>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a:t>
            </a:r>
            <a:r>
              <a:rPr lang="en-US" sz="1600" b="1" dirty="0" smtClean="0">
                <a:solidFill>
                  <a:srgbClr val="FF0000"/>
                </a:solidFill>
                <a:latin typeface="Arial" panose="020B0604020202020204" pitchFamily="34" charset="0"/>
                <a:cs typeface="Arial" panose="020B0604020202020204" pitchFamily="34" charset="0"/>
              </a:rPr>
              <a:t>98</a:t>
            </a:r>
            <a:br>
              <a:rPr lang="en-US" sz="1600" b="1" dirty="0" smtClean="0">
                <a:solidFill>
                  <a:srgbClr val="FF0000"/>
                </a:solidFill>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p>
          <a:p>
            <a:pPr lvl="0"/>
            <a:r>
              <a:rPr lang="en-US" sz="1600" b="1" dirty="0">
                <a:latin typeface="Arial" panose="020B0604020202020204" pitchFamily="34" charset="0"/>
                <a:cs typeface="Arial" panose="020B0604020202020204" pitchFamily="34" charset="0"/>
              </a:rPr>
              <a:t>Print and review the following reports</a:t>
            </a:r>
            <a:r>
              <a:rPr lang="en-US" sz="1600" b="1" dirty="0" smtClean="0">
                <a:latin typeface="Arial" panose="020B0604020202020204" pitchFamily="34" charset="0"/>
                <a:cs typeface="Arial" panose="020B0604020202020204" pitchFamily="34" charset="0"/>
              </a:rPr>
              <a:t>:</a:t>
            </a:r>
          </a:p>
          <a:p>
            <a:pPr lvl="0"/>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3"/>
            </a:pPr>
            <a:r>
              <a:rPr lang="en-US" sz="1600" dirty="0" smtClean="0">
                <a:latin typeface="Arial" panose="020B0604020202020204" pitchFamily="34" charset="0"/>
                <a:cs typeface="Arial" panose="020B0604020202020204" pitchFamily="34" charset="0"/>
              </a:rPr>
              <a:t>Setup </a:t>
            </a:r>
            <a:r>
              <a:rPr lang="en-US" sz="1600" dirty="0">
                <a:latin typeface="Arial" panose="020B0604020202020204" pitchFamily="34" charset="0"/>
                <a:cs typeface="Arial" panose="020B0604020202020204" pitchFamily="34" charset="0"/>
              </a:rPr>
              <a:t>the state options for FL to warn consumer call is being recorded and work phone numbers are not allowed to be called.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Change </a:t>
            </a:r>
            <a:r>
              <a:rPr lang="en-US" sz="1600" dirty="0">
                <a:latin typeface="Arial" panose="020B0604020202020204" pitchFamily="34" charset="0"/>
                <a:cs typeface="Arial" panose="020B0604020202020204" pitchFamily="34" charset="0"/>
              </a:rPr>
              <a:t>the state on a test account to FL. </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Access </a:t>
            </a:r>
            <a:r>
              <a:rPr lang="en-US" sz="1600" dirty="0">
                <a:latin typeface="Arial" panose="020B0604020202020204" pitchFamily="34" charset="0"/>
                <a:cs typeface="Arial" panose="020B0604020202020204" pitchFamily="34" charset="0"/>
              </a:rPr>
              <a:t>account through account inquiry, what happens</a:t>
            </a:r>
            <a:r>
              <a:rPr lang="en-US" sz="1600" dirty="0" smtClean="0">
                <a:latin typeface="Arial" panose="020B0604020202020204" pitchFamily="34" charset="0"/>
                <a:cs typeface="Arial" panose="020B0604020202020204" pitchFamily="34" charset="0"/>
              </a:rPr>
              <a:t>?</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Do </a:t>
            </a:r>
            <a:r>
              <a:rPr lang="en-US" sz="1600" dirty="0">
                <a:latin typeface="Arial" panose="020B0604020202020204" pitchFamily="34" charset="0"/>
                <a:cs typeface="Arial" panose="020B0604020202020204" pitchFamily="34" charset="0"/>
              </a:rPr>
              <a:t>you see a message?  </a:t>
            </a:r>
          </a:p>
          <a:p>
            <a:pPr marL="342900" lvl="0" indent="-342900">
              <a:buFont typeface="+mj-lt"/>
              <a:buAutoNum type="arabicPeriod" startAt="3"/>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3"/>
            </a:pPr>
            <a:r>
              <a:rPr lang="en-US" sz="1600" dirty="0">
                <a:latin typeface="Arial" panose="020B0604020202020204" pitchFamily="34" charset="0"/>
                <a:cs typeface="Arial" panose="020B0604020202020204" pitchFamily="34" charset="0"/>
              </a:rPr>
              <a:t>Setup home before work rules on the state control options for MA.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Change </a:t>
            </a:r>
            <a:r>
              <a:rPr lang="en-US" sz="1600" dirty="0">
                <a:latin typeface="Arial" panose="020B0604020202020204" pitchFamily="34" charset="0"/>
                <a:cs typeface="Arial" panose="020B0604020202020204" pitchFamily="34" charset="0"/>
              </a:rPr>
              <a:t>the state on a test account to MA, make sure you have both a home and work phone number on the </a:t>
            </a:r>
            <a:r>
              <a:rPr lang="en-US" sz="1600" dirty="0" smtClean="0">
                <a:latin typeface="Arial" panose="020B0604020202020204" pitchFamily="34" charset="0"/>
                <a:cs typeface="Arial" panose="020B0604020202020204" pitchFamily="34" charset="0"/>
              </a:rPr>
              <a:t>account.</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Pull </a:t>
            </a:r>
            <a:r>
              <a:rPr lang="en-US" sz="1600" dirty="0">
                <a:latin typeface="Arial" panose="020B0604020202020204" pitchFamily="34" charset="0"/>
                <a:cs typeface="Arial" panose="020B0604020202020204" pitchFamily="34" charset="0"/>
              </a:rPr>
              <a:t>the account up, what phone numbers do you see?</a:t>
            </a:r>
          </a:p>
          <a:p>
            <a:pPr lvl="0"/>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989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Dealing With Compliance</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sp>
        <p:nvSpPr>
          <p:cNvPr id="3" name="TextBox 2"/>
          <p:cNvSpPr txBox="1"/>
          <p:nvPr/>
        </p:nvSpPr>
        <p:spPr>
          <a:xfrm>
            <a:off x="3352800" y="3810000"/>
            <a:ext cx="2514600" cy="646331"/>
          </a:xfrm>
          <a:prstGeom prst="rect">
            <a:avLst/>
          </a:prstGeom>
          <a:noFill/>
        </p:spPr>
        <p:txBody>
          <a:bodyPr wrap="square" rtlCol="0">
            <a:spAutoFit/>
          </a:bodyPr>
          <a:lstStyle/>
          <a:p>
            <a:r>
              <a:rPr lang="en-US" sz="3600" dirty="0" smtClean="0"/>
              <a:t>Thank you!</a:t>
            </a:r>
            <a:endParaRPr lang="en-US" sz="3600" dirty="0"/>
          </a:p>
        </p:txBody>
      </p:sp>
    </p:spTree>
    <p:extLst>
      <p:ext uri="{BB962C8B-B14F-4D97-AF65-F5344CB8AC3E}">
        <p14:creationId xmlns:p14="http://schemas.microsoft.com/office/powerpoint/2010/main" val="1654435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98929" y="838200"/>
            <a:ext cx="8458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a:t>RMEx Main Menu &gt; </a:t>
            </a:r>
            <a:r>
              <a:rPr lang="en-US" dirty="0" smtClean="0"/>
              <a:t>System </a:t>
            </a:r>
            <a:r>
              <a:rPr lang="en-US" dirty="0"/>
              <a:t>control menu &gt; </a:t>
            </a:r>
            <a:r>
              <a:rPr lang="en-US" dirty="0" smtClean="0"/>
              <a:t>System </a:t>
            </a:r>
            <a:r>
              <a:rPr lang="en-US" dirty="0"/>
              <a:t>security &gt; </a:t>
            </a:r>
            <a:r>
              <a:rPr lang="en-US" dirty="0" smtClean="0"/>
              <a:t>System </a:t>
            </a:r>
            <a:r>
              <a:rPr lang="en-US" dirty="0"/>
              <a:t>security &gt; </a:t>
            </a:r>
            <a:r>
              <a:rPr lang="en-US" dirty="0" smtClean="0"/>
              <a:t>(</a:t>
            </a:r>
            <a:r>
              <a:rPr lang="en-US" i="1" dirty="0" smtClean="0"/>
              <a:t>Type the particular User ID</a:t>
            </a:r>
            <a:r>
              <a:rPr lang="en-US" dirty="0" smtClean="0"/>
              <a:t>)</a:t>
            </a:r>
            <a:endParaRPr dirty="0"/>
          </a:p>
        </p:txBody>
      </p:sp>
      <p:sp>
        <p:nvSpPr>
          <p:cNvPr id="7" name="Shape 114"/>
          <p:cNvSpPr/>
          <p:nvPr/>
        </p:nvSpPr>
        <p:spPr>
          <a:xfrm>
            <a:off x="381000" y="1600200"/>
            <a:ext cx="8610600" cy="62324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Accounts – Legal accounts, Balance (based on role and responsibilities)</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Options – Management options, System control options </a:t>
            </a:r>
            <a:endParaRPr lang="en-US" dirty="0"/>
          </a:p>
        </p:txBody>
      </p:sp>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User ID – System Security</a:t>
            </a:r>
            <a:endParaRPr lang="en-US" altLang="en-US" sz="2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0" y="2667000"/>
            <a:ext cx="6942857" cy="3866667"/>
          </a:xfrm>
          <a:prstGeom prst="rect">
            <a:avLst/>
          </a:prstGeom>
        </p:spPr>
      </p:pic>
    </p:spTree>
    <p:extLst>
      <p:ext uri="{BB962C8B-B14F-4D97-AF65-F5344CB8AC3E}">
        <p14:creationId xmlns:p14="http://schemas.microsoft.com/office/powerpoint/2010/main" val="303664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98929" y="838200"/>
            <a:ext cx="8458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a:t>RMEx Main Menu &gt; System control menu &gt; System security &gt; System security &gt; </a:t>
            </a:r>
            <a:r>
              <a:rPr lang="en-US" dirty="0" smtClean="0"/>
              <a:t>(Type the User </a:t>
            </a:r>
            <a:r>
              <a:rPr lang="en-US" dirty="0"/>
              <a:t>ID</a:t>
            </a:r>
            <a:r>
              <a:rPr lang="en-US" dirty="0" smtClean="0"/>
              <a:t>) &gt; Press ENTER</a:t>
            </a:r>
            <a:endParaRPr lang="en-US" dirty="0"/>
          </a:p>
        </p:txBody>
      </p:sp>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Accounts and Options (menus)</a:t>
            </a:r>
            <a:endParaRPr lang="en-US" altLang="en-US" sz="20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13200"/>
            <a:ext cx="6668572" cy="4740000"/>
          </a:xfrm>
          <a:prstGeom prst="rect">
            <a:avLst/>
          </a:prstGeom>
        </p:spPr>
      </p:pic>
    </p:spTree>
    <p:extLst>
      <p:ext uri="{BB962C8B-B14F-4D97-AF65-F5344CB8AC3E}">
        <p14:creationId xmlns:p14="http://schemas.microsoft.com/office/powerpoint/2010/main" val="4274522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98929" y="7620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a:t>System Control Menu 2 &gt; </a:t>
            </a:r>
            <a:r>
              <a:rPr lang="en-US" dirty="0" smtClean="0"/>
              <a:t>State </a:t>
            </a:r>
            <a:r>
              <a:rPr lang="en-US" dirty="0"/>
              <a:t>options</a:t>
            </a:r>
            <a:endParaRPr dirty="0"/>
          </a:p>
        </p:txBody>
      </p:sp>
      <p:sp>
        <p:nvSpPr>
          <p:cNvPr id="7" name="Shape 114"/>
          <p:cNvSpPr/>
          <p:nvPr/>
        </p:nvSpPr>
        <p:spPr>
          <a:xfrm>
            <a:off x="381000" y="1219200"/>
            <a:ext cx="8610600" cy="62324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No </a:t>
            </a:r>
            <a:r>
              <a:rPr lang="en-US" dirty="0"/>
              <a:t>calls to POE </a:t>
            </a:r>
            <a:endParaRPr lang="en-US" dirty="0" smtClean="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No </a:t>
            </a:r>
            <a:r>
              <a:rPr lang="en-US" dirty="0"/>
              <a:t>calls to cells based on </a:t>
            </a:r>
            <a:r>
              <a:rPr lang="en-US" dirty="0" smtClean="0"/>
              <a:t>state</a:t>
            </a:r>
            <a:endParaRPr lang="en-US" dirty="0"/>
          </a:p>
        </p:txBody>
      </p:sp>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State Rules</a:t>
            </a:r>
            <a:endParaRPr lang="en-US" alt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981200"/>
            <a:ext cx="5731428" cy="4541428"/>
          </a:xfrm>
          <a:prstGeom prst="rect">
            <a:avLst/>
          </a:prstGeom>
        </p:spPr>
      </p:pic>
    </p:spTree>
    <p:extLst>
      <p:ext uri="{BB962C8B-B14F-4D97-AF65-F5344CB8AC3E}">
        <p14:creationId xmlns:p14="http://schemas.microsoft.com/office/powerpoint/2010/main" val="69518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98929" y="838200"/>
            <a:ext cx="8458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a:t>RMEx Main Menu &gt; </a:t>
            </a:r>
            <a:r>
              <a:rPr lang="en-US" dirty="0" smtClean="0"/>
              <a:t>System </a:t>
            </a:r>
            <a:r>
              <a:rPr lang="en-US" dirty="0"/>
              <a:t>control menu &gt; </a:t>
            </a:r>
            <a:r>
              <a:rPr lang="en-US" dirty="0" smtClean="0"/>
              <a:t>System </a:t>
            </a:r>
            <a:r>
              <a:rPr lang="en-US" dirty="0"/>
              <a:t>security &gt; </a:t>
            </a:r>
            <a:r>
              <a:rPr lang="en-US" dirty="0" smtClean="0"/>
              <a:t>Account </a:t>
            </a:r>
            <a:r>
              <a:rPr lang="en-US" dirty="0"/>
              <a:t>access for states by User ID (or reporting group </a:t>
            </a:r>
            <a:r>
              <a:rPr lang="en-US" dirty="0" smtClean="0"/>
              <a:t>code)</a:t>
            </a:r>
            <a:endParaRPr lang="en-US" dirty="0"/>
          </a:p>
        </p:txBody>
      </p:sp>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Collector Licensing </a:t>
            </a:r>
            <a:endParaRPr lang="en-US" altLang="en-US" sz="2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438400"/>
            <a:ext cx="6685714" cy="4085714"/>
          </a:xfrm>
          <a:prstGeom prst="rect">
            <a:avLst/>
          </a:prstGeom>
        </p:spPr>
      </p:pic>
      <p:sp>
        <p:nvSpPr>
          <p:cNvPr id="7" name="Shape 114"/>
          <p:cNvSpPr/>
          <p:nvPr/>
        </p:nvSpPr>
        <p:spPr>
          <a:xfrm>
            <a:off x="381000" y="1586552"/>
            <a:ext cx="8610600" cy="62324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Collector licensing for states </a:t>
            </a:r>
            <a:endParaRPr lang="en-US" dirty="0" smtClean="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No </a:t>
            </a:r>
            <a:r>
              <a:rPr lang="en-US" dirty="0"/>
              <a:t>license to work in a state</a:t>
            </a:r>
          </a:p>
        </p:txBody>
      </p:sp>
    </p:spTree>
    <p:extLst>
      <p:ext uri="{BB962C8B-B14F-4D97-AF65-F5344CB8AC3E}">
        <p14:creationId xmlns:p14="http://schemas.microsoft.com/office/powerpoint/2010/main" val="3046025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System </a:t>
            </a:r>
            <a:r>
              <a:rPr lang="en-US" dirty="0"/>
              <a:t>control menu </a:t>
            </a:r>
            <a:r>
              <a:rPr lang="en-US" dirty="0" smtClean="0"/>
              <a:t>2 &gt; State </a:t>
            </a:r>
            <a:r>
              <a:rPr lang="en-US" dirty="0"/>
              <a:t>options </a:t>
            </a:r>
            <a:r>
              <a:rPr lang="en-US" dirty="0" smtClean="0"/>
              <a:t>(</a:t>
            </a:r>
            <a:r>
              <a:rPr lang="en-US" i="1" dirty="0" smtClean="0"/>
              <a:t>select state</a:t>
            </a:r>
            <a:r>
              <a:rPr lang="en-US" dirty="0" smtClean="0"/>
              <a:t>) </a:t>
            </a:r>
            <a:r>
              <a:rPr lang="en-US" dirty="0"/>
              <a:t>&gt; </a:t>
            </a:r>
            <a:r>
              <a:rPr lang="en-US" dirty="0" smtClean="0"/>
              <a:t>F7</a:t>
            </a:r>
            <a:endParaRPr lang="en-US" dirty="0"/>
          </a:p>
        </p:txBody>
      </p:sp>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Disaster Areas</a:t>
            </a:r>
            <a:endParaRPr lang="en-US" altLang="en-US" sz="2000" b="1" dirty="0"/>
          </a:p>
        </p:txBody>
      </p:sp>
      <p:grpSp>
        <p:nvGrpSpPr>
          <p:cNvPr id="8" name="Group 7"/>
          <p:cNvGrpSpPr/>
          <p:nvPr/>
        </p:nvGrpSpPr>
        <p:grpSpPr>
          <a:xfrm>
            <a:off x="152400" y="1676400"/>
            <a:ext cx="8839200" cy="4542972"/>
            <a:chOff x="152400" y="2000428"/>
            <a:chExt cx="8839200" cy="454297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600" y="4343400"/>
              <a:ext cx="6800000" cy="2200000"/>
            </a:xfrm>
            <a:prstGeom prst="rect">
              <a:avLst/>
            </a:prstGeom>
            <a:ln>
              <a:solidFill>
                <a:schemeClr val="bg1">
                  <a:lumMod val="95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00428"/>
              <a:ext cx="3790476" cy="2857143"/>
            </a:xfrm>
            <a:prstGeom prst="rect">
              <a:avLst/>
            </a:prstGeom>
            <a:ln>
              <a:solidFill>
                <a:schemeClr val="bg1">
                  <a:lumMod val="95000"/>
                </a:schemeClr>
              </a:solidFill>
            </a:ln>
          </p:spPr>
        </p:pic>
      </p:grpSp>
    </p:spTree>
    <p:extLst>
      <p:ext uri="{BB962C8B-B14F-4D97-AF65-F5344CB8AC3E}">
        <p14:creationId xmlns:p14="http://schemas.microsoft.com/office/powerpoint/2010/main" val="390550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Statute Of Limitations</a:t>
            </a:r>
            <a:endParaRPr lang="en-US" altLang="en-US" sz="2000" b="1" dirty="0"/>
          </a:p>
        </p:txBody>
      </p:sp>
      <p:pic>
        <p:nvPicPr>
          <p:cNvPr id="3" name="Picture 2"/>
          <p:cNvPicPr>
            <a:picLocks noChangeAspect="1"/>
          </p:cNvPicPr>
          <p:nvPr/>
        </p:nvPicPr>
        <p:blipFill>
          <a:blip r:embed="rId2"/>
          <a:stretch>
            <a:fillRect/>
          </a:stretch>
        </p:blipFill>
        <p:spPr>
          <a:xfrm>
            <a:off x="1167666" y="1981200"/>
            <a:ext cx="6833334" cy="4440476"/>
          </a:xfrm>
          <a:prstGeom prst="rect">
            <a:avLst/>
          </a:prstGeom>
        </p:spPr>
      </p:pic>
      <p:sp>
        <p:nvSpPr>
          <p:cNvPr id="7" name="Shape 111"/>
          <p:cNvSpPr/>
          <p:nvPr/>
        </p:nvSpPr>
        <p:spPr>
          <a:xfrm>
            <a:off x="398929" y="7620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a:t>System Control Menu 2 &gt; </a:t>
            </a:r>
            <a:r>
              <a:rPr lang="en-US" dirty="0" smtClean="0"/>
              <a:t>State options &gt; F7</a:t>
            </a:r>
            <a:endParaRPr dirty="0"/>
          </a:p>
        </p:txBody>
      </p:sp>
    </p:spTree>
    <p:extLst>
      <p:ext uri="{BB962C8B-B14F-4D97-AF65-F5344CB8AC3E}">
        <p14:creationId xmlns:p14="http://schemas.microsoft.com/office/powerpoint/2010/main" val="2812810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deoDoc_with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15683</TotalTime>
  <Words>1216</Words>
  <Application>Microsoft Office PowerPoint</Application>
  <PresentationFormat>On-screen Show (4:3)</PresentationFormat>
  <Paragraphs>215</Paragraphs>
  <Slides>37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Britannic Bold</vt:lpstr>
      <vt:lpstr>Calibri</vt:lpstr>
      <vt:lpstr>Wingdings</vt:lpstr>
      <vt:lpstr>VideoDoc_with_Logo</vt:lpstr>
      <vt:lpstr>RMEx Management Training: Dealing With Compliance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Allowable Calling Period (ACP)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RMEx Management Training: Dealing With Compliance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Dawna</dc:creator>
  <cp:lastModifiedBy>Jamie Horrell</cp:lastModifiedBy>
  <cp:revision>1222</cp:revision>
  <dcterms:created xsi:type="dcterms:W3CDTF">2012-07-09T14:58:59Z</dcterms:created>
  <dcterms:modified xsi:type="dcterms:W3CDTF">2016-08-11T18:39:23Z</dcterms:modified>
</cp:coreProperties>
</file>