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488" r:id="rId4"/>
    <p:sldId id="491" r:id="rId5"/>
    <p:sldId id="485" r:id="rId6"/>
    <p:sldId id="492" r:id="rId7"/>
    <p:sldId id="490" r:id="rId8"/>
    <p:sldId id="489" r:id="rId9"/>
    <p:sldId id="493" r:id="rId10"/>
    <p:sldId id="494" r:id="rId11"/>
    <p:sldId id="403" r:id="rId12"/>
    <p:sldId id="495" r:id="rId13"/>
    <p:sldId id="496" r:id="rId14"/>
    <p:sldId id="497" r:id="rId15"/>
    <p:sldId id="498" r:id="rId16"/>
    <p:sldId id="499" r:id="rId17"/>
    <p:sldId id="508" r:id="rId18"/>
    <p:sldId id="500" r:id="rId19"/>
    <p:sldId id="516" r:id="rId20"/>
    <p:sldId id="504" r:id="rId21"/>
    <p:sldId id="505" r:id="rId22"/>
    <p:sldId id="501" r:id="rId23"/>
    <p:sldId id="506" r:id="rId24"/>
    <p:sldId id="502" r:id="rId25"/>
    <p:sldId id="515" r:id="rId26"/>
    <p:sldId id="460" r:id="rId27"/>
    <p:sldId id="482" r:id="rId28"/>
    <p:sldId id="483" r:id="rId29"/>
    <p:sldId id="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FB3"/>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70" autoAdjust="0"/>
    <p:restoredTop sz="94434" autoAdjust="0"/>
  </p:normalViewPr>
  <p:slideViewPr>
    <p:cSldViewPr>
      <p:cViewPr varScale="1">
        <p:scale>
          <a:sx n="88" d="100"/>
          <a:sy n="8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1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B773E-874C-42ED-81AD-8113D9CE7E7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5F8EE49-2D55-453B-9B90-524E03C164EE}">
      <dgm:prSet phldrT="[Text]"/>
      <dgm:spPr/>
      <dgm:t>
        <a:bodyPr/>
        <a:lstStyle/>
        <a:p>
          <a:r>
            <a:rPr lang="en-US" dirty="0" smtClean="0">
              <a:latin typeface="Arial" panose="020B0604020202020204" pitchFamily="34" charset="0"/>
              <a:cs typeface="Arial" panose="020B0604020202020204" pitchFamily="34" charset="0"/>
            </a:rPr>
            <a:t>Remittance Statements</a:t>
          </a:r>
          <a:endParaRPr lang="en-US" dirty="0">
            <a:latin typeface="Arial" panose="020B0604020202020204" pitchFamily="34" charset="0"/>
            <a:cs typeface="Arial" panose="020B0604020202020204" pitchFamily="34" charset="0"/>
          </a:endParaRPr>
        </a:p>
      </dgm:t>
    </dgm:pt>
    <dgm:pt modelId="{57011183-17FE-44F7-B62F-1FCEDE050B42}" type="parTrans" cxnId="{F74A0E1D-35AC-414E-9003-602F8F71D004}">
      <dgm:prSet/>
      <dgm:spPr/>
      <dgm:t>
        <a:bodyPr/>
        <a:lstStyle/>
        <a:p>
          <a:endParaRPr lang="en-US"/>
        </a:p>
      </dgm:t>
    </dgm:pt>
    <dgm:pt modelId="{F4E22FC1-BC61-462E-8F0A-C17A2928757E}" type="sibTrans" cxnId="{F74A0E1D-35AC-414E-9003-602F8F71D004}">
      <dgm:prSet/>
      <dgm:spPr/>
      <dgm:t>
        <a:bodyPr/>
        <a:lstStyle/>
        <a:p>
          <a:endParaRPr lang="en-US"/>
        </a:p>
      </dgm:t>
    </dgm:pt>
    <dgm:pt modelId="{05233F97-82D1-476C-80C1-B39319F34C6E}">
      <dgm:prSet phldrT="[Text]" custT="1"/>
      <dgm:spPr/>
      <dgm:t>
        <a:bodyPr/>
        <a:lstStyle/>
        <a:p>
          <a:r>
            <a:rPr lang="en-US" sz="2400" dirty="0" smtClean="0">
              <a:latin typeface="Arial" panose="020B0604020202020204" pitchFamily="34" charset="0"/>
              <a:cs typeface="Arial" panose="020B0604020202020204" pitchFamily="34" charset="0"/>
            </a:rPr>
            <a:t>What accounts paid?</a:t>
          </a:r>
          <a:endParaRPr lang="en-US" sz="2400" dirty="0">
            <a:latin typeface="Arial" panose="020B0604020202020204" pitchFamily="34" charset="0"/>
            <a:cs typeface="Arial" panose="020B0604020202020204" pitchFamily="34" charset="0"/>
          </a:endParaRPr>
        </a:p>
      </dgm:t>
    </dgm:pt>
    <dgm:pt modelId="{1955BB47-05D6-4A2C-A083-ED6B6BE1C71E}" type="parTrans" cxnId="{2AF7F899-BA2A-4ADA-830E-67C88077457A}">
      <dgm:prSet/>
      <dgm:spPr/>
      <dgm:t>
        <a:bodyPr/>
        <a:lstStyle/>
        <a:p>
          <a:endParaRPr lang="en-US"/>
        </a:p>
      </dgm:t>
    </dgm:pt>
    <dgm:pt modelId="{85FAB633-633F-4896-83C3-AAAEBBAD22A8}" type="sibTrans" cxnId="{2AF7F899-BA2A-4ADA-830E-67C88077457A}">
      <dgm:prSet/>
      <dgm:spPr/>
      <dgm:t>
        <a:bodyPr/>
        <a:lstStyle/>
        <a:p>
          <a:endParaRPr lang="en-US"/>
        </a:p>
      </dgm:t>
    </dgm:pt>
    <dgm:pt modelId="{35B61879-5C80-4B14-AB9A-C23777DE97FC}">
      <dgm:prSet phldrT="[Text]" phldr="1"/>
      <dgm:spPr/>
      <dgm:t>
        <a:bodyPr/>
        <a:lstStyle/>
        <a:p>
          <a:endParaRPr lang="en-US" dirty="0"/>
        </a:p>
      </dgm:t>
    </dgm:pt>
    <dgm:pt modelId="{2195B874-D0E7-4E13-863D-EA234E599F02}" type="parTrans" cxnId="{0C271574-9040-4676-8DED-182B0410E10F}">
      <dgm:prSet/>
      <dgm:spPr/>
      <dgm:t>
        <a:bodyPr/>
        <a:lstStyle/>
        <a:p>
          <a:endParaRPr lang="en-US"/>
        </a:p>
      </dgm:t>
    </dgm:pt>
    <dgm:pt modelId="{912F654C-1A5B-4D49-9A75-1F859BB543FD}" type="sibTrans" cxnId="{0C271574-9040-4676-8DED-182B0410E10F}">
      <dgm:prSet/>
      <dgm:spPr/>
      <dgm:t>
        <a:bodyPr/>
        <a:lstStyle/>
        <a:p>
          <a:endParaRPr lang="en-US"/>
        </a:p>
      </dgm:t>
    </dgm:pt>
    <dgm:pt modelId="{9959D8A6-58E5-4803-AD30-3AEF29DBA4B3}">
      <dgm:prSet phldrT="[Text]" phldr="1"/>
      <dgm:spPr/>
      <dgm:t>
        <a:bodyPr/>
        <a:lstStyle/>
        <a:p>
          <a:endParaRPr lang="en-US" dirty="0"/>
        </a:p>
      </dgm:t>
    </dgm:pt>
    <dgm:pt modelId="{0FB569CF-847A-45DC-A89E-DEDAC37EFEB3}" type="parTrans" cxnId="{0DA22873-B421-4228-BB87-EFC5F1F7B3BA}">
      <dgm:prSet/>
      <dgm:spPr/>
      <dgm:t>
        <a:bodyPr/>
        <a:lstStyle/>
        <a:p>
          <a:endParaRPr lang="en-US"/>
        </a:p>
      </dgm:t>
    </dgm:pt>
    <dgm:pt modelId="{7B3116BD-B5BA-4E5B-857C-0C19894F2C2A}" type="sibTrans" cxnId="{0DA22873-B421-4228-BB87-EFC5F1F7B3BA}">
      <dgm:prSet/>
      <dgm:spPr/>
      <dgm:t>
        <a:bodyPr/>
        <a:lstStyle/>
        <a:p>
          <a:endParaRPr lang="en-US"/>
        </a:p>
      </dgm:t>
    </dgm:pt>
    <dgm:pt modelId="{EC45D3EA-E8EC-4B61-9582-289A076439DB}">
      <dgm:prSet phldrT="[Text]" phldr="1"/>
      <dgm:spPr/>
      <dgm:t>
        <a:bodyPr/>
        <a:lstStyle/>
        <a:p>
          <a:endParaRPr lang="en-US" dirty="0"/>
        </a:p>
      </dgm:t>
    </dgm:pt>
    <dgm:pt modelId="{C43624E4-BCB5-4DC9-B878-A1F2198877BE}" type="parTrans" cxnId="{E7A873FF-9737-4B81-8D60-B21789CEA31F}">
      <dgm:prSet/>
      <dgm:spPr/>
      <dgm:t>
        <a:bodyPr/>
        <a:lstStyle/>
        <a:p>
          <a:endParaRPr lang="en-US"/>
        </a:p>
      </dgm:t>
    </dgm:pt>
    <dgm:pt modelId="{0D6989A5-89B7-4DA7-AD02-7F7DD089BF82}" type="sibTrans" cxnId="{E7A873FF-9737-4B81-8D60-B21789CEA31F}">
      <dgm:prSet/>
      <dgm:spPr/>
      <dgm:t>
        <a:bodyPr/>
        <a:lstStyle/>
        <a:p>
          <a:endParaRPr lang="en-US"/>
        </a:p>
      </dgm:t>
    </dgm:pt>
    <dgm:pt modelId="{73F1A0A4-0D26-4E88-9FF5-9EC5C8609210}">
      <dgm:prSet custT="1"/>
      <dgm:spPr/>
      <dgm:t>
        <a:bodyPr/>
        <a:lstStyle/>
        <a:p>
          <a:r>
            <a:rPr lang="en-US" sz="2400" dirty="0" smtClean="0">
              <a:latin typeface="Arial" panose="020B0604020202020204" pitchFamily="34" charset="0"/>
              <a:cs typeface="Arial" panose="020B0604020202020204" pitchFamily="34" charset="0"/>
            </a:rPr>
            <a:t>Where the payment was made?</a:t>
          </a:r>
        </a:p>
      </dgm:t>
    </dgm:pt>
    <dgm:pt modelId="{63FA9D32-6167-49F1-A9BA-8B8F70E14E90}" type="parTrans" cxnId="{8EB8C86B-CF8E-4AEC-8900-AD4FABA835EE}">
      <dgm:prSet/>
      <dgm:spPr/>
      <dgm:t>
        <a:bodyPr/>
        <a:lstStyle/>
        <a:p>
          <a:endParaRPr lang="en-US"/>
        </a:p>
      </dgm:t>
    </dgm:pt>
    <dgm:pt modelId="{434A6804-7ADE-4F30-A267-CE94DCA098E5}" type="sibTrans" cxnId="{8EB8C86B-CF8E-4AEC-8900-AD4FABA835EE}">
      <dgm:prSet/>
      <dgm:spPr/>
      <dgm:t>
        <a:bodyPr/>
        <a:lstStyle/>
        <a:p>
          <a:endParaRPr lang="en-US"/>
        </a:p>
      </dgm:t>
    </dgm:pt>
    <dgm:pt modelId="{4BFFEEC6-C312-475D-8E88-258B68E37FBE}">
      <dgm:prSet custT="1"/>
      <dgm:spPr/>
      <dgm:t>
        <a:bodyPr/>
        <a:lstStyle/>
        <a:p>
          <a:r>
            <a:rPr lang="en-US" sz="2400" dirty="0" smtClean="0">
              <a:latin typeface="Arial" panose="020B0604020202020204" pitchFamily="34" charset="0"/>
              <a:cs typeface="Arial" panose="020B0604020202020204" pitchFamily="34" charset="0"/>
            </a:rPr>
            <a:t>How much of the payment is owed to the client and the agency?</a:t>
          </a:r>
        </a:p>
      </dgm:t>
    </dgm:pt>
    <dgm:pt modelId="{5C978038-9D3D-48CD-A31D-BABE7A380AA3}" type="parTrans" cxnId="{CA60359E-9AD9-48F0-9471-2DFE7C8EF39F}">
      <dgm:prSet/>
      <dgm:spPr/>
      <dgm:t>
        <a:bodyPr/>
        <a:lstStyle/>
        <a:p>
          <a:endParaRPr lang="en-US"/>
        </a:p>
      </dgm:t>
    </dgm:pt>
    <dgm:pt modelId="{E30BCE1B-2186-4A03-976B-43626218821E}" type="sibTrans" cxnId="{CA60359E-9AD9-48F0-9471-2DFE7C8EF39F}">
      <dgm:prSet/>
      <dgm:spPr/>
      <dgm:t>
        <a:bodyPr/>
        <a:lstStyle/>
        <a:p>
          <a:endParaRPr lang="en-US"/>
        </a:p>
      </dgm:t>
    </dgm:pt>
    <dgm:pt modelId="{70C3D2C1-7517-47F7-AD5A-D27697E6AAF0}">
      <dgm:prSet custT="1"/>
      <dgm:spPr/>
      <dgm:t>
        <a:bodyPr/>
        <a:lstStyle/>
        <a:p>
          <a:r>
            <a:rPr lang="en-US" sz="2400" dirty="0" smtClean="0">
              <a:latin typeface="Arial" panose="020B0604020202020204" pitchFamily="34" charset="0"/>
              <a:cs typeface="Arial" panose="020B0604020202020204" pitchFamily="34" charset="0"/>
            </a:rPr>
            <a:t>What prior balance(s) is owed to the agency (check amount included and current amount due to agency)?</a:t>
          </a:r>
          <a:endParaRPr lang="en-US" sz="2400" dirty="0">
            <a:latin typeface="Arial" panose="020B0604020202020204" pitchFamily="34" charset="0"/>
            <a:cs typeface="Arial" panose="020B0604020202020204" pitchFamily="34" charset="0"/>
          </a:endParaRPr>
        </a:p>
      </dgm:t>
    </dgm:pt>
    <dgm:pt modelId="{63BA2632-9E15-45DA-9F6A-0095A7A2625E}" type="parTrans" cxnId="{4680CCFF-7659-4134-B784-545749834802}">
      <dgm:prSet/>
      <dgm:spPr/>
      <dgm:t>
        <a:bodyPr/>
        <a:lstStyle/>
        <a:p>
          <a:endParaRPr lang="en-US"/>
        </a:p>
      </dgm:t>
    </dgm:pt>
    <dgm:pt modelId="{368E3DA9-5E4F-4D49-AA98-342A822945A2}" type="sibTrans" cxnId="{4680CCFF-7659-4134-B784-545749834802}">
      <dgm:prSet/>
      <dgm:spPr/>
      <dgm:t>
        <a:bodyPr/>
        <a:lstStyle/>
        <a:p>
          <a:endParaRPr lang="en-US"/>
        </a:p>
      </dgm:t>
    </dgm:pt>
    <dgm:pt modelId="{7F497F96-6437-4FB1-8429-657BE4C96602}" type="pres">
      <dgm:prSet presAssocID="{595B773E-874C-42ED-81AD-8113D9CE7E7C}" presName="diagram" presStyleCnt="0">
        <dgm:presLayoutVars>
          <dgm:chMax val="1"/>
          <dgm:dir/>
          <dgm:animLvl val="ctr"/>
          <dgm:resizeHandles val="exact"/>
        </dgm:presLayoutVars>
      </dgm:prSet>
      <dgm:spPr/>
      <dgm:t>
        <a:bodyPr/>
        <a:lstStyle/>
        <a:p>
          <a:endParaRPr lang="en-US"/>
        </a:p>
      </dgm:t>
    </dgm:pt>
    <dgm:pt modelId="{DDB084B9-DDDA-4C85-B7E0-80E663DB5835}" type="pres">
      <dgm:prSet presAssocID="{595B773E-874C-42ED-81AD-8113D9CE7E7C}" presName="matrix" presStyleCnt="0"/>
      <dgm:spPr/>
    </dgm:pt>
    <dgm:pt modelId="{AA10C366-829D-460A-9CED-AFA4DB131F5F}" type="pres">
      <dgm:prSet presAssocID="{595B773E-874C-42ED-81AD-8113D9CE7E7C}" presName="tile1" presStyleLbl="node1" presStyleIdx="0" presStyleCnt="4"/>
      <dgm:spPr/>
      <dgm:t>
        <a:bodyPr/>
        <a:lstStyle/>
        <a:p>
          <a:endParaRPr lang="en-US"/>
        </a:p>
      </dgm:t>
    </dgm:pt>
    <dgm:pt modelId="{BAFEF32A-AE14-4427-921B-6C09BF143FFF}" type="pres">
      <dgm:prSet presAssocID="{595B773E-874C-42ED-81AD-8113D9CE7E7C}" presName="tile1text" presStyleLbl="node1" presStyleIdx="0" presStyleCnt="4">
        <dgm:presLayoutVars>
          <dgm:chMax val="0"/>
          <dgm:chPref val="0"/>
          <dgm:bulletEnabled val="1"/>
        </dgm:presLayoutVars>
      </dgm:prSet>
      <dgm:spPr/>
      <dgm:t>
        <a:bodyPr/>
        <a:lstStyle/>
        <a:p>
          <a:endParaRPr lang="en-US"/>
        </a:p>
      </dgm:t>
    </dgm:pt>
    <dgm:pt modelId="{C5DE5550-7F72-416E-9D0D-3FBF5646C244}" type="pres">
      <dgm:prSet presAssocID="{595B773E-874C-42ED-81AD-8113D9CE7E7C}" presName="tile2" presStyleLbl="node1" presStyleIdx="1" presStyleCnt="4"/>
      <dgm:spPr/>
      <dgm:t>
        <a:bodyPr/>
        <a:lstStyle/>
        <a:p>
          <a:endParaRPr lang="en-US"/>
        </a:p>
      </dgm:t>
    </dgm:pt>
    <dgm:pt modelId="{1A6CC4C8-0E96-4578-BBCC-21C20A0C7F4B}" type="pres">
      <dgm:prSet presAssocID="{595B773E-874C-42ED-81AD-8113D9CE7E7C}" presName="tile2text" presStyleLbl="node1" presStyleIdx="1" presStyleCnt="4">
        <dgm:presLayoutVars>
          <dgm:chMax val="0"/>
          <dgm:chPref val="0"/>
          <dgm:bulletEnabled val="1"/>
        </dgm:presLayoutVars>
      </dgm:prSet>
      <dgm:spPr/>
      <dgm:t>
        <a:bodyPr/>
        <a:lstStyle/>
        <a:p>
          <a:endParaRPr lang="en-US"/>
        </a:p>
      </dgm:t>
    </dgm:pt>
    <dgm:pt modelId="{63F1CAD1-4F10-4C5A-B3AE-EC14E6079C24}" type="pres">
      <dgm:prSet presAssocID="{595B773E-874C-42ED-81AD-8113D9CE7E7C}" presName="tile3" presStyleLbl="node1" presStyleIdx="2" presStyleCnt="4"/>
      <dgm:spPr/>
      <dgm:t>
        <a:bodyPr/>
        <a:lstStyle/>
        <a:p>
          <a:endParaRPr lang="en-US"/>
        </a:p>
      </dgm:t>
    </dgm:pt>
    <dgm:pt modelId="{CFE1F0B2-F174-4F03-8DFC-91AC3A6ADBE8}" type="pres">
      <dgm:prSet presAssocID="{595B773E-874C-42ED-81AD-8113D9CE7E7C}" presName="tile3text" presStyleLbl="node1" presStyleIdx="2" presStyleCnt="4">
        <dgm:presLayoutVars>
          <dgm:chMax val="0"/>
          <dgm:chPref val="0"/>
          <dgm:bulletEnabled val="1"/>
        </dgm:presLayoutVars>
      </dgm:prSet>
      <dgm:spPr/>
      <dgm:t>
        <a:bodyPr/>
        <a:lstStyle/>
        <a:p>
          <a:endParaRPr lang="en-US"/>
        </a:p>
      </dgm:t>
    </dgm:pt>
    <dgm:pt modelId="{8DDDDA2D-BE69-497F-849A-5574184EB37F}" type="pres">
      <dgm:prSet presAssocID="{595B773E-874C-42ED-81AD-8113D9CE7E7C}" presName="tile4" presStyleLbl="node1" presStyleIdx="3" presStyleCnt="4"/>
      <dgm:spPr/>
      <dgm:t>
        <a:bodyPr/>
        <a:lstStyle/>
        <a:p>
          <a:endParaRPr lang="en-US"/>
        </a:p>
      </dgm:t>
    </dgm:pt>
    <dgm:pt modelId="{91D64E45-1059-482C-B053-5EDBF9509D3F}" type="pres">
      <dgm:prSet presAssocID="{595B773E-874C-42ED-81AD-8113D9CE7E7C}" presName="tile4text" presStyleLbl="node1" presStyleIdx="3" presStyleCnt="4">
        <dgm:presLayoutVars>
          <dgm:chMax val="0"/>
          <dgm:chPref val="0"/>
          <dgm:bulletEnabled val="1"/>
        </dgm:presLayoutVars>
      </dgm:prSet>
      <dgm:spPr/>
      <dgm:t>
        <a:bodyPr/>
        <a:lstStyle/>
        <a:p>
          <a:endParaRPr lang="en-US"/>
        </a:p>
      </dgm:t>
    </dgm:pt>
    <dgm:pt modelId="{3C732828-5319-4BC7-9CFD-E95E873ACBB3}" type="pres">
      <dgm:prSet presAssocID="{595B773E-874C-42ED-81AD-8113D9CE7E7C}" presName="centerTile" presStyleLbl="fgShp" presStyleIdx="0" presStyleCnt="1">
        <dgm:presLayoutVars>
          <dgm:chMax val="0"/>
          <dgm:chPref val="0"/>
        </dgm:presLayoutVars>
      </dgm:prSet>
      <dgm:spPr/>
      <dgm:t>
        <a:bodyPr/>
        <a:lstStyle/>
        <a:p>
          <a:endParaRPr lang="en-US"/>
        </a:p>
      </dgm:t>
    </dgm:pt>
  </dgm:ptLst>
  <dgm:cxnLst>
    <dgm:cxn modelId="{F27D75D0-5239-4908-BF23-F75BB4B35EBF}" type="presOf" srcId="{75F8EE49-2D55-453B-9B90-524E03C164EE}" destId="{3C732828-5319-4BC7-9CFD-E95E873ACBB3}" srcOrd="0" destOrd="0" presId="urn:microsoft.com/office/officeart/2005/8/layout/matrix1"/>
    <dgm:cxn modelId="{0C271574-9040-4676-8DED-182B0410E10F}" srcId="{75F8EE49-2D55-453B-9B90-524E03C164EE}" destId="{35B61879-5C80-4B14-AB9A-C23777DE97FC}" srcOrd="4" destOrd="0" parTransId="{2195B874-D0E7-4E13-863D-EA234E599F02}" sibTransId="{912F654C-1A5B-4D49-9A75-1F859BB543FD}"/>
    <dgm:cxn modelId="{D84B0F58-C914-4565-BF76-689CF887657F}" type="presOf" srcId="{4BFFEEC6-C312-475D-8E88-258B68E37FBE}" destId="{63F1CAD1-4F10-4C5A-B3AE-EC14E6079C24}" srcOrd="0" destOrd="0" presId="urn:microsoft.com/office/officeart/2005/8/layout/matrix1"/>
    <dgm:cxn modelId="{2AF7F899-BA2A-4ADA-830E-67C88077457A}" srcId="{75F8EE49-2D55-453B-9B90-524E03C164EE}" destId="{05233F97-82D1-476C-80C1-B39319F34C6E}" srcOrd="0" destOrd="0" parTransId="{1955BB47-05D6-4A2C-A083-ED6B6BE1C71E}" sibTransId="{85FAB633-633F-4896-83C3-AAAEBBAD22A8}"/>
    <dgm:cxn modelId="{9E303498-B1CF-4615-9858-B7564AE25475}" type="presOf" srcId="{595B773E-874C-42ED-81AD-8113D9CE7E7C}" destId="{7F497F96-6437-4FB1-8429-657BE4C96602}" srcOrd="0" destOrd="0" presId="urn:microsoft.com/office/officeart/2005/8/layout/matrix1"/>
    <dgm:cxn modelId="{E7A873FF-9737-4B81-8D60-B21789CEA31F}" srcId="{75F8EE49-2D55-453B-9B90-524E03C164EE}" destId="{EC45D3EA-E8EC-4B61-9582-289A076439DB}" srcOrd="6" destOrd="0" parTransId="{C43624E4-BCB5-4DC9-B878-A1F2198877BE}" sibTransId="{0D6989A5-89B7-4DA7-AD02-7F7DD089BF82}"/>
    <dgm:cxn modelId="{C42573F1-A0FA-4A67-B3E4-713BB5D1EA34}" type="presOf" srcId="{4BFFEEC6-C312-475D-8E88-258B68E37FBE}" destId="{CFE1F0B2-F174-4F03-8DFC-91AC3A6ADBE8}" srcOrd="1" destOrd="0" presId="urn:microsoft.com/office/officeart/2005/8/layout/matrix1"/>
    <dgm:cxn modelId="{2562DF68-9AB1-48A2-9E72-1BD18B771493}" type="presOf" srcId="{05233F97-82D1-476C-80C1-B39319F34C6E}" destId="{BAFEF32A-AE14-4427-921B-6C09BF143FFF}" srcOrd="1" destOrd="0" presId="urn:microsoft.com/office/officeart/2005/8/layout/matrix1"/>
    <dgm:cxn modelId="{4680CCFF-7659-4134-B784-545749834802}" srcId="{75F8EE49-2D55-453B-9B90-524E03C164EE}" destId="{70C3D2C1-7517-47F7-AD5A-D27697E6AAF0}" srcOrd="3" destOrd="0" parTransId="{63BA2632-9E15-45DA-9F6A-0095A7A2625E}" sibTransId="{368E3DA9-5E4F-4D49-AA98-342A822945A2}"/>
    <dgm:cxn modelId="{A3F9D18A-903A-4A8B-9EAA-A632C28B4159}" type="presOf" srcId="{73F1A0A4-0D26-4E88-9FF5-9EC5C8609210}" destId="{C5DE5550-7F72-416E-9D0D-3FBF5646C244}" srcOrd="0" destOrd="0" presId="urn:microsoft.com/office/officeart/2005/8/layout/matrix1"/>
    <dgm:cxn modelId="{0DA22873-B421-4228-BB87-EFC5F1F7B3BA}" srcId="{75F8EE49-2D55-453B-9B90-524E03C164EE}" destId="{9959D8A6-58E5-4803-AD30-3AEF29DBA4B3}" srcOrd="5" destOrd="0" parTransId="{0FB569CF-847A-45DC-A89E-DEDAC37EFEB3}" sibTransId="{7B3116BD-B5BA-4E5B-857C-0C19894F2C2A}"/>
    <dgm:cxn modelId="{CA60359E-9AD9-48F0-9471-2DFE7C8EF39F}" srcId="{75F8EE49-2D55-453B-9B90-524E03C164EE}" destId="{4BFFEEC6-C312-475D-8E88-258B68E37FBE}" srcOrd="2" destOrd="0" parTransId="{5C978038-9D3D-48CD-A31D-BABE7A380AA3}" sibTransId="{E30BCE1B-2186-4A03-976B-43626218821E}"/>
    <dgm:cxn modelId="{99F03FCC-BAAF-47A0-8115-97A66340638B}" type="presOf" srcId="{05233F97-82D1-476C-80C1-B39319F34C6E}" destId="{AA10C366-829D-460A-9CED-AFA4DB131F5F}" srcOrd="0" destOrd="0" presId="urn:microsoft.com/office/officeart/2005/8/layout/matrix1"/>
    <dgm:cxn modelId="{4F1DC1A1-656C-47DF-99E9-E679AA8D353B}" type="presOf" srcId="{73F1A0A4-0D26-4E88-9FF5-9EC5C8609210}" destId="{1A6CC4C8-0E96-4578-BBCC-21C20A0C7F4B}" srcOrd="1" destOrd="0" presId="urn:microsoft.com/office/officeart/2005/8/layout/matrix1"/>
    <dgm:cxn modelId="{E148B08A-0774-4B21-B6C0-A0DECDDE7D13}" type="presOf" srcId="{70C3D2C1-7517-47F7-AD5A-D27697E6AAF0}" destId="{91D64E45-1059-482C-B053-5EDBF9509D3F}" srcOrd="1" destOrd="0" presId="urn:microsoft.com/office/officeart/2005/8/layout/matrix1"/>
    <dgm:cxn modelId="{8EB8C86B-CF8E-4AEC-8900-AD4FABA835EE}" srcId="{75F8EE49-2D55-453B-9B90-524E03C164EE}" destId="{73F1A0A4-0D26-4E88-9FF5-9EC5C8609210}" srcOrd="1" destOrd="0" parTransId="{63FA9D32-6167-49F1-A9BA-8B8F70E14E90}" sibTransId="{434A6804-7ADE-4F30-A267-CE94DCA098E5}"/>
    <dgm:cxn modelId="{0AADFDEB-06A6-45CA-8880-9A4D12AFCB1A}" type="presOf" srcId="{70C3D2C1-7517-47F7-AD5A-D27697E6AAF0}" destId="{8DDDDA2D-BE69-497F-849A-5574184EB37F}" srcOrd="0" destOrd="0" presId="urn:microsoft.com/office/officeart/2005/8/layout/matrix1"/>
    <dgm:cxn modelId="{F74A0E1D-35AC-414E-9003-602F8F71D004}" srcId="{595B773E-874C-42ED-81AD-8113D9CE7E7C}" destId="{75F8EE49-2D55-453B-9B90-524E03C164EE}" srcOrd="0" destOrd="0" parTransId="{57011183-17FE-44F7-B62F-1FCEDE050B42}" sibTransId="{F4E22FC1-BC61-462E-8F0A-C17A2928757E}"/>
    <dgm:cxn modelId="{F09E4B06-D1EB-490D-B4BF-AA57B81396D7}" type="presParOf" srcId="{7F497F96-6437-4FB1-8429-657BE4C96602}" destId="{DDB084B9-DDDA-4C85-B7E0-80E663DB5835}" srcOrd="0" destOrd="0" presId="urn:microsoft.com/office/officeart/2005/8/layout/matrix1"/>
    <dgm:cxn modelId="{1A486CEC-3E21-4C71-8CCD-D310678F0A58}" type="presParOf" srcId="{DDB084B9-DDDA-4C85-B7E0-80E663DB5835}" destId="{AA10C366-829D-460A-9CED-AFA4DB131F5F}" srcOrd="0" destOrd="0" presId="urn:microsoft.com/office/officeart/2005/8/layout/matrix1"/>
    <dgm:cxn modelId="{B7CE9D59-19D0-4D1E-9B91-570D311945E8}" type="presParOf" srcId="{DDB084B9-DDDA-4C85-B7E0-80E663DB5835}" destId="{BAFEF32A-AE14-4427-921B-6C09BF143FFF}" srcOrd="1" destOrd="0" presId="urn:microsoft.com/office/officeart/2005/8/layout/matrix1"/>
    <dgm:cxn modelId="{0541E31F-48F1-43D3-BE70-C650A655011D}" type="presParOf" srcId="{DDB084B9-DDDA-4C85-B7E0-80E663DB5835}" destId="{C5DE5550-7F72-416E-9D0D-3FBF5646C244}" srcOrd="2" destOrd="0" presId="urn:microsoft.com/office/officeart/2005/8/layout/matrix1"/>
    <dgm:cxn modelId="{D6095B7F-23EB-484D-A448-314A27B5B977}" type="presParOf" srcId="{DDB084B9-DDDA-4C85-B7E0-80E663DB5835}" destId="{1A6CC4C8-0E96-4578-BBCC-21C20A0C7F4B}" srcOrd="3" destOrd="0" presId="urn:microsoft.com/office/officeart/2005/8/layout/matrix1"/>
    <dgm:cxn modelId="{3FE02ADB-0683-4C4B-971D-0FADF2B66FDD}" type="presParOf" srcId="{DDB084B9-DDDA-4C85-B7E0-80E663DB5835}" destId="{63F1CAD1-4F10-4C5A-B3AE-EC14E6079C24}" srcOrd="4" destOrd="0" presId="urn:microsoft.com/office/officeart/2005/8/layout/matrix1"/>
    <dgm:cxn modelId="{8EAB652E-3C1B-4A88-B5D3-BC7E21159EE8}" type="presParOf" srcId="{DDB084B9-DDDA-4C85-B7E0-80E663DB5835}" destId="{CFE1F0B2-F174-4F03-8DFC-91AC3A6ADBE8}" srcOrd="5" destOrd="0" presId="urn:microsoft.com/office/officeart/2005/8/layout/matrix1"/>
    <dgm:cxn modelId="{27716A27-DA4D-4000-B88F-DF8F8AC9D27A}" type="presParOf" srcId="{DDB084B9-DDDA-4C85-B7E0-80E663DB5835}" destId="{8DDDDA2D-BE69-497F-849A-5574184EB37F}" srcOrd="6" destOrd="0" presId="urn:microsoft.com/office/officeart/2005/8/layout/matrix1"/>
    <dgm:cxn modelId="{7366160E-F8E3-43B9-87CA-AFF75117377D}" type="presParOf" srcId="{DDB084B9-DDDA-4C85-B7E0-80E663DB5835}" destId="{91D64E45-1059-482C-B053-5EDBF9509D3F}" srcOrd="7" destOrd="0" presId="urn:microsoft.com/office/officeart/2005/8/layout/matrix1"/>
    <dgm:cxn modelId="{64850716-F40A-4D30-9BD8-A23DF517D30E}" type="presParOf" srcId="{7F497F96-6437-4FB1-8429-657BE4C96602}" destId="{3C732828-5319-4BC7-9CFD-E95E873ACBB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B773E-874C-42ED-81AD-8113D9CE7E7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5F8EE49-2D55-453B-9B90-524E03C164EE}">
      <dgm:prSet phldrT="[Text]" custT="1"/>
      <dgm:spPr/>
      <dgm:t>
        <a:bodyPr/>
        <a:lstStyle/>
        <a:p>
          <a:r>
            <a:rPr lang="en-US" sz="3200" dirty="0" smtClean="0">
              <a:latin typeface="Arial" panose="020B0604020202020204" pitchFamily="34" charset="0"/>
              <a:cs typeface="Arial" panose="020B0604020202020204" pitchFamily="34" charset="0"/>
            </a:rPr>
            <a:t>Remittance Statements</a:t>
          </a:r>
          <a:endParaRPr lang="en-US" sz="3200" dirty="0">
            <a:latin typeface="Arial" panose="020B0604020202020204" pitchFamily="34" charset="0"/>
            <a:cs typeface="Arial" panose="020B0604020202020204" pitchFamily="34" charset="0"/>
          </a:endParaRPr>
        </a:p>
      </dgm:t>
    </dgm:pt>
    <dgm:pt modelId="{57011183-17FE-44F7-B62F-1FCEDE050B42}" type="parTrans" cxnId="{F74A0E1D-35AC-414E-9003-602F8F71D004}">
      <dgm:prSet/>
      <dgm:spPr/>
      <dgm:t>
        <a:bodyPr/>
        <a:lstStyle/>
        <a:p>
          <a:endParaRPr lang="en-US"/>
        </a:p>
      </dgm:t>
    </dgm:pt>
    <dgm:pt modelId="{F4E22FC1-BC61-462E-8F0A-C17A2928757E}" type="sibTrans" cxnId="{F74A0E1D-35AC-414E-9003-602F8F71D004}">
      <dgm:prSet/>
      <dgm:spPr/>
      <dgm:t>
        <a:bodyPr/>
        <a:lstStyle/>
        <a:p>
          <a:endParaRPr lang="en-US"/>
        </a:p>
      </dgm:t>
    </dgm:pt>
    <dgm:pt modelId="{35B61879-5C80-4B14-AB9A-C23777DE97FC}">
      <dgm:prSet phldrT="[Text]" custT="1"/>
      <dgm:spPr/>
      <dgm:t>
        <a:bodyPr/>
        <a:lstStyle/>
        <a:p>
          <a:r>
            <a:rPr lang="en-US" sz="2400" dirty="0" smtClean="0">
              <a:latin typeface="Arial" panose="020B0604020202020204" pitchFamily="34" charset="0"/>
              <a:cs typeface="Arial" panose="020B0604020202020204" pitchFamily="34" charset="0"/>
            </a:rPr>
            <a:t>Payment codes</a:t>
          </a:r>
          <a:endParaRPr lang="en-US" sz="2400" dirty="0">
            <a:latin typeface="Arial" panose="020B0604020202020204" pitchFamily="34" charset="0"/>
            <a:cs typeface="Arial" panose="020B0604020202020204" pitchFamily="34" charset="0"/>
          </a:endParaRPr>
        </a:p>
      </dgm:t>
    </dgm:pt>
    <dgm:pt modelId="{2195B874-D0E7-4E13-863D-EA234E599F02}" type="parTrans" cxnId="{0C271574-9040-4676-8DED-182B0410E10F}">
      <dgm:prSet/>
      <dgm:spPr/>
      <dgm:t>
        <a:bodyPr/>
        <a:lstStyle/>
        <a:p>
          <a:endParaRPr lang="en-US"/>
        </a:p>
      </dgm:t>
    </dgm:pt>
    <dgm:pt modelId="{912F654C-1A5B-4D49-9A75-1F859BB543FD}" type="sibTrans" cxnId="{0C271574-9040-4676-8DED-182B0410E10F}">
      <dgm:prSet/>
      <dgm:spPr/>
      <dgm:t>
        <a:bodyPr/>
        <a:lstStyle/>
        <a:p>
          <a:endParaRPr lang="en-US"/>
        </a:p>
      </dgm:t>
    </dgm:pt>
    <dgm:pt modelId="{09806A10-8704-44EF-B77E-74FE0C195BED}">
      <dgm:prSet custT="1"/>
      <dgm:spPr/>
      <dgm:t>
        <a:bodyPr/>
        <a:lstStyle/>
        <a:p>
          <a:r>
            <a:rPr lang="en-US" sz="2400" dirty="0" smtClean="0">
              <a:latin typeface="Arial" panose="020B0604020202020204" pitchFamily="34" charset="0"/>
              <a:cs typeface="Arial" panose="020B0604020202020204" pitchFamily="34" charset="0"/>
            </a:rPr>
            <a:t>Balance types </a:t>
          </a:r>
          <a:endParaRPr lang="en-US" sz="2400" dirty="0">
            <a:latin typeface="Arial" panose="020B0604020202020204" pitchFamily="34" charset="0"/>
            <a:cs typeface="Arial" panose="020B0604020202020204" pitchFamily="34" charset="0"/>
          </a:endParaRPr>
        </a:p>
      </dgm:t>
    </dgm:pt>
    <dgm:pt modelId="{85582D66-0DA3-46C2-9FBA-1FE04DD77A21}" type="parTrans" cxnId="{1FEAAAAA-9BC2-4252-82BD-2412042526B4}">
      <dgm:prSet/>
      <dgm:spPr/>
      <dgm:t>
        <a:bodyPr/>
        <a:lstStyle/>
        <a:p>
          <a:endParaRPr lang="en-US"/>
        </a:p>
      </dgm:t>
    </dgm:pt>
    <dgm:pt modelId="{6DE55AE2-2C15-4453-B221-7CD4EE731985}" type="sibTrans" cxnId="{1FEAAAAA-9BC2-4252-82BD-2412042526B4}">
      <dgm:prSet/>
      <dgm:spPr/>
      <dgm:t>
        <a:bodyPr/>
        <a:lstStyle/>
        <a:p>
          <a:endParaRPr lang="en-US"/>
        </a:p>
      </dgm:t>
    </dgm:pt>
    <dgm:pt modelId="{A2E9B848-87B6-4EE6-8B92-5B25D8E0818D}">
      <dgm:prSet custT="1"/>
      <dgm:spPr/>
      <dgm:t>
        <a:bodyPr/>
        <a:lstStyle/>
        <a:p>
          <a:r>
            <a:rPr lang="en-US" sz="2400" dirty="0" smtClean="0">
              <a:latin typeface="Arial" panose="020B0604020202020204" pitchFamily="34" charset="0"/>
              <a:cs typeface="Arial" panose="020B0604020202020204" pitchFamily="34" charset="0"/>
            </a:rPr>
            <a:t>Remitting codes and remit types (e.g. Gross and net)</a:t>
          </a:r>
          <a:endParaRPr lang="en-US" sz="2400" dirty="0">
            <a:latin typeface="Arial" panose="020B0604020202020204" pitchFamily="34" charset="0"/>
            <a:cs typeface="Arial" panose="020B0604020202020204" pitchFamily="34" charset="0"/>
          </a:endParaRPr>
        </a:p>
      </dgm:t>
    </dgm:pt>
    <dgm:pt modelId="{A13D22C7-9A3E-4D10-947A-60577C340C29}" type="parTrans" cxnId="{F2CCD1DA-E951-40D3-83F9-6CD70AF6B8EC}">
      <dgm:prSet/>
      <dgm:spPr/>
      <dgm:t>
        <a:bodyPr/>
        <a:lstStyle/>
        <a:p>
          <a:endParaRPr lang="en-US"/>
        </a:p>
      </dgm:t>
    </dgm:pt>
    <dgm:pt modelId="{9667830B-6951-4CE6-9D29-E3EC58C63CA8}" type="sibTrans" cxnId="{F2CCD1DA-E951-40D3-83F9-6CD70AF6B8EC}">
      <dgm:prSet/>
      <dgm:spPr/>
      <dgm:t>
        <a:bodyPr/>
        <a:lstStyle/>
        <a:p>
          <a:endParaRPr lang="en-US"/>
        </a:p>
      </dgm:t>
    </dgm:pt>
    <dgm:pt modelId="{646AB0BD-107D-428D-92DA-9C738E1E4947}">
      <dgm:prSet custT="1"/>
      <dgm:spPr/>
      <dgm:t>
        <a:bodyPr/>
        <a:lstStyle/>
        <a:p>
          <a:r>
            <a:rPr lang="en-US" sz="2400" dirty="0" smtClean="0">
              <a:latin typeface="Arial" panose="020B0604020202020204" pitchFamily="34" charset="0"/>
              <a:cs typeface="Arial" panose="020B0604020202020204" pitchFamily="34" charset="0"/>
            </a:rPr>
            <a:t>Reportable balances vs. non-reportable balances</a:t>
          </a:r>
          <a:endParaRPr lang="en-US" sz="2400" dirty="0">
            <a:latin typeface="Arial" panose="020B0604020202020204" pitchFamily="34" charset="0"/>
            <a:cs typeface="Arial" panose="020B0604020202020204" pitchFamily="34" charset="0"/>
          </a:endParaRPr>
        </a:p>
      </dgm:t>
    </dgm:pt>
    <dgm:pt modelId="{A416C1E5-5DF8-4858-83A8-6D77FDB8CD37}" type="parTrans" cxnId="{56B14767-38E9-40BA-B84A-B67CB499C800}">
      <dgm:prSet/>
      <dgm:spPr/>
      <dgm:t>
        <a:bodyPr/>
        <a:lstStyle/>
        <a:p>
          <a:endParaRPr lang="en-US"/>
        </a:p>
      </dgm:t>
    </dgm:pt>
    <dgm:pt modelId="{ABC3B384-8CBF-49C9-88DD-972AD70D2985}" type="sibTrans" cxnId="{56B14767-38E9-40BA-B84A-B67CB499C800}">
      <dgm:prSet/>
      <dgm:spPr/>
      <dgm:t>
        <a:bodyPr/>
        <a:lstStyle/>
        <a:p>
          <a:endParaRPr lang="en-US"/>
        </a:p>
      </dgm:t>
    </dgm:pt>
    <dgm:pt modelId="{C080FBA1-0687-4CA0-BA1A-0A70DCF15F32}">
      <dgm:prSet/>
      <dgm:spPr/>
      <dgm:t>
        <a:bodyPr/>
        <a:lstStyle/>
        <a:p>
          <a:endParaRPr lang="en-US"/>
        </a:p>
      </dgm:t>
    </dgm:pt>
    <dgm:pt modelId="{2E90F68A-44B7-44D4-AE19-5A9A43B13340}" type="parTrans" cxnId="{1EFA6861-1CE7-49EE-9800-0B69B430E037}">
      <dgm:prSet/>
      <dgm:spPr/>
      <dgm:t>
        <a:bodyPr/>
        <a:lstStyle/>
        <a:p>
          <a:endParaRPr lang="en-US"/>
        </a:p>
      </dgm:t>
    </dgm:pt>
    <dgm:pt modelId="{F078540C-169C-4EE3-9BED-A400CB559435}" type="sibTrans" cxnId="{1EFA6861-1CE7-49EE-9800-0B69B430E037}">
      <dgm:prSet/>
      <dgm:spPr/>
      <dgm:t>
        <a:bodyPr/>
        <a:lstStyle/>
        <a:p>
          <a:endParaRPr lang="en-US"/>
        </a:p>
      </dgm:t>
    </dgm:pt>
    <dgm:pt modelId="{7F497F96-6437-4FB1-8429-657BE4C96602}" type="pres">
      <dgm:prSet presAssocID="{595B773E-874C-42ED-81AD-8113D9CE7E7C}" presName="diagram" presStyleCnt="0">
        <dgm:presLayoutVars>
          <dgm:chMax val="1"/>
          <dgm:dir/>
          <dgm:animLvl val="ctr"/>
          <dgm:resizeHandles val="exact"/>
        </dgm:presLayoutVars>
      </dgm:prSet>
      <dgm:spPr/>
      <dgm:t>
        <a:bodyPr/>
        <a:lstStyle/>
        <a:p>
          <a:endParaRPr lang="en-US"/>
        </a:p>
      </dgm:t>
    </dgm:pt>
    <dgm:pt modelId="{DDB084B9-DDDA-4C85-B7E0-80E663DB5835}" type="pres">
      <dgm:prSet presAssocID="{595B773E-874C-42ED-81AD-8113D9CE7E7C}" presName="matrix" presStyleCnt="0"/>
      <dgm:spPr/>
    </dgm:pt>
    <dgm:pt modelId="{AA10C366-829D-460A-9CED-AFA4DB131F5F}" type="pres">
      <dgm:prSet presAssocID="{595B773E-874C-42ED-81AD-8113D9CE7E7C}" presName="tile1" presStyleLbl="node1" presStyleIdx="0" presStyleCnt="4"/>
      <dgm:spPr/>
      <dgm:t>
        <a:bodyPr/>
        <a:lstStyle/>
        <a:p>
          <a:endParaRPr lang="en-US"/>
        </a:p>
      </dgm:t>
    </dgm:pt>
    <dgm:pt modelId="{BAFEF32A-AE14-4427-921B-6C09BF143FFF}" type="pres">
      <dgm:prSet presAssocID="{595B773E-874C-42ED-81AD-8113D9CE7E7C}" presName="tile1text" presStyleLbl="node1" presStyleIdx="0" presStyleCnt="4">
        <dgm:presLayoutVars>
          <dgm:chMax val="0"/>
          <dgm:chPref val="0"/>
          <dgm:bulletEnabled val="1"/>
        </dgm:presLayoutVars>
      </dgm:prSet>
      <dgm:spPr/>
      <dgm:t>
        <a:bodyPr/>
        <a:lstStyle/>
        <a:p>
          <a:endParaRPr lang="en-US"/>
        </a:p>
      </dgm:t>
    </dgm:pt>
    <dgm:pt modelId="{C5DE5550-7F72-416E-9D0D-3FBF5646C244}" type="pres">
      <dgm:prSet presAssocID="{595B773E-874C-42ED-81AD-8113D9CE7E7C}" presName="tile2" presStyleLbl="node1" presStyleIdx="1" presStyleCnt="4"/>
      <dgm:spPr/>
      <dgm:t>
        <a:bodyPr/>
        <a:lstStyle/>
        <a:p>
          <a:endParaRPr lang="en-US"/>
        </a:p>
      </dgm:t>
    </dgm:pt>
    <dgm:pt modelId="{1A6CC4C8-0E96-4578-BBCC-21C20A0C7F4B}" type="pres">
      <dgm:prSet presAssocID="{595B773E-874C-42ED-81AD-8113D9CE7E7C}" presName="tile2text" presStyleLbl="node1" presStyleIdx="1" presStyleCnt="4">
        <dgm:presLayoutVars>
          <dgm:chMax val="0"/>
          <dgm:chPref val="0"/>
          <dgm:bulletEnabled val="1"/>
        </dgm:presLayoutVars>
      </dgm:prSet>
      <dgm:spPr/>
      <dgm:t>
        <a:bodyPr/>
        <a:lstStyle/>
        <a:p>
          <a:endParaRPr lang="en-US"/>
        </a:p>
      </dgm:t>
    </dgm:pt>
    <dgm:pt modelId="{63F1CAD1-4F10-4C5A-B3AE-EC14E6079C24}" type="pres">
      <dgm:prSet presAssocID="{595B773E-874C-42ED-81AD-8113D9CE7E7C}" presName="tile3" presStyleLbl="node1" presStyleIdx="2" presStyleCnt="4"/>
      <dgm:spPr/>
      <dgm:t>
        <a:bodyPr/>
        <a:lstStyle/>
        <a:p>
          <a:endParaRPr lang="en-US"/>
        </a:p>
      </dgm:t>
    </dgm:pt>
    <dgm:pt modelId="{CFE1F0B2-F174-4F03-8DFC-91AC3A6ADBE8}" type="pres">
      <dgm:prSet presAssocID="{595B773E-874C-42ED-81AD-8113D9CE7E7C}" presName="tile3text" presStyleLbl="node1" presStyleIdx="2" presStyleCnt="4">
        <dgm:presLayoutVars>
          <dgm:chMax val="0"/>
          <dgm:chPref val="0"/>
          <dgm:bulletEnabled val="1"/>
        </dgm:presLayoutVars>
      </dgm:prSet>
      <dgm:spPr/>
      <dgm:t>
        <a:bodyPr/>
        <a:lstStyle/>
        <a:p>
          <a:endParaRPr lang="en-US"/>
        </a:p>
      </dgm:t>
    </dgm:pt>
    <dgm:pt modelId="{8DDDDA2D-BE69-497F-849A-5574184EB37F}" type="pres">
      <dgm:prSet presAssocID="{595B773E-874C-42ED-81AD-8113D9CE7E7C}" presName="tile4" presStyleLbl="node1" presStyleIdx="3" presStyleCnt="4"/>
      <dgm:spPr/>
      <dgm:t>
        <a:bodyPr/>
        <a:lstStyle/>
        <a:p>
          <a:endParaRPr lang="en-US"/>
        </a:p>
      </dgm:t>
    </dgm:pt>
    <dgm:pt modelId="{91D64E45-1059-482C-B053-5EDBF9509D3F}" type="pres">
      <dgm:prSet presAssocID="{595B773E-874C-42ED-81AD-8113D9CE7E7C}" presName="tile4text" presStyleLbl="node1" presStyleIdx="3" presStyleCnt="4">
        <dgm:presLayoutVars>
          <dgm:chMax val="0"/>
          <dgm:chPref val="0"/>
          <dgm:bulletEnabled val="1"/>
        </dgm:presLayoutVars>
      </dgm:prSet>
      <dgm:spPr/>
      <dgm:t>
        <a:bodyPr/>
        <a:lstStyle/>
        <a:p>
          <a:endParaRPr lang="en-US"/>
        </a:p>
      </dgm:t>
    </dgm:pt>
    <dgm:pt modelId="{3C732828-5319-4BC7-9CFD-E95E873ACBB3}" type="pres">
      <dgm:prSet presAssocID="{595B773E-874C-42ED-81AD-8113D9CE7E7C}" presName="centerTile" presStyleLbl="fgShp" presStyleIdx="0" presStyleCnt="1">
        <dgm:presLayoutVars>
          <dgm:chMax val="0"/>
          <dgm:chPref val="0"/>
        </dgm:presLayoutVars>
      </dgm:prSet>
      <dgm:spPr/>
      <dgm:t>
        <a:bodyPr/>
        <a:lstStyle/>
        <a:p>
          <a:endParaRPr lang="en-US"/>
        </a:p>
      </dgm:t>
    </dgm:pt>
  </dgm:ptLst>
  <dgm:cxnLst>
    <dgm:cxn modelId="{1FEAAAAA-9BC2-4252-82BD-2412042526B4}" srcId="{75F8EE49-2D55-453B-9B90-524E03C164EE}" destId="{09806A10-8704-44EF-B77E-74FE0C195BED}" srcOrd="1" destOrd="0" parTransId="{85582D66-0DA3-46C2-9FBA-1FE04DD77A21}" sibTransId="{6DE55AE2-2C15-4453-B221-7CD4EE731985}"/>
    <dgm:cxn modelId="{AAF657A7-7C92-4AF0-A904-FDBD4B1AB3BE}" type="presOf" srcId="{09806A10-8704-44EF-B77E-74FE0C195BED}" destId="{1A6CC4C8-0E96-4578-BBCC-21C20A0C7F4B}" srcOrd="1" destOrd="0" presId="urn:microsoft.com/office/officeart/2005/8/layout/matrix1"/>
    <dgm:cxn modelId="{1EFA6861-1CE7-49EE-9800-0B69B430E037}" srcId="{75F8EE49-2D55-453B-9B90-524E03C164EE}" destId="{C080FBA1-0687-4CA0-BA1A-0A70DCF15F32}" srcOrd="4" destOrd="0" parTransId="{2E90F68A-44B7-44D4-AE19-5A9A43B13340}" sibTransId="{F078540C-169C-4EE3-9BED-A400CB559435}"/>
    <dgm:cxn modelId="{A6AB708D-4DB7-44D0-9FC0-48CAD587F018}" type="presOf" srcId="{09806A10-8704-44EF-B77E-74FE0C195BED}" destId="{C5DE5550-7F72-416E-9D0D-3FBF5646C244}" srcOrd="0" destOrd="0" presId="urn:microsoft.com/office/officeart/2005/8/layout/matrix1"/>
    <dgm:cxn modelId="{0C271574-9040-4676-8DED-182B0410E10F}" srcId="{75F8EE49-2D55-453B-9B90-524E03C164EE}" destId="{35B61879-5C80-4B14-AB9A-C23777DE97FC}" srcOrd="0" destOrd="0" parTransId="{2195B874-D0E7-4E13-863D-EA234E599F02}" sibTransId="{912F654C-1A5B-4D49-9A75-1F859BB543FD}"/>
    <dgm:cxn modelId="{77DC967A-2373-4EB3-85D8-E3D27A311A20}" type="presOf" srcId="{646AB0BD-107D-428D-92DA-9C738E1E4947}" destId="{8DDDDA2D-BE69-497F-849A-5574184EB37F}" srcOrd="0" destOrd="0" presId="urn:microsoft.com/office/officeart/2005/8/layout/matrix1"/>
    <dgm:cxn modelId="{2F1D3622-E44D-44AB-A6AE-24B8F220056B}" type="presOf" srcId="{35B61879-5C80-4B14-AB9A-C23777DE97FC}" destId="{BAFEF32A-AE14-4427-921B-6C09BF143FFF}" srcOrd="1" destOrd="0" presId="urn:microsoft.com/office/officeart/2005/8/layout/matrix1"/>
    <dgm:cxn modelId="{F2CCD1DA-E951-40D3-83F9-6CD70AF6B8EC}" srcId="{75F8EE49-2D55-453B-9B90-524E03C164EE}" destId="{A2E9B848-87B6-4EE6-8B92-5B25D8E0818D}" srcOrd="2" destOrd="0" parTransId="{A13D22C7-9A3E-4D10-947A-60577C340C29}" sibTransId="{9667830B-6951-4CE6-9D29-E3EC58C63CA8}"/>
    <dgm:cxn modelId="{B06EFE22-27A1-4F10-9B9E-13F91DF1E112}" type="presOf" srcId="{646AB0BD-107D-428D-92DA-9C738E1E4947}" destId="{91D64E45-1059-482C-B053-5EDBF9509D3F}" srcOrd="1" destOrd="0" presId="urn:microsoft.com/office/officeart/2005/8/layout/matrix1"/>
    <dgm:cxn modelId="{FF68EEE5-9791-4A15-A4D8-79B8D516F337}" type="presOf" srcId="{595B773E-874C-42ED-81AD-8113D9CE7E7C}" destId="{7F497F96-6437-4FB1-8429-657BE4C96602}" srcOrd="0" destOrd="0" presId="urn:microsoft.com/office/officeart/2005/8/layout/matrix1"/>
    <dgm:cxn modelId="{56B14767-38E9-40BA-B84A-B67CB499C800}" srcId="{75F8EE49-2D55-453B-9B90-524E03C164EE}" destId="{646AB0BD-107D-428D-92DA-9C738E1E4947}" srcOrd="3" destOrd="0" parTransId="{A416C1E5-5DF8-4858-83A8-6D77FDB8CD37}" sibTransId="{ABC3B384-8CBF-49C9-88DD-972AD70D2985}"/>
    <dgm:cxn modelId="{BB75D1E3-726A-4E9F-93CF-C6101161ACE1}" type="presOf" srcId="{A2E9B848-87B6-4EE6-8B92-5B25D8E0818D}" destId="{63F1CAD1-4F10-4C5A-B3AE-EC14E6079C24}" srcOrd="0" destOrd="0" presId="urn:microsoft.com/office/officeart/2005/8/layout/matrix1"/>
    <dgm:cxn modelId="{5D0C49E8-04AE-4EB6-9133-95639E50A782}" type="presOf" srcId="{35B61879-5C80-4B14-AB9A-C23777DE97FC}" destId="{AA10C366-829D-460A-9CED-AFA4DB131F5F}" srcOrd="0" destOrd="0" presId="urn:microsoft.com/office/officeart/2005/8/layout/matrix1"/>
    <dgm:cxn modelId="{A72CCE69-2647-4C2C-995D-34DE3D805B45}" type="presOf" srcId="{A2E9B848-87B6-4EE6-8B92-5B25D8E0818D}" destId="{CFE1F0B2-F174-4F03-8DFC-91AC3A6ADBE8}" srcOrd="1" destOrd="0" presId="urn:microsoft.com/office/officeart/2005/8/layout/matrix1"/>
    <dgm:cxn modelId="{4DE664C1-B01C-4B2C-8843-979644F5101D}" type="presOf" srcId="{75F8EE49-2D55-453B-9B90-524E03C164EE}" destId="{3C732828-5319-4BC7-9CFD-E95E873ACBB3}" srcOrd="0" destOrd="0" presId="urn:microsoft.com/office/officeart/2005/8/layout/matrix1"/>
    <dgm:cxn modelId="{F74A0E1D-35AC-414E-9003-602F8F71D004}" srcId="{595B773E-874C-42ED-81AD-8113D9CE7E7C}" destId="{75F8EE49-2D55-453B-9B90-524E03C164EE}" srcOrd="0" destOrd="0" parTransId="{57011183-17FE-44F7-B62F-1FCEDE050B42}" sibTransId="{F4E22FC1-BC61-462E-8F0A-C17A2928757E}"/>
    <dgm:cxn modelId="{FF64AB73-5F8D-4DD1-ADD3-4034957B9CF6}" type="presParOf" srcId="{7F497F96-6437-4FB1-8429-657BE4C96602}" destId="{DDB084B9-DDDA-4C85-B7E0-80E663DB5835}" srcOrd="0" destOrd="0" presId="urn:microsoft.com/office/officeart/2005/8/layout/matrix1"/>
    <dgm:cxn modelId="{FB9FFD5F-CF6B-411E-88C5-FA7ED3090667}" type="presParOf" srcId="{DDB084B9-DDDA-4C85-B7E0-80E663DB5835}" destId="{AA10C366-829D-460A-9CED-AFA4DB131F5F}" srcOrd="0" destOrd="0" presId="urn:microsoft.com/office/officeart/2005/8/layout/matrix1"/>
    <dgm:cxn modelId="{C7D7B46C-94D3-4EFA-AC64-6C6744E39908}" type="presParOf" srcId="{DDB084B9-DDDA-4C85-B7E0-80E663DB5835}" destId="{BAFEF32A-AE14-4427-921B-6C09BF143FFF}" srcOrd="1" destOrd="0" presId="urn:microsoft.com/office/officeart/2005/8/layout/matrix1"/>
    <dgm:cxn modelId="{16FA98F6-06A1-490D-9BD0-CA41DD4A3CD0}" type="presParOf" srcId="{DDB084B9-DDDA-4C85-B7E0-80E663DB5835}" destId="{C5DE5550-7F72-416E-9D0D-3FBF5646C244}" srcOrd="2" destOrd="0" presId="urn:microsoft.com/office/officeart/2005/8/layout/matrix1"/>
    <dgm:cxn modelId="{5134187D-3188-4DD2-885F-CA9C8B7E3E3D}" type="presParOf" srcId="{DDB084B9-DDDA-4C85-B7E0-80E663DB5835}" destId="{1A6CC4C8-0E96-4578-BBCC-21C20A0C7F4B}" srcOrd="3" destOrd="0" presId="urn:microsoft.com/office/officeart/2005/8/layout/matrix1"/>
    <dgm:cxn modelId="{27AAB66E-6844-4536-B6CA-B8F2F48F1BFE}" type="presParOf" srcId="{DDB084B9-DDDA-4C85-B7E0-80E663DB5835}" destId="{63F1CAD1-4F10-4C5A-B3AE-EC14E6079C24}" srcOrd="4" destOrd="0" presId="urn:microsoft.com/office/officeart/2005/8/layout/matrix1"/>
    <dgm:cxn modelId="{B378BAC9-3B64-4C47-81B7-C84773F45CA5}" type="presParOf" srcId="{DDB084B9-DDDA-4C85-B7E0-80E663DB5835}" destId="{CFE1F0B2-F174-4F03-8DFC-91AC3A6ADBE8}" srcOrd="5" destOrd="0" presId="urn:microsoft.com/office/officeart/2005/8/layout/matrix1"/>
    <dgm:cxn modelId="{744D17A3-0E31-4A1E-A7CB-39697CC9A37D}" type="presParOf" srcId="{DDB084B9-DDDA-4C85-B7E0-80E663DB5835}" destId="{8DDDDA2D-BE69-497F-849A-5574184EB37F}" srcOrd="6" destOrd="0" presId="urn:microsoft.com/office/officeart/2005/8/layout/matrix1"/>
    <dgm:cxn modelId="{CE26E064-3B2D-4C88-9C3A-D1B807573200}" type="presParOf" srcId="{DDB084B9-DDDA-4C85-B7E0-80E663DB5835}" destId="{91D64E45-1059-482C-B053-5EDBF9509D3F}" srcOrd="7" destOrd="0" presId="urn:microsoft.com/office/officeart/2005/8/layout/matrix1"/>
    <dgm:cxn modelId="{910E9ED5-BEB5-4C04-8203-E38E3C9AEAC0}" type="presParOf" srcId="{7F497F96-6437-4FB1-8429-657BE4C96602}" destId="{3C732828-5319-4BC7-9CFD-E95E873ACBB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A4AF58-94BD-4DAB-B612-E16CAC0374B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C4C9CF5-9614-4C74-9A88-FC9D655723C8}">
      <dgm:prSet phldrT="[Text]"/>
      <dgm:spPr/>
      <dgm:t>
        <a:bodyPr/>
        <a:lstStyle/>
        <a:p>
          <a:r>
            <a:rPr lang="en-US" dirty="0" smtClean="0"/>
            <a:t>Client Options</a:t>
          </a:r>
          <a:endParaRPr lang="en-US" dirty="0"/>
        </a:p>
      </dgm:t>
    </dgm:pt>
    <dgm:pt modelId="{BE94406E-4B99-4EA0-A7E0-23741BF98350}" type="parTrans" cxnId="{1D0719F9-286F-42F8-BABC-4E08E20C3A49}">
      <dgm:prSet/>
      <dgm:spPr/>
      <dgm:t>
        <a:bodyPr/>
        <a:lstStyle/>
        <a:p>
          <a:endParaRPr lang="en-US"/>
        </a:p>
      </dgm:t>
    </dgm:pt>
    <dgm:pt modelId="{3112BEBD-DBE5-4D60-9387-BB8214B95A94}" type="sibTrans" cxnId="{1D0719F9-286F-42F8-BABC-4E08E20C3A49}">
      <dgm:prSet/>
      <dgm:spPr/>
      <dgm:t>
        <a:bodyPr/>
        <a:lstStyle/>
        <a:p>
          <a:endParaRPr lang="en-US"/>
        </a:p>
      </dgm:t>
    </dgm:pt>
    <dgm:pt modelId="{8A050728-2CCA-4B5F-9F50-B7A011B293FE}">
      <dgm:prSet phldrT="[Text]" custT="1"/>
      <dgm:spPr/>
      <dgm:t>
        <a:bodyPr/>
        <a:lstStyle/>
        <a:p>
          <a:r>
            <a:rPr lang="en-US" sz="1800" dirty="0" smtClean="0">
              <a:latin typeface="Arial" panose="020B0604020202020204" pitchFamily="34" charset="0"/>
              <a:cs typeface="Arial" panose="020B0604020202020204" pitchFamily="34" charset="0"/>
            </a:rPr>
            <a:t>Remitting codes</a:t>
          </a:r>
          <a:endParaRPr lang="en-US" sz="1800" dirty="0">
            <a:latin typeface="Arial" panose="020B0604020202020204" pitchFamily="34" charset="0"/>
            <a:cs typeface="Arial" panose="020B0604020202020204" pitchFamily="34" charset="0"/>
          </a:endParaRPr>
        </a:p>
      </dgm:t>
    </dgm:pt>
    <dgm:pt modelId="{31B6C871-CBFF-49E1-A8CF-C7CE9F262558}" type="parTrans" cxnId="{D3F09C45-1E8E-4EE4-B20E-A150B67632BA}">
      <dgm:prSet/>
      <dgm:spPr/>
      <dgm:t>
        <a:bodyPr/>
        <a:lstStyle/>
        <a:p>
          <a:endParaRPr lang="en-US"/>
        </a:p>
      </dgm:t>
    </dgm:pt>
    <dgm:pt modelId="{F6898BCC-621B-4D08-AAE9-DE253E4E4A42}" type="sibTrans" cxnId="{D3F09C45-1E8E-4EE4-B20E-A150B67632BA}">
      <dgm:prSet/>
      <dgm:spPr/>
      <dgm:t>
        <a:bodyPr/>
        <a:lstStyle/>
        <a:p>
          <a:endParaRPr lang="en-US"/>
        </a:p>
      </dgm:t>
    </dgm:pt>
    <dgm:pt modelId="{33CE1625-C63C-4B9D-8D1A-7BFF2B4D8589}">
      <dgm:prSet custT="1"/>
      <dgm:spPr/>
      <dgm:t>
        <a:bodyPr/>
        <a:lstStyle/>
        <a:p>
          <a:r>
            <a:rPr lang="en-US" sz="1800" dirty="0" smtClean="0">
              <a:latin typeface="Arial" panose="020B0604020202020204" pitchFamily="34" charset="0"/>
              <a:cs typeface="Arial" panose="020B0604020202020204" pitchFamily="34" charset="0"/>
            </a:rPr>
            <a:t>Net and Gross clients</a:t>
          </a:r>
          <a:endParaRPr lang="en-US" sz="1800" dirty="0">
            <a:latin typeface="Arial" panose="020B0604020202020204" pitchFamily="34" charset="0"/>
            <a:cs typeface="Arial" panose="020B0604020202020204" pitchFamily="34" charset="0"/>
          </a:endParaRPr>
        </a:p>
      </dgm:t>
    </dgm:pt>
    <dgm:pt modelId="{C3E310D5-3250-45D4-8A2E-1EAFBAC18976}" type="parTrans" cxnId="{8DDC54BB-611C-4A6E-B639-D5DB5982998E}">
      <dgm:prSet/>
      <dgm:spPr/>
      <dgm:t>
        <a:bodyPr/>
        <a:lstStyle/>
        <a:p>
          <a:endParaRPr lang="en-US"/>
        </a:p>
      </dgm:t>
    </dgm:pt>
    <dgm:pt modelId="{3E2E263C-9605-4E63-B356-B6BDB525D93C}" type="sibTrans" cxnId="{8DDC54BB-611C-4A6E-B639-D5DB5982998E}">
      <dgm:prSet/>
      <dgm:spPr/>
      <dgm:t>
        <a:bodyPr/>
        <a:lstStyle/>
        <a:p>
          <a:endParaRPr lang="en-US"/>
        </a:p>
      </dgm:t>
    </dgm:pt>
    <dgm:pt modelId="{CA6FEB8D-4DDA-4AE3-B4FF-DDF27365655E}">
      <dgm:prSet custT="1"/>
      <dgm:spPr/>
      <dgm:t>
        <a:bodyPr/>
        <a:lstStyle/>
        <a:p>
          <a:r>
            <a:rPr lang="en-US" sz="1800" dirty="0" smtClean="0">
              <a:latin typeface="Arial" panose="020B0604020202020204" pitchFamily="34" charset="0"/>
              <a:cs typeface="Arial" panose="020B0604020202020204" pitchFamily="34" charset="0"/>
            </a:rPr>
            <a:t>Commission rates</a:t>
          </a:r>
          <a:endParaRPr lang="en-US" sz="1800" dirty="0">
            <a:latin typeface="Arial" panose="020B0604020202020204" pitchFamily="34" charset="0"/>
            <a:cs typeface="Arial" panose="020B0604020202020204" pitchFamily="34" charset="0"/>
          </a:endParaRPr>
        </a:p>
      </dgm:t>
    </dgm:pt>
    <dgm:pt modelId="{734D1ED3-51D7-4F3C-84AE-03E0E1160283}" type="parTrans" cxnId="{31873927-8245-470D-87E7-D1A93617A9A3}">
      <dgm:prSet/>
      <dgm:spPr/>
      <dgm:t>
        <a:bodyPr/>
        <a:lstStyle/>
        <a:p>
          <a:endParaRPr lang="en-US"/>
        </a:p>
      </dgm:t>
    </dgm:pt>
    <dgm:pt modelId="{F641792D-5DD9-487B-A1AA-4C9F0D4A4D73}" type="sibTrans" cxnId="{31873927-8245-470D-87E7-D1A93617A9A3}">
      <dgm:prSet/>
      <dgm:spPr/>
      <dgm:t>
        <a:bodyPr/>
        <a:lstStyle/>
        <a:p>
          <a:endParaRPr lang="en-US"/>
        </a:p>
      </dgm:t>
    </dgm:pt>
    <dgm:pt modelId="{817FCE87-5784-4BE2-9CD2-8BE7B74AE5A7}">
      <dgm:prSet custT="1"/>
      <dgm:spPr/>
      <dgm:t>
        <a:bodyPr/>
        <a:lstStyle/>
        <a:p>
          <a:r>
            <a:rPr lang="en-US" sz="1800" dirty="0" smtClean="0">
              <a:latin typeface="Arial" panose="020B0604020202020204" pitchFamily="34" charset="0"/>
              <a:cs typeface="Arial" panose="020B0604020202020204" pitchFamily="34" charset="0"/>
            </a:rPr>
            <a:t>Separate statements by type of payment transaction</a:t>
          </a:r>
          <a:endParaRPr lang="en-US" sz="1800" dirty="0">
            <a:latin typeface="Arial" panose="020B0604020202020204" pitchFamily="34" charset="0"/>
            <a:cs typeface="Arial" panose="020B0604020202020204" pitchFamily="34" charset="0"/>
          </a:endParaRPr>
        </a:p>
      </dgm:t>
    </dgm:pt>
    <dgm:pt modelId="{8BCCBF4C-BDCC-42E4-A936-BD2B20205C0A}" type="parTrans" cxnId="{98D40E30-B0E5-4C44-8F82-0C5EBDD3B556}">
      <dgm:prSet/>
      <dgm:spPr/>
      <dgm:t>
        <a:bodyPr/>
        <a:lstStyle/>
        <a:p>
          <a:endParaRPr lang="en-US"/>
        </a:p>
      </dgm:t>
    </dgm:pt>
    <dgm:pt modelId="{CF0703BD-08E4-400B-AB70-9B892A27B4F3}" type="sibTrans" cxnId="{98D40E30-B0E5-4C44-8F82-0C5EBDD3B556}">
      <dgm:prSet/>
      <dgm:spPr/>
      <dgm:t>
        <a:bodyPr/>
        <a:lstStyle/>
        <a:p>
          <a:endParaRPr lang="en-US"/>
        </a:p>
      </dgm:t>
    </dgm:pt>
    <dgm:pt modelId="{E1659486-1964-48A7-8F4E-880716AB0992}" type="pres">
      <dgm:prSet presAssocID="{71A4AF58-94BD-4DAB-B612-E16CAC0374B4}" presName="Name0" presStyleCnt="0">
        <dgm:presLayoutVars>
          <dgm:chMax val="1"/>
          <dgm:chPref val="1"/>
          <dgm:dir/>
          <dgm:animOne val="branch"/>
          <dgm:animLvl val="lvl"/>
        </dgm:presLayoutVars>
      </dgm:prSet>
      <dgm:spPr/>
      <dgm:t>
        <a:bodyPr/>
        <a:lstStyle/>
        <a:p>
          <a:endParaRPr lang="en-US"/>
        </a:p>
      </dgm:t>
    </dgm:pt>
    <dgm:pt modelId="{DDB63A93-71C7-4A1D-96C3-E05195B55CED}" type="pres">
      <dgm:prSet presAssocID="{EC4C9CF5-9614-4C74-9A88-FC9D655723C8}" presName="singleCycle" presStyleCnt="0"/>
      <dgm:spPr/>
    </dgm:pt>
    <dgm:pt modelId="{DFC68B2A-CAA9-41FD-A9F1-395EDE10FA4D}" type="pres">
      <dgm:prSet presAssocID="{EC4C9CF5-9614-4C74-9A88-FC9D655723C8}" presName="singleCenter" presStyleLbl="node1" presStyleIdx="0" presStyleCnt="5">
        <dgm:presLayoutVars>
          <dgm:chMax val="7"/>
          <dgm:chPref val="7"/>
        </dgm:presLayoutVars>
      </dgm:prSet>
      <dgm:spPr/>
      <dgm:t>
        <a:bodyPr/>
        <a:lstStyle/>
        <a:p>
          <a:endParaRPr lang="en-US"/>
        </a:p>
      </dgm:t>
    </dgm:pt>
    <dgm:pt modelId="{F2922051-8B45-43C5-83B0-17D6590F93BB}" type="pres">
      <dgm:prSet presAssocID="{31B6C871-CBFF-49E1-A8CF-C7CE9F262558}" presName="Name56" presStyleLbl="parChTrans1D2" presStyleIdx="0" presStyleCnt="4"/>
      <dgm:spPr/>
      <dgm:t>
        <a:bodyPr/>
        <a:lstStyle/>
        <a:p>
          <a:endParaRPr lang="en-US"/>
        </a:p>
      </dgm:t>
    </dgm:pt>
    <dgm:pt modelId="{5B875DF0-4FB7-4F5D-9EB5-A6696529C59A}" type="pres">
      <dgm:prSet presAssocID="{8A050728-2CCA-4B5F-9F50-B7A011B293FE}" presName="text0" presStyleLbl="node1" presStyleIdx="1" presStyleCnt="5" custScaleX="130853" custScaleY="130853">
        <dgm:presLayoutVars>
          <dgm:bulletEnabled val="1"/>
        </dgm:presLayoutVars>
      </dgm:prSet>
      <dgm:spPr/>
      <dgm:t>
        <a:bodyPr/>
        <a:lstStyle/>
        <a:p>
          <a:endParaRPr lang="en-US"/>
        </a:p>
      </dgm:t>
    </dgm:pt>
    <dgm:pt modelId="{1BE025AC-4558-49DC-AC12-C99532B1096C}" type="pres">
      <dgm:prSet presAssocID="{C3E310D5-3250-45D4-8A2E-1EAFBAC18976}" presName="Name56" presStyleLbl="parChTrans1D2" presStyleIdx="1" presStyleCnt="4"/>
      <dgm:spPr/>
      <dgm:t>
        <a:bodyPr/>
        <a:lstStyle/>
        <a:p>
          <a:endParaRPr lang="en-US"/>
        </a:p>
      </dgm:t>
    </dgm:pt>
    <dgm:pt modelId="{71D27B6A-471E-4B1B-A498-0CC1D9AB7F2E}" type="pres">
      <dgm:prSet presAssocID="{33CE1625-C63C-4B9D-8D1A-7BFF2B4D8589}" presName="text0" presStyleLbl="node1" presStyleIdx="2" presStyleCnt="5" custScaleX="130853" custScaleY="130853">
        <dgm:presLayoutVars>
          <dgm:bulletEnabled val="1"/>
        </dgm:presLayoutVars>
      </dgm:prSet>
      <dgm:spPr/>
      <dgm:t>
        <a:bodyPr/>
        <a:lstStyle/>
        <a:p>
          <a:endParaRPr lang="en-US"/>
        </a:p>
      </dgm:t>
    </dgm:pt>
    <dgm:pt modelId="{74CBF551-E422-4407-B474-46A6D89B5E44}" type="pres">
      <dgm:prSet presAssocID="{734D1ED3-51D7-4F3C-84AE-03E0E1160283}" presName="Name56" presStyleLbl="parChTrans1D2" presStyleIdx="2" presStyleCnt="4"/>
      <dgm:spPr/>
      <dgm:t>
        <a:bodyPr/>
        <a:lstStyle/>
        <a:p>
          <a:endParaRPr lang="en-US"/>
        </a:p>
      </dgm:t>
    </dgm:pt>
    <dgm:pt modelId="{D3D08B5F-77D2-4493-A77C-00E62779A131}" type="pres">
      <dgm:prSet presAssocID="{CA6FEB8D-4DDA-4AE3-B4FF-DDF27365655E}" presName="text0" presStyleLbl="node1" presStyleIdx="3" presStyleCnt="5" custScaleX="138213" custScaleY="138213">
        <dgm:presLayoutVars>
          <dgm:bulletEnabled val="1"/>
        </dgm:presLayoutVars>
      </dgm:prSet>
      <dgm:spPr/>
      <dgm:t>
        <a:bodyPr/>
        <a:lstStyle/>
        <a:p>
          <a:endParaRPr lang="en-US"/>
        </a:p>
      </dgm:t>
    </dgm:pt>
    <dgm:pt modelId="{CE30C439-5096-4BA0-B267-1FEF9F3D5C2A}" type="pres">
      <dgm:prSet presAssocID="{8BCCBF4C-BDCC-42E4-A936-BD2B20205C0A}" presName="Name56" presStyleLbl="parChTrans1D2" presStyleIdx="3" presStyleCnt="4"/>
      <dgm:spPr/>
      <dgm:t>
        <a:bodyPr/>
        <a:lstStyle/>
        <a:p>
          <a:endParaRPr lang="en-US"/>
        </a:p>
      </dgm:t>
    </dgm:pt>
    <dgm:pt modelId="{553C9747-F5BA-472C-91B2-86C52A65E7AD}" type="pres">
      <dgm:prSet presAssocID="{817FCE87-5784-4BE2-9CD2-8BE7B74AE5A7}" presName="text0" presStyleLbl="node1" presStyleIdx="4" presStyleCnt="5" custScaleX="130853" custScaleY="130853">
        <dgm:presLayoutVars>
          <dgm:bulletEnabled val="1"/>
        </dgm:presLayoutVars>
      </dgm:prSet>
      <dgm:spPr/>
      <dgm:t>
        <a:bodyPr/>
        <a:lstStyle/>
        <a:p>
          <a:endParaRPr lang="en-US"/>
        </a:p>
      </dgm:t>
    </dgm:pt>
  </dgm:ptLst>
  <dgm:cxnLst>
    <dgm:cxn modelId="{FBD92C18-0825-461E-93D3-9311BF224E88}" type="presOf" srcId="{31B6C871-CBFF-49E1-A8CF-C7CE9F262558}" destId="{F2922051-8B45-43C5-83B0-17D6590F93BB}" srcOrd="0" destOrd="0" presId="urn:microsoft.com/office/officeart/2008/layout/RadialCluster"/>
    <dgm:cxn modelId="{9FD8156F-C210-4A42-A767-B32EB309DF6A}" type="presOf" srcId="{734D1ED3-51D7-4F3C-84AE-03E0E1160283}" destId="{74CBF551-E422-4407-B474-46A6D89B5E44}" srcOrd="0" destOrd="0" presId="urn:microsoft.com/office/officeart/2008/layout/RadialCluster"/>
    <dgm:cxn modelId="{74D2A11D-10DD-4D8E-80BF-F80BAAAFD170}" type="presOf" srcId="{EC4C9CF5-9614-4C74-9A88-FC9D655723C8}" destId="{DFC68B2A-CAA9-41FD-A9F1-395EDE10FA4D}" srcOrd="0" destOrd="0" presId="urn:microsoft.com/office/officeart/2008/layout/RadialCluster"/>
    <dgm:cxn modelId="{382764A0-9456-424B-B80C-7B38790CC440}" type="presOf" srcId="{71A4AF58-94BD-4DAB-B612-E16CAC0374B4}" destId="{E1659486-1964-48A7-8F4E-880716AB0992}" srcOrd="0" destOrd="0" presId="urn:microsoft.com/office/officeart/2008/layout/RadialCluster"/>
    <dgm:cxn modelId="{995504DA-9579-4FE7-A9B7-51A85C962589}" type="presOf" srcId="{8A050728-2CCA-4B5F-9F50-B7A011B293FE}" destId="{5B875DF0-4FB7-4F5D-9EB5-A6696529C59A}" srcOrd="0" destOrd="0" presId="urn:microsoft.com/office/officeart/2008/layout/RadialCluster"/>
    <dgm:cxn modelId="{0E21CC90-B0D7-4EE5-B95A-627EA597E0B6}" type="presOf" srcId="{33CE1625-C63C-4B9D-8D1A-7BFF2B4D8589}" destId="{71D27B6A-471E-4B1B-A498-0CC1D9AB7F2E}" srcOrd="0" destOrd="0" presId="urn:microsoft.com/office/officeart/2008/layout/RadialCluster"/>
    <dgm:cxn modelId="{936A05DB-43C4-4D0E-9248-803B9C4BB577}" type="presOf" srcId="{C3E310D5-3250-45D4-8A2E-1EAFBAC18976}" destId="{1BE025AC-4558-49DC-AC12-C99532B1096C}" srcOrd="0" destOrd="0" presId="urn:microsoft.com/office/officeart/2008/layout/RadialCluster"/>
    <dgm:cxn modelId="{D3F09C45-1E8E-4EE4-B20E-A150B67632BA}" srcId="{EC4C9CF5-9614-4C74-9A88-FC9D655723C8}" destId="{8A050728-2CCA-4B5F-9F50-B7A011B293FE}" srcOrd="0" destOrd="0" parTransId="{31B6C871-CBFF-49E1-A8CF-C7CE9F262558}" sibTransId="{F6898BCC-621B-4D08-AAE9-DE253E4E4A42}"/>
    <dgm:cxn modelId="{791AD0B8-3E24-48D8-A75B-E17D9421C13D}" type="presOf" srcId="{817FCE87-5784-4BE2-9CD2-8BE7B74AE5A7}" destId="{553C9747-F5BA-472C-91B2-86C52A65E7AD}" srcOrd="0" destOrd="0" presId="urn:microsoft.com/office/officeart/2008/layout/RadialCluster"/>
    <dgm:cxn modelId="{B8B91B4E-D031-4F1D-A604-074611021FA5}" type="presOf" srcId="{CA6FEB8D-4DDA-4AE3-B4FF-DDF27365655E}" destId="{D3D08B5F-77D2-4493-A77C-00E62779A131}" srcOrd="0" destOrd="0" presId="urn:microsoft.com/office/officeart/2008/layout/RadialCluster"/>
    <dgm:cxn modelId="{8DDC54BB-611C-4A6E-B639-D5DB5982998E}" srcId="{EC4C9CF5-9614-4C74-9A88-FC9D655723C8}" destId="{33CE1625-C63C-4B9D-8D1A-7BFF2B4D8589}" srcOrd="1" destOrd="0" parTransId="{C3E310D5-3250-45D4-8A2E-1EAFBAC18976}" sibTransId="{3E2E263C-9605-4E63-B356-B6BDB525D93C}"/>
    <dgm:cxn modelId="{31873927-8245-470D-87E7-D1A93617A9A3}" srcId="{EC4C9CF5-9614-4C74-9A88-FC9D655723C8}" destId="{CA6FEB8D-4DDA-4AE3-B4FF-DDF27365655E}" srcOrd="2" destOrd="0" parTransId="{734D1ED3-51D7-4F3C-84AE-03E0E1160283}" sibTransId="{F641792D-5DD9-487B-A1AA-4C9F0D4A4D73}"/>
    <dgm:cxn modelId="{0ED7F9AA-9B00-47D7-8832-DC5EAA89EF7B}" type="presOf" srcId="{8BCCBF4C-BDCC-42E4-A936-BD2B20205C0A}" destId="{CE30C439-5096-4BA0-B267-1FEF9F3D5C2A}" srcOrd="0" destOrd="0" presId="urn:microsoft.com/office/officeart/2008/layout/RadialCluster"/>
    <dgm:cxn modelId="{1D0719F9-286F-42F8-BABC-4E08E20C3A49}" srcId="{71A4AF58-94BD-4DAB-B612-E16CAC0374B4}" destId="{EC4C9CF5-9614-4C74-9A88-FC9D655723C8}" srcOrd="0" destOrd="0" parTransId="{BE94406E-4B99-4EA0-A7E0-23741BF98350}" sibTransId="{3112BEBD-DBE5-4D60-9387-BB8214B95A94}"/>
    <dgm:cxn modelId="{98D40E30-B0E5-4C44-8F82-0C5EBDD3B556}" srcId="{EC4C9CF5-9614-4C74-9A88-FC9D655723C8}" destId="{817FCE87-5784-4BE2-9CD2-8BE7B74AE5A7}" srcOrd="3" destOrd="0" parTransId="{8BCCBF4C-BDCC-42E4-A936-BD2B20205C0A}" sibTransId="{CF0703BD-08E4-400B-AB70-9B892A27B4F3}"/>
    <dgm:cxn modelId="{73F5790B-3B2E-4026-8C27-2F8003141724}" type="presParOf" srcId="{E1659486-1964-48A7-8F4E-880716AB0992}" destId="{DDB63A93-71C7-4A1D-96C3-E05195B55CED}" srcOrd="0" destOrd="0" presId="urn:microsoft.com/office/officeart/2008/layout/RadialCluster"/>
    <dgm:cxn modelId="{97562D8C-A33A-4388-993E-E4E1DB4B32C7}" type="presParOf" srcId="{DDB63A93-71C7-4A1D-96C3-E05195B55CED}" destId="{DFC68B2A-CAA9-41FD-A9F1-395EDE10FA4D}" srcOrd="0" destOrd="0" presId="urn:microsoft.com/office/officeart/2008/layout/RadialCluster"/>
    <dgm:cxn modelId="{C6EF493E-DD39-425F-BEF3-3435611E6339}" type="presParOf" srcId="{DDB63A93-71C7-4A1D-96C3-E05195B55CED}" destId="{F2922051-8B45-43C5-83B0-17D6590F93BB}" srcOrd="1" destOrd="0" presId="urn:microsoft.com/office/officeart/2008/layout/RadialCluster"/>
    <dgm:cxn modelId="{72919862-B064-4652-BBC7-F083D8C07B1A}" type="presParOf" srcId="{DDB63A93-71C7-4A1D-96C3-E05195B55CED}" destId="{5B875DF0-4FB7-4F5D-9EB5-A6696529C59A}" srcOrd="2" destOrd="0" presId="urn:microsoft.com/office/officeart/2008/layout/RadialCluster"/>
    <dgm:cxn modelId="{40D58A1D-8421-47F1-AC41-038791A4EB86}" type="presParOf" srcId="{DDB63A93-71C7-4A1D-96C3-E05195B55CED}" destId="{1BE025AC-4558-49DC-AC12-C99532B1096C}" srcOrd="3" destOrd="0" presId="urn:microsoft.com/office/officeart/2008/layout/RadialCluster"/>
    <dgm:cxn modelId="{5375B166-30AE-4F90-840C-35CF8DB0D3EA}" type="presParOf" srcId="{DDB63A93-71C7-4A1D-96C3-E05195B55CED}" destId="{71D27B6A-471E-4B1B-A498-0CC1D9AB7F2E}" srcOrd="4" destOrd="0" presId="urn:microsoft.com/office/officeart/2008/layout/RadialCluster"/>
    <dgm:cxn modelId="{B6E00532-3218-402A-A67A-D3764AEAD158}" type="presParOf" srcId="{DDB63A93-71C7-4A1D-96C3-E05195B55CED}" destId="{74CBF551-E422-4407-B474-46A6D89B5E44}" srcOrd="5" destOrd="0" presId="urn:microsoft.com/office/officeart/2008/layout/RadialCluster"/>
    <dgm:cxn modelId="{DE99E67E-F455-4F19-9A26-1611946B1561}" type="presParOf" srcId="{DDB63A93-71C7-4A1D-96C3-E05195B55CED}" destId="{D3D08B5F-77D2-4493-A77C-00E62779A131}" srcOrd="6" destOrd="0" presId="urn:microsoft.com/office/officeart/2008/layout/RadialCluster"/>
    <dgm:cxn modelId="{5C4241E6-F7F4-4297-8590-E4402E1E2578}" type="presParOf" srcId="{DDB63A93-71C7-4A1D-96C3-E05195B55CED}" destId="{CE30C439-5096-4BA0-B267-1FEF9F3D5C2A}" srcOrd="7" destOrd="0" presId="urn:microsoft.com/office/officeart/2008/layout/RadialCluster"/>
    <dgm:cxn modelId="{84A36257-6614-41E0-8F82-C1BB1348933E}" type="presParOf" srcId="{DDB63A93-71C7-4A1D-96C3-E05195B55CED}" destId="{553C9747-F5BA-472C-91B2-86C52A65E7AD}"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C366-829D-460A-9CED-AFA4DB131F5F}">
      <dsp:nvSpPr>
        <dsp:cNvPr id="0" name=""/>
        <dsp:cNvSpPr/>
      </dsp:nvSpPr>
      <dsp:spPr>
        <a:xfrm rot="16200000">
          <a:off x="723900" y="-723900"/>
          <a:ext cx="26670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What accounts paid?</a:t>
          </a:r>
          <a:endParaRPr lang="en-US" sz="2400" kern="1200" dirty="0">
            <a:latin typeface="Arial" panose="020B0604020202020204" pitchFamily="34" charset="0"/>
            <a:cs typeface="Arial" panose="020B0604020202020204" pitchFamily="34" charset="0"/>
          </a:endParaRPr>
        </a:p>
      </dsp:txBody>
      <dsp:txXfrm rot="5400000">
        <a:off x="-1" y="1"/>
        <a:ext cx="4114800" cy="2000250"/>
      </dsp:txXfrm>
    </dsp:sp>
    <dsp:sp modelId="{C5DE5550-7F72-416E-9D0D-3FBF5646C244}">
      <dsp:nvSpPr>
        <dsp:cNvPr id="0" name=""/>
        <dsp:cNvSpPr/>
      </dsp:nvSpPr>
      <dsp:spPr>
        <a:xfrm>
          <a:off x="4114800" y="0"/>
          <a:ext cx="4114800" cy="2667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Where the payment was made?</a:t>
          </a:r>
        </a:p>
      </dsp:txBody>
      <dsp:txXfrm>
        <a:off x="4114800" y="0"/>
        <a:ext cx="4114800" cy="2000250"/>
      </dsp:txXfrm>
    </dsp:sp>
    <dsp:sp modelId="{63F1CAD1-4F10-4C5A-B3AE-EC14E6079C24}">
      <dsp:nvSpPr>
        <dsp:cNvPr id="0" name=""/>
        <dsp:cNvSpPr/>
      </dsp:nvSpPr>
      <dsp:spPr>
        <a:xfrm rot="10800000">
          <a:off x="0" y="2667000"/>
          <a:ext cx="4114800" cy="2667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How much of the payment is owed to the client and the agency?</a:t>
          </a:r>
        </a:p>
      </dsp:txBody>
      <dsp:txXfrm rot="10800000">
        <a:off x="0" y="3333749"/>
        <a:ext cx="4114800" cy="2000250"/>
      </dsp:txXfrm>
    </dsp:sp>
    <dsp:sp modelId="{8DDDDA2D-BE69-497F-849A-5574184EB37F}">
      <dsp:nvSpPr>
        <dsp:cNvPr id="0" name=""/>
        <dsp:cNvSpPr/>
      </dsp:nvSpPr>
      <dsp:spPr>
        <a:xfrm rot="5400000">
          <a:off x="4838700" y="1943099"/>
          <a:ext cx="26670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What prior balance(s) is owed to the agency (check amount included and current amount due to agency)?</a:t>
          </a:r>
          <a:endParaRPr lang="en-US" sz="2400" kern="1200" dirty="0">
            <a:latin typeface="Arial" panose="020B0604020202020204" pitchFamily="34" charset="0"/>
            <a:cs typeface="Arial" panose="020B0604020202020204" pitchFamily="34" charset="0"/>
          </a:endParaRPr>
        </a:p>
      </dsp:txBody>
      <dsp:txXfrm rot="-5400000">
        <a:off x="4114799" y="3333750"/>
        <a:ext cx="4114800" cy="2000250"/>
      </dsp:txXfrm>
    </dsp:sp>
    <dsp:sp modelId="{3C732828-5319-4BC7-9CFD-E95E873ACBB3}">
      <dsp:nvSpPr>
        <dsp:cNvPr id="0" name=""/>
        <dsp:cNvSpPr/>
      </dsp:nvSpPr>
      <dsp:spPr>
        <a:xfrm>
          <a:off x="2880359" y="2000250"/>
          <a:ext cx="2468880" cy="13335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Remittance Statements</a:t>
          </a:r>
          <a:endParaRPr lang="en-US" sz="3200" kern="1200" dirty="0">
            <a:latin typeface="Arial" panose="020B0604020202020204" pitchFamily="34" charset="0"/>
            <a:cs typeface="Arial" panose="020B0604020202020204" pitchFamily="34" charset="0"/>
          </a:endParaRPr>
        </a:p>
      </dsp:txBody>
      <dsp:txXfrm>
        <a:off x="2945455" y="2065346"/>
        <a:ext cx="2338688" cy="1203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C366-829D-460A-9CED-AFA4DB131F5F}">
      <dsp:nvSpPr>
        <dsp:cNvPr id="0" name=""/>
        <dsp:cNvSpPr/>
      </dsp:nvSpPr>
      <dsp:spPr>
        <a:xfrm rot="16200000">
          <a:off x="723900" y="-723900"/>
          <a:ext cx="26670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Payment codes</a:t>
          </a:r>
          <a:endParaRPr lang="en-US" sz="2400" kern="1200" dirty="0">
            <a:latin typeface="Arial" panose="020B0604020202020204" pitchFamily="34" charset="0"/>
            <a:cs typeface="Arial" panose="020B0604020202020204" pitchFamily="34" charset="0"/>
          </a:endParaRPr>
        </a:p>
      </dsp:txBody>
      <dsp:txXfrm rot="5400000">
        <a:off x="-1" y="1"/>
        <a:ext cx="4114800" cy="2000250"/>
      </dsp:txXfrm>
    </dsp:sp>
    <dsp:sp modelId="{C5DE5550-7F72-416E-9D0D-3FBF5646C244}">
      <dsp:nvSpPr>
        <dsp:cNvPr id="0" name=""/>
        <dsp:cNvSpPr/>
      </dsp:nvSpPr>
      <dsp:spPr>
        <a:xfrm>
          <a:off x="4114800" y="0"/>
          <a:ext cx="4114800" cy="2667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Balance types </a:t>
          </a:r>
          <a:endParaRPr lang="en-US" sz="2400" kern="1200" dirty="0">
            <a:latin typeface="Arial" panose="020B0604020202020204" pitchFamily="34" charset="0"/>
            <a:cs typeface="Arial" panose="020B0604020202020204" pitchFamily="34" charset="0"/>
          </a:endParaRPr>
        </a:p>
      </dsp:txBody>
      <dsp:txXfrm>
        <a:off x="4114800" y="0"/>
        <a:ext cx="4114800" cy="2000250"/>
      </dsp:txXfrm>
    </dsp:sp>
    <dsp:sp modelId="{63F1CAD1-4F10-4C5A-B3AE-EC14E6079C24}">
      <dsp:nvSpPr>
        <dsp:cNvPr id="0" name=""/>
        <dsp:cNvSpPr/>
      </dsp:nvSpPr>
      <dsp:spPr>
        <a:xfrm rot="10800000">
          <a:off x="0" y="2667000"/>
          <a:ext cx="4114800" cy="2667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Remitting codes and remit types (e.g. Gross and net)</a:t>
          </a:r>
          <a:endParaRPr lang="en-US" sz="2400" kern="1200" dirty="0">
            <a:latin typeface="Arial" panose="020B0604020202020204" pitchFamily="34" charset="0"/>
            <a:cs typeface="Arial" panose="020B0604020202020204" pitchFamily="34" charset="0"/>
          </a:endParaRPr>
        </a:p>
      </dsp:txBody>
      <dsp:txXfrm rot="10800000">
        <a:off x="0" y="3333749"/>
        <a:ext cx="4114800" cy="2000250"/>
      </dsp:txXfrm>
    </dsp:sp>
    <dsp:sp modelId="{8DDDDA2D-BE69-497F-849A-5574184EB37F}">
      <dsp:nvSpPr>
        <dsp:cNvPr id="0" name=""/>
        <dsp:cNvSpPr/>
      </dsp:nvSpPr>
      <dsp:spPr>
        <a:xfrm rot="5400000">
          <a:off x="4838700" y="1943099"/>
          <a:ext cx="26670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Reportable balances vs. non-reportable balances</a:t>
          </a:r>
          <a:endParaRPr lang="en-US" sz="2400" kern="1200" dirty="0">
            <a:latin typeface="Arial" panose="020B0604020202020204" pitchFamily="34" charset="0"/>
            <a:cs typeface="Arial" panose="020B0604020202020204" pitchFamily="34" charset="0"/>
          </a:endParaRPr>
        </a:p>
      </dsp:txBody>
      <dsp:txXfrm rot="-5400000">
        <a:off x="4114799" y="3333750"/>
        <a:ext cx="4114800" cy="2000250"/>
      </dsp:txXfrm>
    </dsp:sp>
    <dsp:sp modelId="{3C732828-5319-4BC7-9CFD-E95E873ACBB3}">
      <dsp:nvSpPr>
        <dsp:cNvPr id="0" name=""/>
        <dsp:cNvSpPr/>
      </dsp:nvSpPr>
      <dsp:spPr>
        <a:xfrm>
          <a:off x="2880359" y="2000250"/>
          <a:ext cx="2468880" cy="13335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Remittance Statements</a:t>
          </a:r>
          <a:endParaRPr lang="en-US" sz="3200" kern="1200" dirty="0">
            <a:latin typeface="Arial" panose="020B0604020202020204" pitchFamily="34" charset="0"/>
            <a:cs typeface="Arial" panose="020B0604020202020204" pitchFamily="34" charset="0"/>
          </a:endParaRPr>
        </a:p>
      </dsp:txBody>
      <dsp:txXfrm>
        <a:off x="2945455" y="2065346"/>
        <a:ext cx="2338688" cy="1203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68B2A-CAA9-41FD-A9F1-395EDE10FA4D}">
      <dsp:nvSpPr>
        <dsp:cNvPr id="0" name=""/>
        <dsp:cNvSpPr/>
      </dsp:nvSpPr>
      <dsp:spPr>
        <a:xfrm>
          <a:off x="3303270" y="1873560"/>
          <a:ext cx="1623060" cy="1623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Client Options</a:t>
          </a:r>
          <a:endParaRPr lang="en-US" sz="3200" kern="1200" dirty="0"/>
        </a:p>
      </dsp:txBody>
      <dsp:txXfrm>
        <a:off x="3382501" y="1952791"/>
        <a:ext cx="1464598" cy="1464598"/>
      </dsp:txXfrm>
    </dsp:sp>
    <dsp:sp modelId="{F2922051-8B45-43C5-83B0-17D6590F93BB}">
      <dsp:nvSpPr>
        <dsp:cNvPr id="0" name=""/>
        <dsp:cNvSpPr/>
      </dsp:nvSpPr>
      <dsp:spPr>
        <a:xfrm rot="16200000">
          <a:off x="3795850" y="1554611"/>
          <a:ext cx="637899" cy="0"/>
        </a:xfrm>
        <a:custGeom>
          <a:avLst/>
          <a:gdLst/>
          <a:ahLst/>
          <a:cxnLst/>
          <a:rect l="0" t="0" r="0" b="0"/>
          <a:pathLst>
            <a:path>
              <a:moveTo>
                <a:pt x="0" y="0"/>
              </a:moveTo>
              <a:lnTo>
                <a:pt x="6378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75DF0-4FB7-4F5D-9EB5-A6696529C59A}">
      <dsp:nvSpPr>
        <dsp:cNvPr id="0" name=""/>
        <dsp:cNvSpPr/>
      </dsp:nvSpPr>
      <dsp:spPr>
        <a:xfrm>
          <a:off x="3403319" y="-187299"/>
          <a:ext cx="1422961" cy="14229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Remitting codes</a:t>
          </a:r>
          <a:endParaRPr lang="en-US" sz="1800" kern="1200" dirty="0">
            <a:latin typeface="Arial" panose="020B0604020202020204" pitchFamily="34" charset="0"/>
            <a:cs typeface="Arial" panose="020B0604020202020204" pitchFamily="34" charset="0"/>
          </a:endParaRPr>
        </a:p>
      </dsp:txBody>
      <dsp:txXfrm>
        <a:off x="3472782" y="-117836"/>
        <a:ext cx="1284035" cy="1284035"/>
      </dsp:txXfrm>
    </dsp:sp>
    <dsp:sp modelId="{1BE025AC-4558-49DC-AC12-C99532B1096C}">
      <dsp:nvSpPr>
        <dsp:cNvPr id="0" name=""/>
        <dsp:cNvSpPr/>
      </dsp:nvSpPr>
      <dsp:spPr>
        <a:xfrm>
          <a:off x="4926330" y="2685090"/>
          <a:ext cx="637899" cy="0"/>
        </a:xfrm>
        <a:custGeom>
          <a:avLst/>
          <a:gdLst/>
          <a:ahLst/>
          <a:cxnLst/>
          <a:rect l="0" t="0" r="0" b="0"/>
          <a:pathLst>
            <a:path>
              <a:moveTo>
                <a:pt x="0" y="0"/>
              </a:moveTo>
              <a:lnTo>
                <a:pt x="6378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27B6A-471E-4B1B-A498-0CC1D9AB7F2E}">
      <dsp:nvSpPr>
        <dsp:cNvPr id="0" name=""/>
        <dsp:cNvSpPr/>
      </dsp:nvSpPr>
      <dsp:spPr>
        <a:xfrm>
          <a:off x="5564229" y="1973610"/>
          <a:ext cx="1422961" cy="14229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Net and Gross clients</a:t>
          </a:r>
          <a:endParaRPr lang="en-US" sz="1800" kern="1200" dirty="0">
            <a:latin typeface="Arial" panose="020B0604020202020204" pitchFamily="34" charset="0"/>
            <a:cs typeface="Arial" panose="020B0604020202020204" pitchFamily="34" charset="0"/>
          </a:endParaRPr>
        </a:p>
      </dsp:txBody>
      <dsp:txXfrm>
        <a:off x="5633692" y="2043073"/>
        <a:ext cx="1284035" cy="1284035"/>
      </dsp:txXfrm>
    </dsp:sp>
    <dsp:sp modelId="{74CBF551-E422-4407-B474-46A6D89B5E44}">
      <dsp:nvSpPr>
        <dsp:cNvPr id="0" name=""/>
        <dsp:cNvSpPr/>
      </dsp:nvSpPr>
      <dsp:spPr>
        <a:xfrm rot="5400000">
          <a:off x="3815859" y="3795561"/>
          <a:ext cx="597881" cy="0"/>
        </a:xfrm>
        <a:custGeom>
          <a:avLst/>
          <a:gdLst/>
          <a:ahLst/>
          <a:cxnLst/>
          <a:rect l="0" t="0" r="0" b="0"/>
          <a:pathLst>
            <a:path>
              <a:moveTo>
                <a:pt x="0" y="0"/>
              </a:moveTo>
              <a:lnTo>
                <a:pt x="5978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08B5F-77D2-4493-A77C-00E62779A131}">
      <dsp:nvSpPr>
        <dsp:cNvPr id="0" name=""/>
        <dsp:cNvSpPr/>
      </dsp:nvSpPr>
      <dsp:spPr>
        <a:xfrm>
          <a:off x="3363301" y="4094502"/>
          <a:ext cx="1502997" cy="1502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Commission rates</a:t>
          </a:r>
          <a:endParaRPr lang="en-US" sz="1800" kern="1200" dirty="0">
            <a:latin typeface="Arial" panose="020B0604020202020204" pitchFamily="34" charset="0"/>
            <a:cs typeface="Arial" panose="020B0604020202020204" pitchFamily="34" charset="0"/>
          </a:endParaRPr>
        </a:p>
      </dsp:txBody>
      <dsp:txXfrm>
        <a:off x="3436671" y="4167872"/>
        <a:ext cx="1356257" cy="1356257"/>
      </dsp:txXfrm>
    </dsp:sp>
    <dsp:sp modelId="{CE30C439-5096-4BA0-B267-1FEF9F3D5C2A}">
      <dsp:nvSpPr>
        <dsp:cNvPr id="0" name=""/>
        <dsp:cNvSpPr/>
      </dsp:nvSpPr>
      <dsp:spPr>
        <a:xfrm rot="10800000">
          <a:off x="2665370" y="2685090"/>
          <a:ext cx="637899" cy="0"/>
        </a:xfrm>
        <a:custGeom>
          <a:avLst/>
          <a:gdLst/>
          <a:ahLst/>
          <a:cxnLst/>
          <a:rect l="0" t="0" r="0" b="0"/>
          <a:pathLst>
            <a:path>
              <a:moveTo>
                <a:pt x="0" y="0"/>
              </a:moveTo>
              <a:lnTo>
                <a:pt x="6378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C9747-F5BA-472C-91B2-86C52A65E7AD}">
      <dsp:nvSpPr>
        <dsp:cNvPr id="0" name=""/>
        <dsp:cNvSpPr/>
      </dsp:nvSpPr>
      <dsp:spPr>
        <a:xfrm>
          <a:off x="1242409" y="1973610"/>
          <a:ext cx="1422961" cy="14229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Separate statements by type of payment transaction</a:t>
          </a:r>
          <a:endParaRPr lang="en-US" sz="1800" kern="1200" dirty="0">
            <a:latin typeface="Arial" panose="020B0604020202020204" pitchFamily="34" charset="0"/>
            <a:cs typeface="Arial" panose="020B0604020202020204" pitchFamily="34" charset="0"/>
          </a:endParaRPr>
        </a:p>
      </dsp:txBody>
      <dsp:txXfrm>
        <a:off x="1311872" y="2043073"/>
        <a:ext cx="1284035" cy="128403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A0253-4660-487F-A53C-0821C9415D4D}" type="datetimeFigureOut">
              <a:rPr lang="en-US" smtClean="0"/>
              <a:pPr/>
              <a:t>6/10/2016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3AA79-F4F5-4DB4-A6AD-11CE42B4C6B5}" type="slidenum">
              <a:rPr lang="en-US" smtClean="0"/>
              <a:pPr/>
              <a:t>‹#›</a:t>
            </a:fld>
            <a:endParaRPr lang="en-US" dirty="0"/>
          </a:p>
        </p:txBody>
      </p:sp>
    </p:spTree>
    <p:extLst>
      <p:ext uri="{BB962C8B-B14F-4D97-AF65-F5344CB8AC3E}">
        <p14:creationId xmlns:p14="http://schemas.microsoft.com/office/powerpoint/2010/main" val="36538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34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16</a:t>
            </a:fld>
            <a:endParaRPr lang="en-US" dirty="0"/>
          </a:p>
        </p:txBody>
      </p:sp>
    </p:spTree>
    <p:extLst>
      <p:ext uri="{BB962C8B-B14F-4D97-AF65-F5344CB8AC3E}">
        <p14:creationId xmlns:p14="http://schemas.microsoft.com/office/powerpoint/2010/main" val="302559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17</a:t>
            </a:fld>
            <a:endParaRPr lang="en-US" dirty="0"/>
          </a:p>
        </p:txBody>
      </p:sp>
    </p:spTree>
    <p:extLst>
      <p:ext uri="{BB962C8B-B14F-4D97-AF65-F5344CB8AC3E}">
        <p14:creationId xmlns:p14="http://schemas.microsoft.com/office/powerpoint/2010/main" val="386810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18</a:t>
            </a:fld>
            <a:endParaRPr lang="en-US" dirty="0"/>
          </a:p>
        </p:txBody>
      </p:sp>
    </p:spTree>
    <p:extLst>
      <p:ext uri="{BB962C8B-B14F-4D97-AF65-F5344CB8AC3E}">
        <p14:creationId xmlns:p14="http://schemas.microsoft.com/office/powerpoint/2010/main" val="245373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19</a:t>
            </a:fld>
            <a:endParaRPr lang="en-US" dirty="0"/>
          </a:p>
        </p:txBody>
      </p:sp>
    </p:spTree>
    <p:extLst>
      <p:ext uri="{BB962C8B-B14F-4D97-AF65-F5344CB8AC3E}">
        <p14:creationId xmlns:p14="http://schemas.microsoft.com/office/powerpoint/2010/main" val="30913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20</a:t>
            </a:fld>
            <a:endParaRPr lang="en-US" dirty="0"/>
          </a:p>
        </p:txBody>
      </p:sp>
    </p:spTree>
    <p:extLst>
      <p:ext uri="{BB962C8B-B14F-4D97-AF65-F5344CB8AC3E}">
        <p14:creationId xmlns:p14="http://schemas.microsoft.com/office/powerpoint/2010/main" val="410570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21</a:t>
            </a:fld>
            <a:endParaRPr lang="en-US" dirty="0"/>
          </a:p>
        </p:txBody>
      </p:sp>
    </p:spTree>
    <p:extLst>
      <p:ext uri="{BB962C8B-B14F-4D97-AF65-F5344CB8AC3E}">
        <p14:creationId xmlns:p14="http://schemas.microsoft.com/office/powerpoint/2010/main" val="89956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22</a:t>
            </a:fld>
            <a:endParaRPr lang="en-US" dirty="0"/>
          </a:p>
        </p:txBody>
      </p:sp>
    </p:spTree>
    <p:extLst>
      <p:ext uri="{BB962C8B-B14F-4D97-AF65-F5344CB8AC3E}">
        <p14:creationId xmlns:p14="http://schemas.microsoft.com/office/powerpoint/2010/main" val="2761981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23</a:t>
            </a:fld>
            <a:endParaRPr lang="en-US" dirty="0"/>
          </a:p>
        </p:txBody>
      </p:sp>
    </p:spTree>
    <p:extLst>
      <p:ext uri="{BB962C8B-B14F-4D97-AF65-F5344CB8AC3E}">
        <p14:creationId xmlns:p14="http://schemas.microsoft.com/office/powerpoint/2010/main" val="180248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24</a:t>
            </a:fld>
            <a:endParaRPr lang="en-US" dirty="0"/>
          </a:p>
        </p:txBody>
      </p:sp>
    </p:spTree>
    <p:extLst>
      <p:ext uri="{BB962C8B-B14F-4D97-AF65-F5344CB8AC3E}">
        <p14:creationId xmlns:p14="http://schemas.microsoft.com/office/powerpoint/2010/main" val="124638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25</a:t>
            </a:fld>
            <a:endParaRPr lang="en-US" dirty="0"/>
          </a:p>
        </p:txBody>
      </p:sp>
    </p:spTree>
    <p:extLst>
      <p:ext uri="{BB962C8B-B14F-4D97-AF65-F5344CB8AC3E}">
        <p14:creationId xmlns:p14="http://schemas.microsoft.com/office/powerpoint/2010/main" val="94178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3205024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26</a:t>
            </a:fld>
            <a:endParaRPr lang="en-US" dirty="0"/>
          </a:p>
        </p:txBody>
      </p:sp>
    </p:spTree>
    <p:extLst>
      <p:ext uri="{BB962C8B-B14F-4D97-AF65-F5344CB8AC3E}">
        <p14:creationId xmlns:p14="http://schemas.microsoft.com/office/powerpoint/2010/main" val="190328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27</a:t>
            </a:fld>
            <a:endParaRPr lang="en-US" dirty="0"/>
          </a:p>
        </p:txBody>
      </p:sp>
    </p:spTree>
    <p:extLst>
      <p:ext uri="{BB962C8B-B14F-4D97-AF65-F5344CB8AC3E}">
        <p14:creationId xmlns:p14="http://schemas.microsoft.com/office/powerpoint/2010/main" val="339362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28</a:t>
            </a:fld>
            <a:endParaRPr lang="en-US" dirty="0"/>
          </a:p>
        </p:txBody>
      </p:sp>
    </p:spTree>
    <p:extLst>
      <p:ext uri="{BB962C8B-B14F-4D97-AF65-F5344CB8AC3E}">
        <p14:creationId xmlns:p14="http://schemas.microsoft.com/office/powerpoint/2010/main" val="360384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29</a:t>
            </a:fld>
            <a:endParaRPr lang="en-US" dirty="0"/>
          </a:p>
        </p:txBody>
      </p:sp>
    </p:spTree>
    <p:extLst>
      <p:ext uri="{BB962C8B-B14F-4D97-AF65-F5344CB8AC3E}">
        <p14:creationId xmlns:p14="http://schemas.microsoft.com/office/powerpoint/2010/main" val="197588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 statement allows us to provide information to our client showing what accounts paid, where the payment was made, and how much of the payment is owed to the client and the agency.  We can also indicate what prior balance(s) is owed to the agency, check amount included and current amount due to agency.</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If you are an agency, remittance processing is arguably the most important reporting you ever do. Millions of dollars are reconciled and remitted to your clients. If money is owed to you, you need to keep track of it and make sure it is collected.</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Amount collected must be periodically remitted to the client. Fees must be retained or billed for the transactions as well as amounts paid to the client.</a:t>
            </a: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a:t>
            </a:fld>
            <a:endParaRPr lang="en-US" dirty="0"/>
          </a:p>
        </p:txBody>
      </p:sp>
    </p:spTree>
    <p:extLst>
      <p:ext uri="{BB962C8B-B14F-4D97-AF65-F5344CB8AC3E}">
        <p14:creationId xmlns:p14="http://schemas.microsoft.com/office/powerpoint/2010/main" val="397545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 statement allows us to provide information to our client showing what accounts paid, where the payment was made, and how much of the payment is owed to the client and the agency.  We can also indicate what prior balance(s) is owed to the agency, check amount included and current amount due to agency.</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If you are an agency, remittance processing is arguably the most important reporting you ever do. Millions of dollars are reconciled and remitted to your clients. If money is owed to you, you need to keep track of it and make sure it is collected.</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Amount collected must be periodically remitted to the client. Fees must be retained or billed for the transactions as well as amounts paid to the client.</a:t>
            </a: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a:t>
            </a:fld>
            <a:endParaRPr lang="en-US" dirty="0"/>
          </a:p>
        </p:txBody>
      </p:sp>
    </p:spTree>
    <p:extLst>
      <p:ext uri="{BB962C8B-B14F-4D97-AF65-F5344CB8AC3E}">
        <p14:creationId xmlns:p14="http://schemas.microsoft.com/office/powerpoint/2010/main" val="50580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11</a:t>
            </a:fld>
            <a:endParaRPr lang="en-US" dirty="0"/>
          </a:p>
        </p:txBody>
      </p:sp>
    </p:spTree>
    <p:extLst>
      <p:ext uri="{BB962C8B-B14F-4D97-AF65-F5344CB8AC3E}">
        <p14:creationId xmlns:p14="http://schemas.microsoft.com/office/powerpoint/2010/main" val="304241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12</a:t>
            </a:fld>
            <a:endParaRPr lang="en-US" dirty="0"/>
          </a:p>
        </p:txBody>
      </p:sp>
    </p:spTree>
    <p:extLst>
      <p:ext uri="{BB962C8B-B14F-4D97-AF65-F5344CB8AC3E}">
        <p14:creationId xmlns:p14="http://schemas.microsoft.com/office/powerpoint/2010/main" val="54034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13</a:t>
            </a:fld>
            <a:endParaRPr lang="en-US" dirty="0"/>
          </a:p>
        </p:txBody>
      </p:sp>
    </p:spTree>
    <p:extLst>
      <p:ext uri="{BB962C8B-B14F-4D97-AF65-F5344CB8AC3E}">
        <p14:creationId xmlns:p14="http://schemas.microsoft.com/office/powerpoint/2010/main" val="357695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14</a:t>
            </a:fld>
            <a:endParaRPr lang="en-US" dirty="0"/>
          </a:p>
        </p:txBody>
      </p:sp>
    </p:spTree>
    <p:extLst>
      <p:ext uri="{BB962C8B-B14F-4D97-AF65-F5344CB8AC3E}">
        <p14:creationId xmlns:p14="http://schemas.microsoft.com/office/powerpoint/2010/main" val="302824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15</a:t>
            </a:fld>
            <a:endParaRPr lang="en-US" dirty="0"/>
          </a:p>
        </p:txBody>
      </p:sp>
    </p:spTree>
    <p:extLst>
      <p:ext uri="{BB962C8B-B14F-4D97-AF65-F5344CB8AC3E}">
        <p14:creationId xmlns:p14="http://schemas.microsoft.com/office/powerpoint/2010/main" val="94128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6/10/2016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6/10/2016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81000" y="7620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168"/>
            <a:ext cx="457200" cy="230832"/>
          </a:xfrm>
          <a:prstGeom prst="rect">
            <a:avLst/>
          </a:prstGeom>
          <a:noFill/>
        </p:spPr>
        <p:txBody>
          <a:bodyPr wrap="square" rtlCol="0">
            <a:spAutoFit/>
          </a:bodyPr>
          <a:lstStyle/>
          <a:p>
            <a:pPr algn="ctr"/>
            <a:fld id="{951862B4-C7B9-4BF4-8359-F9353F249BCF}" type="slidenum">
              <a:rPr lang="en-US" sz="900" i="1" smtClean="0">
                <a:solidFill>
                  <a:schemeClr val="tx1"/>
                </a:solidFill>
                <a:latin typeface="Arial" pitchFamily="34" charset="0"/>
                <a:cs typeface="Arial" pitchFamily="34" charset="0"/>
              </a:rPr>
              <a:pPr algn="ctr"/>
              <a:t>‹#›</a:t>
            </a:fld>
            <a:endParaRPr lang="en-US" sz="900" dirty="0">
              <a:latin typeface="Arial" pitchFamily="34" charset="0"/>
              <a:cs typeface="Arial" pitchFamily="34" charset="0"/>
            </a:endParaRPr>
          </a:p>
        </p:txBody>
      </p:sp>
      <p:sp>
        <p:nvSpPr>
          <p:cNvPr id="10" name="TextBox 9"/>
          <p:cNvSpPr txBox="1"/>
          <p:nvPr/>
        </p:nvSpPr>
        <p:spPr>
          <a:xfrm>
            <a:off x="381000" y="6627168"/>
            <a:ext cx="2971800" cy="230832"/>
          </a:xfrm>
          <a:prstGeom prst="rect">
            <a:avLst/>
          </a:prstGeom>
          <a:noFill/>
        </p:spPr>
        <p:txBody>
          <a:bodyPr wrap="square" rtlCol="0">
            <a:spAutoFit/>
          </a:bodyPr>
          <a:lstStyle/>
          <a:p>
            <a:r>
              <a:rPr lang="en-US" sz="900" i="1" dirty="0" smtClean="0">
                <a:solidFill>
                  <a:schemeClr val="tx1"/>
                </a:solidFill>
                <a:latin typeface="Arial" pitchFamily="34" charset="0"/>
                <a:cs typeface="Arial" pitchFamily="34" charset="0"/>
              </a:rPr>
              <a:t>© Copyright 2016</a:t>
            </a:r>
            <a:r>
              <a:rPr lang="en-US" sz="900" i="1" baseline="0" dirty="0" smtClean="0">
                <a:solidFill>
                  <a:schemeClr val="tx1"/>
                </a:solidFill>
                <a:latin typeface="Arial" pitchFamily="34" charset="0"/>
                <a:cs typeface="Arial" pitchFamily="34" charset="0"/>
              </a:rPr>
              <a:t> </a:t>
            </a:r>
            <a:r>
              <a:rPr lang="en-US" sz="900" i="1" dirty="0" smtClean="0">
                <a:solidFill>
                  <a:schemeClr val="tx1"/>
                </a:solidFill>
                <a:latin typeface="Arial" pitchFamily="34" charset="0"/>
                <a:cs typeface="Arial" pitchFamily="34" charset="0"/>
              </a:rPr>
              <a:t>– Quantrax Corporation, Inc</a:t>
            </a:r>
            <a:endParaRPr lang="en-US" sz="900" dirty="0">
              <a:latin typeface="Arial" pitchFamily="34" charset="0"/>
              <a:cs typeface="Arial" pitchFamily="34" charset="0"/>
            </a:endParaRP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10400" y="76200"/>
            <a:ext cx="1604544" cy="640080"/>
          </a:xfrm>
          <a:prstGeom prst="rect">
            <a:avLst/>
          </a:prstGeom>
        </p:spPr>
      </p:pic>
      <p:cxnSp>
        <p:nvCxnSpPr>
          <p:cNvPr id="13" name="Straight Connector 12"/>
          <p:cNvCxnSpPr/>
          <p:nvPr userDrawn="1"/>
        </p:nvCxnSpPr>
        <p:spPr>
          <a:xfrm>
            <a:off x="381000" y="66294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Remittance Statements/Client Receivables</a:t>
            </a: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pic>
        <p:nvPicPr>
          <p:cNvPr id="3" name="Picture 2"/>
          <p:cNvPicPr>
            <a:picLocks noChangeAspect="1"/>
          </p:cNvPicPr>
          <p:nvPr/>
        </p:nvPicPr>
        <p:blipFill>
          <a:blip r:embed="rId3" cstate="print"/>
          <a:stretch>
            <a:fillRect/>
          </a:stretch>
        </p:blipFill>
        <p:spPr>
          <a:xfrm>
            <a:off x="2209800" y="2585720"/>
            <a:ext cx="4876800" cy="320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endParaRPr dirty="0"/>
          </a:p>
        </p:txBody>
      </p:sp>
      <p:sp>
        <p:nvSpPr>
          <p:cNvPr id="8"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Identifying The Areas Associated With Remittance Statements And Receivables </a:t>
            </a:r>
            <a:r>
              <a:rPr lang="en-US" altLang="en-US" sz="2000" b="1" dirty="0" smtClean="0"/>
              <a:t>– Payment Report</a:t>
            </a:r>
            <a:endParaRPr lang="en-US" altLang="en-US" sz="2000" b="1" dirty="0"/>
          </a:p>
        </p:txBody>
      </p:sp>
      <p:sp>
        <p:nvSpPr>
          <p:cNvPr id="9" name="Shape 111"/>
          <p:cNvSpPr/>
          <p:nvPr/>
        </p:nvSpPr>
        <p:spPr>
          <a:xfrm>
            <a:off x="398929" y="8382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Payment transaction menu &gt; Payment reports for Period &gt; Payments by client for period </a:t>
            </a:r>
            <a:endParaRPr dirty="0"/>
          </a:p>
        </p:txBody>
      </p:sp>
      <p:pic>
        <p:nvPicPr>
          <p:cNvPr id="7" name="Picture 6"/>
          <p:cNvPicPr preferRelativeResize="0">
            <a:picLocks noChangeAspect="1"/>
          </p:cNvPicPr>
          <p:nvPr/>
        </p:nvPicPr>
        <p:blipFill>
          <a:blip r:embed="rId2">
            <a:lum bright="-2000" contrast="-1000"/>
            <a:extLst>
              <a:ext uri="{28A0092B-C50C-407E-A947-70E740481C1C}">
                <a14:useLocalDpi xmlns:a14="http://schemas.microsoft.com/office/drawing/2010/main" val="0"/>
              </a:ext>
            </a:extLst>
          </a:blip>
          <a:srcRect/>
          <a:stretch>
            <a:fillRect/>
          </a:stretch>
        </p:blipFill>
        <p:spPr bwMode="auto">
          <a:xfrm>
            <a:off x="457200" y="1981198"/>
            <a:ext cx="8172449" cy="2914650"/>
          </a:xfrm>
          <a:prstGeom prst="rect">
            <a:avLst/>
          </a:prstGeom>
          <a:noFill/>
          <a:ln>
            <a:noFill/>
          </a:ln>
        </p:spPr>
      </p:pic>
    </p:spTree>
    <p:extLst>
      <p:ext uri="{BB962C8B-B14F-4D97-AF65-F5344CB8AC3E}">
        <p14:creationId xmlns:p14="http://schemas.microsoft.com/office/powerpoint/2010/main" val="309052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Remittance Statements – Balance Types</a:t>
            </a:r>
            <a:endParaRPr lang="en-US" altLang="en-US" sz="2000" b="1" dirty="0"/>
          </a:p>
        </p:txBody>
      </p:sp>
      <p:sp>
        <p:nvSpPr>
          <p:cNvPr id="3"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System Control menu 1 &gt; Balance Types &gt; Options for the company</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05" y="1524000"/>
            <a:ext cx="6998095" cy="4902858"/>
          </a:xfrm>
          <a:prstGeom prst="rect">
            <a:avLst/>
          </a:prstGeom>
        </p:spPr>
      </p:pic>
      <p:sp>
        <p:nvSpPr>
          <p:cNvPr id="4" name="Rectangle 3"/>
          <p:cNvSpPr/>
          <p:nvPr/>
        </p:nvSpPr>
        <p:spPr>
          <a:xfrm>
            <a:off x="1905000" y="3200400"/>
            <a:ext cx="609600" cy="2971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084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Remittance Statements – Balance Types</a:t>
            </a:r>
            <a:endParaRPr lang="en-US" alt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2518548959"/>
              </p:ext>
            </p:extLst>
          </p:nvPr>
        </p:nvGraphicFramePr>
        <p:xfrm>
          <a:off x="457200" y="1295398"/>
          <a:ext cx="8229600" cy="3645674"/>
        </p:xfrm>
        <a:graphic>
          <a:graphicData uri="http://schemas.openxmlformats.org/drawingml/2006/table">
            <a:tbl>
              <a:tblPr firstRow="1" bandRow="1">
                <a:tableStyleId>{5C22544A-7EE6-4342-B048-85BDC9FD1C3A}</a:tableStyleId>
              </a:tblPr>
              <a:tblGrid>
                <a:gridCol w="4191000"/>
                <a:gridCol w="4038600"/>
              </a:tblGrid>
              <a:tr h="404163">
                <a:tc gridSpan="2">
                  <a:txBody>
                    <a:bodyPr/>
                    <a:lstStyle/>
                    <a:p>
                      <a:pPr algn="ctr"/>
                      <a:r>
                        <a:rPr lang="en-US" dirty="0" smtClean="0">
                          <a:latin typeface="Arial" panose="020B0604020202020204" pitchFamily="34" charset="0"/>
                          <a:cs typeface="Arial" panose="020B0604020202020204" pitchFamily="34" charset="0"/>
                        </a:rPr>
                        <a:t>Payment Codes</a:t>
                      </a: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r>
              <a:tr h="404163">
                <a:tc>
                  <a:txBody>
                    <a:bodyPr/>
                    <a:lstStyle/>
                    <a:p>
                      <a:pPr algn="ctr"/>
                      <a:r>
                        <a:rPr lang="en-US" dirty="0" smtClean="0">
                          <a:latin typeface="Arial" panose="020B0604020202020204" pitchFamily="34" charset="0"/>
                          <a:cs typeface="Arial" panose="020B0604020202020204" pitchFamily="34" charset="0"/>
                        </a:rPr>
                        <a:t>APPEAR on Statements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DO</a:t>
                      </a:r>
                      <a:r>
                        <a:rPr lang="en-US" baseline="0" dirty="0" smtClean="0">
                          <a:latin typeface="Arial" panose="020B0604020202020204" pitchFamily="34" charset="0"/>
                          <a:cs typeface="Arial" panose="020B0604020202020204" pitchFamily="34" charset="0"/>
                        </a:rPr>
                        <a:t> NOT APPEAR on Statements</a:t>
                      </a:r>
                      <a:endParaRPr lang="en-US" dirty="0">
                        <a:latin typeface="Arial" panose="020B0604020202020204" pitchFamily="34" charset="0"/>
                        <a:cs typeface="Arial" panose="020B0604020202020204" pitchFamily="34" charset="0"/>
                      </a:endParaRPr>
                    </a:p>
                  </a:txBody>
                  <a:tcPr/>
                </a:tc>
              </a:tr>
              <a:tr h="2837348">
                <a:tc>
                  <a:txBody>
                    <a:bodyPr/>
                    <a:lstStyle/>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01 paid agency</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02 forwarding agency payment</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11 direct payment to client</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52  AR adjustment (optional)</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21 Agency NSF</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31 Client NSF</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59  Bill client and increase debtor balance</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71 Overpayment refund client</a:t>
                      </a:r>
                    </a:p>
                    <a:p>
                      <a:endParaRPr lang="en-US" sz="1600" dirty="0">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Adjustments (payment codes 40-49)</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Balance types can keep transactions from appearing </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Payment code 52 may or may not </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Payment Code 72 Refund to debtor</a:t>
                      </a:r>
                    </a:p>
                    <a:p>
                      <a:pPr marL="285750" lvl="0" indent="-285750">
                        <a:buFont typeface="Arial" panose="020B0604020202020204" pitchFamily="34" charset="0"/>
                        <a:buChar char="•"/>
                      </a:pPr>
                      <a:r>
                        <a:rPr lang="en-US" sz="1600" kern="1200" dirty="0" smtClean="0">
                          <a:solidFill>
                            <a:schemeClr val="dk1"/>
                          </a:solidFill>
                          <a:effectLst/>
                          <a:latin typeface="Arial" panose="020B0604020202020204" pitchFamily="34" charset="0"/>
                          <a:ea typeface="+mn-ea"/>
                          <a:cs typeface="Arial" panose="020B0604020202020204" pitchFamily="34" charset="0"/>
                        </a:rPr>
                        <a:t>Payment Code 73 Overpayment adjustment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Payment Code 90 collector commission adjustment</a:t>
                      </a:r>
                    </a:p>
                    <a:p>
                      <a:pPr marL="285750" lvl="0" indent="-285750">
                        <a:buFont typeface="Arial" panose="020B0604020202020204" pitchFamily="34" charset="0"/>
                        <a:buChar char="•"/>
                      </a:pPr>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27921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Remittance Statements</a:t>
            </a:r>
            <a:endParaRPr lang="en-US" altLang="en-US" sz="2000" b="1" dirty="0"/>
          </a:p>
        </p:txBody>
      </p:sp>
      <p:grpSp>
        <p:nvGrpSpPr>
          <p:cNvPr id="2" name="Group 1"/>
          <p:cNvGrpSpPr>
            <a:grpSpLocks noChangeAspect="1"/>
          </p:cNvGrpSpPr>
          <p:nvPr/>
        </p:nvGrpSpPr>
        <p:grpSpPr>
          <a:xfrm>
            <a:off x="228600" y="2573464"/>
            <a:ext cx="8739760" cy="3751136"/>
            <a:chOff x="804862" y="2176462"/>
            <a:chExt cx="7534275" cy="3233738"/>
          </a:xfrm>
        </p:grpSpPr>
        <p:pic>
          <p:nvPicPr>
            <p:cNvPr id="4" name="Picture 3"/>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04862" y="2176462"/>
              <a:ext cx="7534275" cy="2505075"/>
            </a:xfrm>
            <a:prstGeom prst="rect">
              <a:avLst/>
            </a:prstGeom>
            <a:noFill/>
            <a:ln>
              <a:noFill/>
            </a:ln>
          </p:spPr>
        </p:pic>
        <p:pic>
          <p:nvPicPr>
            <p:cNvPr id="6" name="Picture 5"/>
            <p:cNvPicPr/>
            <p:nvPr/>
          </p:nvPicPr>
          <p:blipFill>
            <a:blip r:embed="rId4">
              <a:lum bright="-7000"/>
              <a:extLst>
                <a:ext uri="{28A0092B-C50C-407E-A947-70E740481C1C}">
                  <a14:useLocalDpi xmlns:a14="http://schemas.microsoft.com/office/drawing/2010/main" val="0"/>
                </a:ext>
              </a:extLst>
            </a:blip>
            <a:srcRect/>
            <a:stretch>
              <a:fillRect/>
            </a:stretch>
          </p:blipFill>
          <p:spPr bwMode="auto">
            <a:xfrm>
              <a:off x="847725" y="4495800"/>
              <a:ext cx="7491412" cy="914400"/>
            </a:xfrm>
            <a:prstGeom prst="rect">
              <a:avLst/>
            </a:prstGeom>
            <a:noFill/>
            <a:ln>
              <a:noFill/>
            </a:ln>
          </p:spPr>
        </p:pic>
      </p:grpSp>
      <p:sp>
        <p:nvSpPr>
          <p:cNvPr id="7" name="Shape 114"/>
          <p:cNvSpPr/>
          <p:nvPr/>
        </p:nvSpPr>
        <p:spPr>
          <a:xfrm>
            <a:off x="228600" y="1017910"/>
            <a:ext cx="8610600" cy="111569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a:t>The statement below is for a remit type of G = gross client </a:t>
            </a:r>
            <a:r>
              <a:rPr lang="en-US" dirty="0" smtClean="0"/>
              <a:t>statement</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This </a:t>
            </a:r>
            <a:r>
              <a:rPr lang="en-US" dirty="0"/>
              <a:t>is where you will send 100% of the money the agency collects to your client and bill them for your fees on payments made to the agency and the payments made to the </a:t>
            </a:r>
            <a:r>
              <a:rPr lang="en-US" dirty="0" smtClean="0"/>
              <a:t>client</a:t>
            </a:r>
            <a:endParaRPr dirty="0"/>
          </a:p>
        </p:txBody>
      </p:sp>
    </p:spTree>
    <p:extLst>
      <p:ext uri="{BB962C8B-B14F-4D97-AF65-F5344CB8AC3E}">
        <p14:creationId xmlns:p14="http://schemas.microsoft.com/office/powerpoint/2010/main" val="1741028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Receivables </a:t>
            </a:r>
          </a:p>
        </p:txBody>
      </p:sp>
      <p:sp>
        <p:nvSpPr>
          <p:cNvPr id="8"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Client statements menu &gt; Client receivables entry</a:t>
            </a:r>
            <a:endParaRP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62175"/>
            <a:ext cx="8161020" cy="3117056"/>
          </a:xfrm>
          <a:prstGeom prst="rect">
            <a:avLst/>
          </a:prstGeom>
          <a:noFill/>
          <a:ln>
            <a:noFill/>
          </a:ln>
        </p:spPr>
      </p:pic>
    </p:spTree>
    <p:extLst>
      <p:ext uri="{BB962C8B-B14F-4D97-AF65-F5344CB8AC3E}">
        <p14:creationId xmlns:p14="http://schemas.microsoft.com/office/powerpoint/2010/main" val="2063905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Receivables </a:t>
            </a:r>
          </a:p>
        </p:txBody>
      </p:sp>
      <p:sp>
        <p:nvSpPr>
          <p:cNvPr id="8"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Client statements menu &gt; Client receivables entry</a:t>
            </a:r>
            <a:endParaRPr dirty="0"/>
          </a:p>
        </p:txBody>
      </p:sp>
      <p:sp>
        <p:nvSpPr>
          <p:cNvPr id="6" name="Shape 114"/>
          <p:cNvSpPr/>
          <p:nvPr/>
        </p:nvSpPr>
        <p:spPr>
          <a:xfrm>
            <a:off x="228600" y="1322710"/>
            <a:ext cx="8610600" cy="53630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Reference </a:t>
            </a:r>
            <a:r>
              <a:rPr lang="en-US" b="1" dirty="0"/>
              <a:t># </a:t>
            </a:r>
            <a:r>
              <a:rPr lang="en-US" dirty="0"/>
              <a:t>- this number is printed on each statement and the first 6 digits indicate the year, month, and day the statement was </a:t>
            </a:r>
            <a:r>
              <a:rPr lang="en-US" dirty="0" smtClean="0"/>
              <a:t>run</a:t>
            </a:r>
            <a:br>
              <a:rPr lang="en-US" dirty="0" smtClean="0"/>
            </a:b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Description</a:t>
            </a:r>
            <a:r>
              <a:rPr lang="en-US" dirty="0" smtClean="0"/>
              <a:t> </a:t>
            </a:r>
            <a:r>
              <a:rPr lang="en-US" dirty="0"/>
              <a:t>– indicates type of AR </a:t>
            </a:r>
            <a:r>
              <a:rPr lang="en-US" dirty="0" smtClean="0"/>
              <a:t>transaction</a:t>
            </a:r>
            <a:endParaRPr lang="en-US" dirty="0"/>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Statement</a:t>
            </a:r>
            <a:r>
              <a:rPr lang="en-US" dirty="0" smtClean="0"/>
              <a:t> </a:t>
            </a:r>
            <a:r>
              <a:rPr lang="en-US" dirty="0"/>
              <a:t>– indicate a statement was created</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Statement </a:t>
            </a:r>
            <a:r>
              <a:rPr lang="en-US" b="1" i="1" dirty="0"/>
              <a:t>Credit </a:t>
            </a:r>
            <a:r>
              <a:rPr lang="en-US" dirty="0"/>
              <a:t>– indicates a statement created was applied to the AR</a:t>
            </a:r>
          </a:p>
          <a:p>
            <a:pPr marL="1657350" lvl="3"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Statement </a:t>
            </a:r>
            <a:r>
              <a:rPr lang="en-US" b="1" i="1" dirty="0"/>
              <a:t>Credits </a:t>
            </a:r>
            <a:r>
              <a:rPr lang="en-US" dirty="0"/>
              <a:t>are typically seen with Net statements and will be applied when the client has a prior balance.  When the statement is processed, it will look at outstanding AR and if you are sending a check to the client and the client owes you money, we will reduce the amount sent to the client by the amount owed, if the amount collected is enough to pay off prior balance.</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Payment</a:t>
            </a:r>
            <a:r>
              <a:rPr lang="en-US" dirty="0" smtClean="0"/>
              <a:t> </a:t>
            </a:r>
            <a:r>
              <a:rPr lang="en-US" dirty="0"/>
              <a:t>– indicates a payment was made</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Adjustment</a:t>
            </a:r>
            <a:r>
              <a:rPr lang="en-US" dirty="0" smtClean="0"/>
              <a:t> </a:t>
            </a:r>
            <a:r>
              <a:rPr lang="en-US" dirty="0"/>
              <a:t>– indicates an adjustment was made to the </a:t>
            </a:r>
            <a:r>
              <a:rPr lang="en-US" dirty="0" smtClean="0"/>
              <a:t>AR</a:t>
            </a:r>
            <a:br>
              <a:rPr lang="en-US" dirty="0" smtClean="0"/>
            </a:b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Date</a:t>
            </a:r>
            <a:r>
              <a:rPr lang="en-US" dirty="0" smtClean="0"/>
              <a:t> </a:t>
            </a:r>
            <a:r>
              <a:rPr lang="en-US" dirty="0"/>
              <a:t>– indicate the date the transaction </a:t>
            </a:r>
            <a:r>
              <a:rPr lang="en-US" dirty="0" smtClean="0"/>
              <a:t>occurred</a:t>
            </a:r>
            <a:br>
              <a:rPr lang="en-US" dirty="0" smtClean="0"/>
            </a:b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Transaction </a:t>
            </a:r>
            <a:r>
              <a:rPr lang="en-US" b="1" i="1" dirty="0"/>
              <a:t>Amount </a:t>
            </a:r>
            <a:r>
              <a:rPr lang="en-US" dirty="0"/>
              <a:t>– shows amount of transaction.  For statements it indicate how much is owed to the agency.</a:t>
            </a:r>
          </a:p>
          <a:p>
            <a:pPr lvl="1">
              <a:spcBef>
                <a:spcPts val="300"/>
              </a:spcBef>
              <a:buSzPct val="100000"/>
              <a:defRPr sz="1600">
                <a:latin typeface="Arial"/>
                <a:ea typeface="Arial"/>
                <a:cs typeface="Arial"/>
                <a:sym typeface="Arial"/>
              </a:defRPr>
            </a:pPr>
            <a:endParaRPr dirty="0"/>
          </a:p>
        </p:txBody>
      </p:sp>
    </p:spTree>
    <p:extLst>
      <p:ext uri="{BB962C8B-B14F-4D97-AF65-F5344CB8AC3E}">
        <p14:creationId xmlns:p14="http://schemas.microsoft.com/office/powerpoint/2010/main" val="1928524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Receivables </a:t>
            </a:r>
          </a:p>
        </p:txBody>
      </p:sp>
      <p:sp>
        <p:nvSpPr>
          <p:cNvPr id="8"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Client statements menu &gt; Client receivables entry</a:t>
            </a:r>
            <a:endParaRPr dirty="0"/>
          </a:p>
        </p:txBody>
      </p:sp>
      <p:sp>
        <p:nvSpPr>
          <p:cNvPr id="6" name="Shape 114"/>
          <p:cNvSpPr/>
          <p:nvPr/>
        </p:nvSpPr>
        <p:spPr>
          <a:xfrm>
            <a:off x="228600" y="1322710"/>
            <a:ext cx="8610600" cy="426270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Reference </a:t>
            </a:r>
            <a:r>
              <a:rPr lang="en-US" b="1" dirty="0"/>
              <a:t>Total </a:t>
            </a:r>
            <a:r>
              <a:rPr lang="en-US" dirty="0"/>
              <a:t>– indicate the balance due for the transaction amount.  So, if you post a $50.00 payment to line 1 of this AR the Transaction Amount will show $50.00 and the Reference Total will show $0.00</a:t>
            </a:r>
            <a:r>
              <a:rPr lang="en-US" dirty="0" smtClean="0"/>
              <a:t>.</a:t>
            </a:r>
            <a:br>
              <a:rPr lang="en-US" dirty="0" smtClean="0"/>
            </a:b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Comment</a:t>
            </a:r>
            <a:r>
              <a:rPr lang="en-US" dirty="0" smtClean="0"/>
              <a:t> </a:t>
            </a:r>
            <a:r>
              <a:rPr lang="en-US" dirty="0"/>
              <a:t>– this field will show the following:</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Check </a:t>
            </a:r>
            <a:r>
              <a:rPr lang="en-US" b="1" i="1" dirty="0"/>
              <a:t>and amount </a:t>
            </a:r>
            <a:r>
              <a:rPr lang="en-US" dirty="0"/>
              <a:t>– when a statement is run.  If you are billing client or the in the case of a Net remit, you may see “Check 0.00” since there is no money owed to the agency.</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Payment</a:t>
            </a:r>
            <a:r>
              <a:rPr lang="en-US" dirty="0" smtClean="0"/>
              <a:t> </a:t>
            </a:r>
            <a:r>
              <a:rPr lang="en-US" dirty="0"/>
              <a:t>– if the transaction indicates a payment was applied.</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Adjustment</a:t>
            </a:r>
            <a:r>
              <a:rPr lang="en-US" dirty="0" smtClean="0"/>
              <a:t> </a:t>
            </a:r>
            <a:r>
              <a:rPr lang="en-US" dirty="0"/>
              <a:t>– if the transaction indicates an Adjustment was made the AR.</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STM.DATE </a:t>
            </a:r>
            <a:r>
              <a:rPr lang="en-US" b="1" i="1" dirty="0"/>
              <a:t>mmddyy </a:t>
            </a:r>
            <a:r>
              <a:rPr lang="en-US" dirty="0"/>
              <a:t>– this indicates a statement credit was applied to the statement date indicated on the comment line.</a:t>
            </a:r>
          </a:p>
          <a:p>
            <a:pPr marL="1200150" lvl="2" indent="-285750">
              <a:spcBef>
                <a:spcPts val="300"/>
              </a:spcBef>
              <a:buSzPct val="100000"/>
              <a:buFont typeface="Wingdings" panose="05000000000000000000" pitchFamily="2" charset="2"/>
              <a:buChar char="q"/>
              <a:defRPr sz="1600">
                <a:latin typeface="Arial"/>
                <a:ea typeface="Arial"/>
                <a:cs typeface="Arial"/>
                <a:sym typeface="Arial"/>
              </a:defRPr>
            </a:pPr>
            <a:r>
              <a:rPr lang="en-US" b="1" i="1" dirty="0" smtClean="0"/>
              <a:t>Check </a:t>
            </a:r>
            <a:r>
              <a:rPr lang="en-US" b="1" i="1" dirty="0"/>
              <a:t>No </a:t>
            </a:r>
            <a:r>
              <a:rPr lang="en-US" dirty="0"/>
              <a:t>– indicates a statement credit.  This type of statement credit needs to be looked at closely and could be an incorrect statement credit for various posting reasons.   This can occur when payments applied to AR are NOT applied to the correct Reference #, thus creating a credit balance on the client AR. </a:t>
            </a:r>
            <a:endParaRPr dirty="0"/>
          </a:p>
        </p:txBody>
      </p:sp>
    </p:spTree>
    <p:extLst>
      <p:ext uri="{BB962C8B-B14F-4D97-AF65-F5344CB8AC3E}">
        <p14:creationId xmlns:p14="http://schemas.microsoft.com/office/powerpoint/2010/main" val="3736800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Types of Statements</a:t>
            </a:r>
            <a:endParaRPr lang="en-US" altLang="en-US" sz="2000" b="1" dirty="0"/>
          </a:p>
        </p:txBody>
      </p:sp>
      <p:sp>
        <p:nvSpPr>
          <p:cNvPr id="7" name="Shape 114"/>
          <p:cNvSpPr/>
          <p:nvPr/>
        </p:nvSpPr>
        <p:spPr>
          <a:xfrm>
            <a:off x="246529" y="1066800"/>
            <a:ext cx="8610600" cy="466281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Gross client statement</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Gross client statement with separate statement for returned check</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Gross statement with separate statement for direct payments (payment code 11)</a:t>
            </a:r>
            <a:br>
              <a:rPr lang="en-US" dirty="0" smtClean="0"/>
            </a:br>
            <a:endParaRPr lang="en-US" dirty="0" smtClean="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Main statement</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Direct statement</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Balance statement</a:t>
            </a:r>
            <a:br>
              <a:rPr lang="en-US" dirty="0" smtClean="0"/>
            </a:br>
            <a:endParaRPr lang="en-US" dirty="0" smtClean="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Net client statement</a:t>
            </a: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Net clients statement with separate statement for returned checks</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NOTE: If the client wants both a direct and balance type statement, when a direct payment is made to balance type 3, that payment will show up on the direct statement NOT the balance type statement.  Only payment type 01 will show on the balance type statement, when is set up for separate direct statements, as shown below.  List different types of statements</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5656421"/>
            <a:ext cx="8105775" cy="542925"/>
          </a:xfrm>
          <a:prstGeom prst="rect">
            <a:avLst/>
          </a:prstGeom>
          <a:noFill/>
          <a:ln>
            <a:noFill/>
          </a:ln>
        </p:spPr>
      </p:pic>
    </p:spTree>
    <p:extLst>
      <p:ext uri="{BB962C8B-B14F-4D97-AF65-F5344CB8AC3E}">
        <p14:creationId xmlns:p14="http://schemas.microsoft.com/office/powerpoint/2010/main" val="2889258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a:t>
            </a:r>
            <a:r>
              <a:rPr lang="en-US" altLang="en-US" sz="2000" b="1" dirty="0" smtClean="0"/>
              <a:t>Receivables - FAQs</a:t>
            </a:r>
            <a:endParaRPr lang="en-US" altLang="en-US" sz="2000" b="1" dirty="0"/>
          </a:p>
        </p:txBody>
      </p:sp>
      <p:graphicFrame>
        <p:nvGraphicFramePr>
          <p:cNvPr id="2" name="Table 1"/>
          <p:cNvGraphicFramePr>
            <a:graphicFrameLocks noGrp="1"/>
          </p:cNvGraphicFramePr>
          <p:nvPr>
            <p:extLst>
              <p:ext uri="{D42A27DB-BD31-4B8C-83A1-F6EECF244321}">
                <p14:modId xmlns:p14="http://schemas.microsoft.com/office/powerpoint/2010/main" val="217094838"/>
              </p:ext>
            </p:extLst>
          </p:nvPr>
        </p:nvGraphicFramePr>
        <p:xfrm>
          <a:off x="533400" y="1676400"/>
          <a:ext cx="8229600" cy="3657600"/>
        </p:xfrm>
        <a:graphic>
          <a:graphicData uri="http://schemas.openxmlformats.org/drawingml/2006/table">
            <a:tbl>
              <a:tblPr firstRow="1" bandRow="1">
                <a:tableStyleId>{5C22544A-7EE6-4342-B048-85BDC9FD1C3A}</a:tableStyleId>
              </a:tblPr>
              <a:tblGrid>
                <a:gridCol w="8229600"/>
              </a:tblGrid>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Arial" panose="020B0604020202020204" pitchFamily="34" charset="0"/>
                          <a:ea typeface="+mn-ea"/>
                          <a:cs typeface="Arial" panose="020B0604020202020204" pitchFamily="34" charset="0"/>
                        </a:rPr>
                        <a:t>When running statements:</a:t>
                      </a:r>
                      <a:br>
                        <a:rPr lang="en-US" sz="1800" b="1" kern="1200" dirty="0" smtClean="0">
                          <a:solidFill>
                            <a:schemeClr val="lt1"/>
                          </a:solidFill>
                          <a:effectLst/>
                          <a:latin typeface="Arial" panose="020B0604020202020204" pitchFamily="34" charset="0"/>
                          <a:ea typeface="+mn-ea"/>
                          <a:cs typeface="Arial" panose="020B0604020202020204" pitchFamily="34" charset="0"/>
                        </a:rPr>
                      </a:br>
                      <a:endParaRPr lang="en-US" sz="1800" b="1" kern="1200" dirty="0" smtClean="0">
                        <a:solidFill>
                          <a:schemeClr val="lt1"/>
                        </a:solidFill>
                        <a:effectLst/>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pPr>
                      <a:r>
                        <a:rPr lang="en-US" sz="1800" b="1" kern="1200" dirty="0" smtClean="0">
                          <a:solidFill>
                            <a:schemeClr val="lt1"/>
                          </a:solidFill>
                          <a:effectLst/>
                          <a:latin typeface="Arial" panose="020B0604020202020204" pitchFamily="34" charset="0"/>
                          <a:ea typeface="+mn-ea"/>
                          <a:cs typeface="Arial" panose="020B0604020202020204" pitchFamily="34" charset="0"/>
                        </a:rPr>
                        <a:t>RULE- Don’t post any client payments until you have completed your weekly statements </a:t>
                      </a:r>
                      <a:br>
                        <a:rPr lang="en-US" sz="1800" b="1" kern="1200" dirty="0" smtClean="0">
                          <a:solidFill>
                            <a:schemeClr val="lt1"/>
                          </a:solidFill>
                          <a:effectLst/>
                          <a:latin typeface="Arial" panose="020B0604020202020204" pitchFamily="34" charset="0"/>
                          <a:ea typeface="+mn-ea"/>
                          <a:cs typeface="Arial" panose="020B0604020202020204" pitchFamily="34" charset="0"/>
                        </a:rPr>
                      </a:br>
                      <a:endParaRPr lang="en-US" sz="1800" b="1" kern="1200" dirty="0" smtClean="0">
                        <a:solidFill>
                          <a:schemeClr val="lt1"/>
                        </a:solidFill>
                        <a:effectLst/>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pPr>
                      <a:r>
                        <a:rPr lang="en-US" sz="1800" b="1" kern="1200" dirty="0" smtClean="0">
                          <a:solidFill>
                            <a:schemeClr val="lt1"/>
                          </a:solidFill>
                          <a:effectLst/>
                          <a:latin typeface="Arial" panose="020B0604020202020204" pitchFamily="34" charset="0"/>
                          <a:ea typeface="+mn-ea"/>
                          <a:cs typeface="Arial" panose="020B0604020202020204" pitchFamily="34" charset="0"/>
                        </a:rPr>
                        <a:t>RULE: Don’t post any debtor payments until all client payments have been applied</a:t>
                      </a:r>
                      <a:br>
                        <a:rPr lang="en-US" sz="1800" b="1" kern="1200" dirty="0" smtClean="0">
                          <a:solidFill>
                            <a:schemeClr val="lt1"/>
                          </a:solidFill>
                          <a:effectLst/>
                          <a:latin typeface="Arial" panose="020B0604020202020204" pitchFamily="34" charset="0"/>
                          <a:ea typeface="+mn-ea"/>
                          <a:cs typeface="Arial" panose="020B0604020202020204" pitchFamily="34" charset="0"/>
                        </a:rPr>
                      </a:br>
                      <a:endParaRPr lang="en-US" sz="1800" b="1" kern="1200" dirty="0" smtClean="0">
                        <a:solidFill>
                          <a:schemeClr val="lt1"/>
                        </a:solidFill>
                        <a:effectLst/>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pPr>
                      <a:r>
                        <a:rPr lang="en-US" sz="1800" b="1" kern="1200" dirty="0" smtClean="0">
                          <a:solidFill>
                            <a:schemeClr val="lt1"/>
                          </a:solidFill>
                          <a:effectLst/>
                          <a:latin typeface="Arial" panose="020B0604020202020204" pitchFamily="34" charset="0"/>
                          <a:ea typeface="+mn-ea"/>
                          <a:cs typeface="Arial" panose="020B0604020202020204" pitchFamily="34" charset="0"/>
                        </a:rPr>
                        <a:t>RULE: Group Statements – all clients must have the same ‘Group Code”</a:t>
                      </a:r>
                      <a:br>
                        <a:rPr lang="en-US" sz="1800" b="1" kern="1200" dirty="0" smtClean="0">
                          <a:solidFill>
                            <a:schemeClr val="lt1"/>
                          </a:solidFill>
                          <a:effectLst/>
                          <a:latin typeface="Arial" panose="020B0604020202020204" pitchFamily="34" charset="0"/>
                          <a:ea typeface="+mn-ea"/>
                          <a:cs typeface="Arial" panose="020B0604020202020204" pitchFamily="34" charset="0"/>
                        </a:rPr>
                      </a:br>
                      <a:endParaRPr lang="en-US" sz="1800" b="1" kern="1200" dirty="0" smtClean="0">
                        <a:solidFill>
                          <a:schemeClr val="lt1"/>
                        </a:solidFill>
                        <a:effectLst/>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pPr>
                      <a:r>
                        <a:rPr lang="en-US" sz="1800" b="1" kern="1200" dirty="0" smtClean="0">
                          <a:solidFill>
                            <a:schemeClr val="lt1"/>
                          </a:solidFill>
                          <a:effectLst/>
                          <a:latin typeface="Arial" panose="020B0604020202020204" pitchFamily="34" charset="0"/>
                          <a:ea typeface="+mn-ea"/>
                          <a:cs typeface="Arial" panose="020B0604020202020204" pitchFamily="34" charset="0"/>
                        </a:rPr>
                        <a:t>RULE: Per case reports MUST be run prior to statements.</a:t>
                      </a:r>
                    </a:p>
                    <a:p>
                      <a:pPr marL="742950" lvl="1" indent="-285750">
                        <a:buFont typeface="Arial" panose="020B0604020202020204" pitchFamily="34" charset="0"/>
                        <a:buChar char="•"/>
                      </a:pPr>
                      <a:endParaRPr lang="en-US" sz="1800" b="1" kern="1200" dirty="0" smtClean="0">
                        <a:solidFill>
                          <a:schemeClr val="lt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232422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Any </a:t>
            </a:r>
            <a:r>
              <a:rPr lang="en-US" altLang="en-US" sz="2000" b="1" dirty="0" smtClean="0"/>
              <a:t>Way To Run A Client </a:t>
            </a:r>
            <a:r>
              <a:rPr lang="en-US" altLang="en-US" sz="2000" b="1" dirty="0"/>
              <a:t>AR </a:t>
            </a:r>
            <a:r>
              <a:rPr lang="en-US" altLang="en-US" sz="2000" b="1" dirty="0" smtClean="0"/>
              <a:t>Report ………..</a:t>
            </a:r>
            <a:endParaRPr lang="en-US" altLang="en-US"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066800"/>
            <a:ext cx="4267200" cy="5334000"/>
          </a:xfrm>
          <a:prstGeom prst="rect">
            <a:avLst/>
          </a:prstGeom>
        </p:spPr>
      </p:pic>
    </p:spTree>
    <p:extLst>
      <p:ext uri="{BB962C8B-B14F-4D97-AF65-F5344CB8AC3E}">
        <p14:creationId xmlns:p14="http://schemas.microsoft.com/office/powerpoint/2010/main" val="2610372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4525963"/>
          </a:xfrm>
          <a:prstGeom prst="rect">
            <a:avLst/>
          </a:prstGeom>
        </p:spPr>
        <p:txBody>
          <a:bodyPr>
            <a:normAutofit/>
          </a:bodyPr>
          <a:lstStyle/>
          <a:p>
            <a:pPr lvl="0">
              <a:buFont typeface="Wingdings" pitchFamily="2" charset="2"/>
              <a:buChar char="q"/>
            </a:pPr>
            <a:r>
              <a:rPr lang="en-US" sz="2000" dirty="0" smtClean="0"/>
              <a:t>Identifying The Areas Associated With Remittance Statements And Receivables</a:t>
            </a:r>
          </a:p>
          <a:p>
            <a:pPr lvl="0">
              <a:buFont typeface="Wingdings" pitchFamily="2" charset="2"/>
              <a:buChar char="q"/>
            </a:pPr>
            <a:r>
              <a:rPr lang="en-US" sz="2000" dirty="0" smtClean="0"/>
              <a:t> Working With Client Options That Affect The Remittance Statements</a:t>
            </a:r>
          </a:p>
          <a:p>
            <a:pPr lvl="0">
              <a:buFont typeface="Wingdings" pitchFamily="2" charset="2"/>
              <a:buChar char="q"/>
            </a:pPr>
            <a:r>
              <a:rPr lang="en-US" sz="2000" dirty="0" smtClean="0"/>
              <a:t>Understanding Remittance Statements</a:t>
            </a:r>
          </a:p>
          <a:p>
            <a:pPr>
              <a:buFont typeface="Wingdings" pitchFamily="2" charset="2"/>
              <a:buChar char="q"/>
            </a:pPr>
            <a:r>
              <a:rPr lang="en-US" sz="2000" dirty="0" smtClean="0"/>
              <a:t>Understanding Client Receivables </a:t>
            </a:r>
          </a:p>
          <a:p>
            <a:pPr>
              <a:buFont typeface="Wingdings" pitchFamily="2" charset="2"/>
              <a:buChar char="q"/>
            </a:pPr>
            <a:r>
              <a:rPr lang="en-US" sz="2000" dirty="0" smtClean="0"/>
              <a:t>Updating Client Receivables</a:t>
            </a:r>
          </a:p>
          <a:p>
            <a:pPr>
              <a:buFont typeface="Wingdings" pitchFamily="2" charset="2"/>
              <a:buChar char="q"/>
            </a:pPr>
            <a:endParaRPr lang="en-US" sz="2000" dirty="0" smtClean="0"/>
          </a:p>
          <a:p>
            <a:pPr>
              <a:buFont typeface="Wingdings" pitchFamily="2" charset="2"/>
              <a:buChar char="q"/>
            </a:pPr>
            <a:endParaRPr lang="en-US" sz="2000" dirty="0" smtClean="0"/>
          </a:p>
          <a:p>
            <a:pPr>
              <a:buNone/>
            </a:pPr>
            <a:endParaRPr lang="en-US" sz="2000" dirty="0" smtClean="0"/>
          </a:p>
          <a:p>
            <a:pPr>
              <a:buNone/>
            </a:pPr>
            <a:endParaRPr lang="en-US" sz="2000" dirty="0"/>
          </a:p>
        </p:txBody>
      </p:sp>
      <p:sp>
        <p:nvSpPr>
          <p:cNvPr id="5" name="TextBox 4"/>
          <p:cNvSpPr txBox="1"/>
          <p:nvPr/>
        </p:nvSpPr>
        <p:spPr>
          <a:xfrm>
            <a:off x="304800" y="381000"/>
            <a:ext cx="5791200" cy="400110"/>
          </a:xfrm>
          <a:prstGeom prst="rect">
            <a:avLst/>
          </a:prstGeom>
          <a:noFill/>
          <a:effectLst/>
        </p:spPr>
        <p:txBody>
          <a:bodyPr wrap="square" rtlCol="0">
            <a:spAutoFit/>
          </a:bodyPr>
          <a:lstStyle/>
          <a:p>
            <a:r>
              <a:rPr lang="en-US" sz="2000" b="1" dirty="0" smtClean="0">
                <a:latin typeface="Arial" pitchFamily="34" charset="0"/>
                <a:cs typeface="Arial" pitchFamily="34" charset="0"/>
              </a:rPr>
              <a:t>Agenda</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a:t>
            </a:r>
            <a:r>
              <a:rPr lang="en-US" altLang="en-US" sz="2000" b="1" dirty="0" smtClean="0"/>
              <a:t>Receivables – Top Questions </a:t>
            </a:r>
            <a:endParaRPr lang="en-US" alt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89305946"/>
              </p:ext>
            </p:extLst>
          </p:nvPr>
        </p:nvGraphicFramePr>
        <p:xfrm>
          <a:off x="457200" y="1066800"/>
          <a:ext cx="8153400" cy="5090160"/>
        </p:xfrm>
        <a:graphic>
          <a:graphicData uri="http://schemas.openxmlformats.org/drawingml/2006/table">
            <a:tbl>
              <a:tblPr firstRow="1" bandRow="1">
                <a:tableStyleId>{5C22544A-7EE6-4342-B048-85BDC9FD1C3A}</a:tableStyleId>
              </a:tblPr>
              <a:tblGrid>
                <a:gridCol w="8153400"/>
              </a:tblGrid>
              <a:tr h="411480">
                <a:tc>
                  <a:txBody>
                    <a:bodyPr/>
                    <a:lstStyle/>
                    <a:p>
                      <a:r>
                        <a:rPr lang="en-US" sz="2000" dirty="0" smtClean="0">
                          <a:solidFill>
                            <a:schemeClr val="bg1">
                              <a:lumMod val="95000"/>
                            </a:schemeClr>
                          </a:solidFill>
                          <a:latin typeface="Arial" panose="020B0604020202020204" pitchFamily="34" charset="0"/>
                          <a:cs typeface="Arial" panose="020B0604020202020204" pitchFamily="34" charset="0"/>
                        </a:rPr>
                        <a:t>I</a:t>
                      </a:r>
                      <a:r>
                        <a:rPr lang="en-US" sz="2000" baseline="0" dirty="0" smtClean="0">
                          <a:solidFill>
                            <a:schemeClr val="bg1">
                              <a:lumMod val="95000"/>
                            </a:schemeClr>
                          </a:solidFill>
                          <a:latin typeface="Arial" panose="020B0604020202020204" pitchFamily="34" charset="0"/>
                          <a:cs typeface="Arial" panose="020B0604020202020204" pitchFamily="34" charset="0"/>
                        </a:rPr>
                        <a:t> wonder ……….</a:t>
                      </a:r>
                      <a:endParaRPr lang="en-US" sz="2000" dirty="0">
                        <a:solidFill>
                          <a:schemeClr val="bg1">
                            <a:lumMod val="95000"/>
                          </a:schemeClr>
                        </a:solidFill>
                        <a:latin typeface="Arial" panose="020B0604020202020204" pitchFamily="34" charset="0"/>
                        <a:cs typeface="Arial" panose="020B0604020202020204" pitchFamily="34" charset="0"/>
                      </a:endParaRP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1.  Can a payment transaction appear on statement more than once?</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No, once it has appeared it will not appear on another statement.</a:t>
                      </a: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2. Can I rerun a statement for one client?</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Yes, create unique remitting code, run a test statement, and put remit code back to original.</a:t>
                      </a:r>
                    </a:p>
                  </a:txBody>
                  <a:tcPr/>
                </a:tc>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3. If the balance type 5 was posted as transaction type 11, but the client statement option is not checked.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Does the system still put this on the statement anyway at 100% commission?</a:t>
                      </a:r>
                      <a:br>
                        <a:rPr lang="en-US" sz="1600" b="1" kern="1200" dirty="0" smtClean="0">
                          <a:solidFill>
                            <a:schemeClr val="tx1"/>
                          </a:solidFill>
                          <a:effectLst/>
                          <a:latin typeface="Arial" panose="020B0604020202020204" pitchFamily="34" charset="0"/>
                          <a:ea typeface="+mn-ea"/>
                          <a:cs typeface="Arial" panose="020B0604020202020204" pitchFamily="34" charset="0"/>
                        </a:rPr>
                      </a:br>
                      <a:endParaRPr lang="en-US" sz="1600" b="1" kern="1200" dirty="0" smtClean="0">
                        <a:solidFill>
                          <a:schemeClr val="tx1"/>
                        </a:solidFill>
                        <a:effectLst/>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 If it does show up on the statement, wouldn’t it also show on the A/R</a:t>
                      </a:r>
                      <a:r>
                        <a:rPr lang="en-US" sz="1600" kern="1200" dirty="0" smtClean="0">
                          <a:solidFill>
                            <a:schemeClr val="tx1"/>
                          </a:solidFill>
                          <a:effectLst/>
                          <a:latin typeface="Arial" panose="020B0604020202020204" pitchFamily="34" charset="0"/>
                          <a:ea typeface="+mn-ea"/>
                          <a:cs typeface="Arial" panose="020B0604020202020204" pitchFamily="34" charset="0"/>
                        </a:rPr>
                        <a:t>?</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Yes, even if a balance is non-reportable it will appear on the statement if the transaction was posted as paid to client. Double check the ones that appeared on the statement to make sure they are charging the client 100%, especially since they are set up for no commission, you want to make sure you get the money back from the client. </a:t>
                      </a:r>
                    </a:p>
                  </a:txBody>
                  <a:tcPr/>
                </a:tc>
              </a:tr>
            </a:tbl>
          </a:graphicData>
        </a:graphic>
      </p:graphicFrame>
    </p:spTree>
    <p:extLst>
      <p:ext uri="{BB962C8B-B14F-4D97-AF65-F5344CB8AC3E}">
        <p14:creationId xmlns:p14="http://schemas.microsoft.com/office/powerpoint/2010/main" val="528043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a:t>
            </a:r>
            <a:r>
              <a:rPr lang="en-US" altLang="en-US" sz="2000" b="1" dirty="0" smtClean="0"/>
              <a:t>Receivables – Top Questions</a:t>
            </a:r>
            <a:endParaRPr lang="en-US" altLang="en-US" sz="2000" b="1" dirty="0"/>
          </a:p>
        </p:txBody>
      </p:sp>
      <p:graphicFrame>
        <p:nvGraphicFramePr>
          <p:cNvPr id="4" name="Table 3"/>
          <p:cNvGraphicFramePr>
            <a:graphicFrameLocks noGrp="1"/>
          </p:cNvGraphicFramePr>
          <p:nvPr/>
        </p:nvGraphicFramePr>
        <p:xfrm>
          <a:off x="457200" y="1173480"/>
          <a:ext cx="8153400" cy="4450080"/>
        </p:xfrm>
        <a:graphic>
          <a:graphicData uri="http://schemas.openxmlformats.org/drawingml/2006/table">
            <a:tbl>
              <a:tblPr firstRow="1" bandRow="1">
                <a:tableStyleId>{5C22544A-7EE6-4342-B048-85BDC9FD1C3A}</a:tableStyleId>
              </a:tblPr>
              <a:tblGrid>
                <a:gridCol w="8153400"/>
              </a:tblGrid>
              <a:tr h="411480">
                <a:tc>
                  <a:txBody>
                    <a:bodyPr/>
                    <a:lstStyle/>
                    <a:p>
                      <a:r>
                        <a:rPr lang="en-US" sz="2000" dirty="0" smtClean="0">
                          <a:solidFill>
                            <a:schemeClr val="bg1">
                              <a:lumMod val="95000"/>
                            </a:schemeClr>
                          </a:solidFill>
                          <a:latin typeface="Arial" panose="020B0604020202020204" pitchFamily="34" charset="0"/>
                          <a:cs typeface="Arial" panose="020B0604020202020204" pitchFamily="34" charset="0"/>
                        </a:rPr>
                        <a:t>I</a:t>
                      </a:r>
                      <a:r>
                        <a:rPr lang="en-US" sz="2000" baseline="0" dirty="0" smtClean="0">
                          <a:solidFill>
                            <a:schemeClr val="bg1">
                              <a:lumMod val="95000"/>
                            </a:schemeClr>
                          </a:solidFill>
                          <a:latin typeface="Arial" panose="020B0604020202020204" pitchFamily="34" charset="0"/>
                          <a:cs typeface="Arial" panose="020B0604020202020204" pitchFamily="34" charset="0"/>
                        </a:rPr>
                        <a:t> wonder ……….</a:t>
                      </a:r>
                      <a:endParaRPr lang="en-US" sz="2000" dirty="0">
                        <a:solidFill>
                          <a:schemeClr val="bg1">
                            <a:lumMod val="95000"/>
                          </a:schemeClr>
                        </a:solidFill>
                        <a:latin typeface="Arial" panose="020B0604020202020204" pitchFamily="34" charset="0"/>
                        <a:cs typeface="Arial" panose="020B0604020202020204" pitchFamily="34" charset="0"/>
                      </a:endParaRP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4. What can I do with overpayments? </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Refund to the debtor using a payment code 72, refund to the client using payment code 71 or adjust the balance to zero using payment code 73.</a:t>
                      </a: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5. Why would per case/ per letter charges not appear on a client statement? </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You have specified that the client is per case but you did not specify an amount. Because you ran the statements prior to running the per case report. The report must always be run prior to the statements being processed.</a:t>
                      </a:r>
                    </a:p>
                  </a:txBody>
                  <a:tcPr/>
                </a:tc>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6. What happens if I transfer an account from one client to another? </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The transactions posted prior to the transfer will appear on the old client statement and all futures will be applied to the new client.</a:t>
                      </a:r>
                    </a:p>
                  </a:txBody>
                  <a:tcPr/>
                </a:tc>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7. Why do Per Case charges not appear on “Statement Report”?</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Per Case charge appear on an “Invoice Report”</a:t>
                      </a:r>
                    </a:p>
                  </a:txBody>
                  <a:tcPr/>
                </a:tc>
              </a:tr>
            </a:tbl>
          </a:graphicData>
        </a:graphic>
      </p:graphicFrame>
    </p:spTree>
    <p:extLst>
      <p:ext uri="{BB962C8B-B14F-4D97-AF65-F5344CB8AC3E}">
        <p14:creationId xmlns:p14="http://schemas.microsoft.com/office/powerpoint/2010/main" val="380917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a:t>
            </a:r>
            <a:r>
              <a:rPr lang="en-US" altLang="en-US" sz="2000" b="1" dirty="0" smtClean="0"/>
              <a:t>Receivables – Top Questions</a:t>
            </a:r>
            <a:endParaRPr lang="en-US" alt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1877951806"/>
              </p:ext>
            </p:extLst>
          </p:nvPr>
        </p:nvGraphicFramePr>
        <p:xfrm>
          <a:off x="457200" y="1173480"/>
          <a:ext cx="8153400" cy="4511040"/>
        </p:xfrm>
        <a:graphic>
          <a:graphicData uri="http://schemas.openxmlformats.org/drawingml/2006/table">
            <a:tbl>
              <a:tblPr firstRow="1" bandRow="1">
                <a:tableStyleId>{5C22544A-7EE6-4342-B048-85BDC9FD1C3A}</a:tableStyleId>
              </a:tblPr>
              <a:tblGrid>
                <a:gridCol w="8153400"/>
              </a:tblGrid>
              <a:tr h="411480">
                <a:tc>
                  <a:txBody>
                    <a:bodyPr/>
                    <a:lstStyle/>
                    <a:p>
                      <a:r>
                        <a:rPr lang="en-US" sz="2000" dirty="0" smtClean="0">
                          <a:solidFill>
                            <a:schemeClr val="bg1">
                              <a:lumMod val="95000"/>
                            </a:schemeClr>
                          </a:solidFill>
                          <a:latin typeface="Arial" panose="020B0604020202020204" pitchFamily="34" charset="0"/>
                          <a:cs typeface="Arial" panose="020B0604020202020204" pitchFamily="34" charset="0"/>
                        </a:rPr>
                        <a:t>I</a:t>
                      </a:r>
                      <a:r>
                        <a:rPr lang="en-US" sz="2000" baseline="0" dirty="0" smtClean="0">
                          <a:solidFill>
                            <a:schemeClr val="bg1">
                              <a:lumMod val="95000"/>
                            </a:schemeClr>
                          </a:solidFill>
                          <a:latin typeface="Arial" panose="020B0604020202020204" pitchFamily="34" charset="0"/>
                          <a:cs typeface="Arial" panose="020B0604020202020204" pitchFamily="34" charset="0"/>
                        </a:rPr>
                        <a:t> wonder ……….</a:t>
                      </a:r>
                      <a:endParaRPr lang="en-US" sz="2000" dirty="0">
                        <a:solidFill>
                          <a:schemeClr val="bg1">
                            <a:lumMod val="95000"/>
                          </a:schemeClr>
                        </a:solidFill>
                        <a:latin typeface="Arial" panose="020B0604020202020204" pitchFamily="34" charset="0"/>
                        <a:cs typeface="Arial" panose="020B0604020202020204" pitchFamily="34" charset="0"/>
                      </a:endParaRP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8. Why does my statement say “Statement Credit”? </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 If you do run client statements a week later after running month-end, DO NOT post client payments to the receivables during this period. This will cause client receivable issues and statement issues regarding balances.</a:t>
                      </a:r>
                      <a:br>
                        <a:rPr lang="en-US" sz="1600" kern="1200" dirty="0" smtClean="0">
                          <a:solidFill>
                            <a:schemeClr val="tx1"/>
                          </a:solidFill>
                          <a:effectLst/>
                          <a:latin typeface="Arial" panose="020B0604020202020204" pitchFamily="34" charset="0"/>
                          <a:ea typeface="+mn-ea"/>
                          <a:cs typeface="Arial" panose="020B0604020202020204" pitchFamily="34" charset="0"/>
                        </a:rPr>
                      </a:br>
                      <a:endParaRPr lang="en-US" sz="1600" kern="1200" dirty="0" smtClean="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600" kern="1200" dirty="0" smtClean="0">
                          <a:solidFill>
                            <a:schemeClr val="tx1"/>
                          </a:solidFill>
                          <a:effectLst/>
                          <a:latin typeface="Arial" panose="020B0604020202020204" pitchFamily="34" charset="0"/>
                          <a:ea typeface="+mn-ea"/>
                          <a:cs typeface="Arial" panose="020B0604020202020204" pitchFamily="34" charset="0"/>
                        </a:rPr>
                        <a:t>If the client is a Net client and they owe you a prior balance.</a:t>
                      </a:r>
                      <a:br>
                        <a:rPr lang="en-US" sz="1600" kern="1200" dirty="0" smtClean="0">
                          <a:solidFill>
                            <a:schemeClr val="tx1"/>
                          </a:solidFill>
                          <a:effectLst/>
                          <a:latin typeface="Arial" panose="020B0604020202020204" pitchFamily="34" charset="0"/>
                          <a:ea typeface="+mn-ea"/>
                          <a:cs typeface="Arial" panose="020B0604020202020204" pitchFamily="34" charset="0"/>
                        </a:rPr>
                      </a:br>
                      <a:endParaRPr lang="en-US" sz="1600" kern="1200" dirty="0" smtClean="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600" kern="1200" dirty="0" smtClean="0">
                          <a:solidFill>
                            <a:schemeClr val="tx1"/>
                          </a:solidFill>
                          <a:effectLst/>
                          <a:latin typeface="Arial" panose="020B0604020202020204" pitchFamily="34" charset="0"/>
                          <a:ea typeface="+mn-ea"/>
                          <a:cs typeface="Arial" panose="020B0604020202020204" pitchFamily="34" charset="0"/>
                        </a:rPr>
                        <a:t>If you have a gross client with separate balance type statement and an NSF was posted to the separate balance type will create a statement credit for the amount of the NSF amount due to the agency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a:t>
                      </a: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9. What happens if a client is set up for separate directs and separate balance types. Where will that transaction appear? </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If a transaction qualifies for a client direct statement and a balance type statement, it will always appear on the client direct statement.</a:t>
                      </a:r>
                    </a:p>
                  </a:txBody>
                  <a:tcPr/>
                </a:tc>
              </a:tr>
            </a:tbl>
          </a:graphicData>
        </a:graphic>
      </p:graphicFrame>
    </p:spTree>
    <p:extLst>
      <p:ext uri="{BB962C8B-B14F-4D97-AF65-F5344CB8AC3E}">
        <p14:creationId xmlns:p14="http://schemas.microsoft.com/office/powerpoint/2010/main" val="2482690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Client </a:t>
            </a:r>
            <a:r>
              <a:rPr lang="en-US" altLang="en-US" sz="2000" b="1" dirty="0" smtClean="0"/>
              <a:t>Receivables – Top Questions</a:t>
            </a:r>
            <a:endParaRPr lang="en-US" alt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401664514"/>
              </p:ext>
            </p:extLst>
          </p:nvPr>
        </p:nvGraphicFramePr>
        <p:xfrm>
          <a:off x="457200" y="1173480"/>
          <a:ext cx="8153400" cy="1645920"/>
        </p:xfrm>
        <a:graphic>
          <a:graphicData uri="http://schemas.openxmlformats.org/drawingml/2006/table">
            <a:tbl>
              <a:tblPr firstRow="1" bandRow="1">
                <a:tableStyleId>{5C22544A-7EE6-4342-B048-85BDC9FD1C3A}</a:tableStyleId>
              </a:tblPr>
              <a:tblGrid>
                <a:gridCol w="8153400"/>
              </a:tblGrid>
              <a:tr h="411480">
                <a:tc>
                  <a:txBody>
                    <a:bodyPr/>
                    <a:lstStyle/>
                    <a:p>
                      <a:r>
                        <a:rPr lang="en-US" sz="2000" dirty="0" smtClean="0">
                          <a:solidFill>
                            <a:schemeClr val="bg1">
                              <a:lumMod val="95000"/>
                            </a:schemeClr>
                          </a:solidFill>
                          <a:latin typeface="Arial" panose="020B0604020202020204" pitchFamily="34" charset="0"/>
                          <a:cs typeface="Arial" panose="020B0604020202020204" pitchFamily="34" charset="0"/>
                        </a:rPr>
                        <a:t>I</a:t>
                      </a:r>
                      <a:r>
                        <a:rPr lang="en-US" sz="2000" baseline="0" dirty="0" smtClean="0">
                          <a:solidFill>
                            <a:schemeClr val="bg1">
                              <a:lumMod val="95000"/>
                            </a:schemeClr>
                          </a:solidFill>
                          <a:latin typeface="Arial" panose="020B0604020202020204" pitchFamily="34" charset="0"/>
                          <a:cs typeface="Arial" panose="020B0604020202020204" pitchFamily="34" charset="0"/>
                        </a:rPr>
                        <a:t> wonder ……….</a:t>
                      </a:r>
                      <a:endParaRPr lang="en-US" sz="2000" dirty="0">
                        <a:solidFill>
                          <a:schemeClr val="bg1">
                            <a:lumMod val="95000"/>
                          </a:schemeClr>
                        </a:solidFill>
                        <a:latin typeface="Arial" panose="020B0604020202020204" pitchFamily="34" charset="0"/>
                        <a:cs typeface="Arial" panose="020B0604020202020204" pitchFamily="34" charset="0"/>
                      </a:endParaRPr>
                    </a:p>
                  </a:txBody>
                  <a:tcPr/>
                </a:tc>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10. What happens if you run statements twice? </a:t>
                      </a:r>
                    </a:p>
                  </a:txBody>
                  <a:tcPr/>
                </a:tc>
              </a:tr>
              <a:tr h="4114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Receivables will be aged – If not include prior balance, will generate a statement saying owes nothing.  If include prior balance it will not show.   Another AR item will be created. </a:t>
                      </a:r>
                    </a:p>
                  </a:txBody>
                  <a:tcPr/>
                </a:tc>
              </a:tr>
            </a:tbl>
          </a:graphicData>
        </a:graphic>
      </p:graphicFrame>
    </p:spTree>
    <p:extLst>
      <p:ext uri="{BB962C8B-B14F-4D97-AF65-F5344CB8AC3E}">
        <p14:creationId xmlns:p14="http://schemas.microsoft.com/office/powerpoint/2010/main" val="3210391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Updating Client Receivables – Client Agency Payments</a:t>
            </a:r>
            <a:endParaRPr lang="en-US" altLang="en-US" sz="2000" b="1" dirty="0"/>
          </a:p>
        </p:txBody>
      </p:sp>
      <p:sp>
        <p:nvSpPr>
          <p:cNvPr id="5"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Payment transaction menu &gt; Client/Agency Entry</a:t>
            </a:r>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25571"/>
            <a:ext cx="5965715" cy="5051429"/>
          </a:xfrm>
          <a:prstGeom prst="rect">
            <a:avLst/>
          </a:prstGeom>
        </p:spPr>
      </p:pic>
    </p:spTree>
    <p:extLst>
      <p:ext uri="{BB962C8B-B14F-4D97-AF65-F5344CB8AC3E}">
        <p14:creationId xmlns:p14="http://schemas.microsoft.com/office/powerpoint/2010/main" val="2791437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Updating Client Receivables – Accounts Receivable Adjustments</a:t>
            </a:r>
            <a:endParaRPr lang="en-US" altLang="en-US" sz="2000" b="1" dirty="0"/>
          </a:p>
        </p:txBody>
      </p:sp>
      <p:sp>
        <p:nvSpPr>
          <p:cNvPr id="3"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Payment transaction menu &gt; Client/Agency Entry</a:t>
            </a:r>
            <a:endParaRPr dirty="0"/>
          </a:p>
        </p:txBody>
      </p:sp>
      <p:grpSp>
        <p:nvGrpSpPr>
          <p:cNvPr id="5" name="Group 4"/>
          <p:cNvGrpSpPr/>
          <p:nvPr/>
        </p:nvGrpSpPr>
        <p:grpSpPr>
          <a:xfrm>
            <a:off x="1524000" y="1558885"/>
            <a:ext cx="5782858" cy="4765715"/>
            <a:chOff x="1524000" y="1558885"/>
            <a:chExt cx="5782858" cy="476571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58885"/>
              <a:ext cx="5782858" cy="4765715"/>
            </a:xfrm>
            <a:prstGeom prst="rect">
              <a:avLst/>
            </a:prstGeom>
          </p:spPr>
        </p:pic>
        <p:sp>
          <p:nvSpPr>
            <p:cNvPr id="4" name="Rectangle 3"/>
            <p:cNvSpPr/>
            <p:nvPr/>
          </p:nvSpPr>
          <p:spPr>
            <a:xfrm>
              <a:off x="1524000" y="3276600"/>
              <a:ext cx="2362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8577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Remittance Statements/Client Receivables</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98</a:t>
            </a:r>
            <a:br>
              <a:rPr lang="en-US" sz="1600" b="1" dirty="0" smtClean="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p>
          <a:p>
            <a:pPr lvl="0"/>
            <a:r>
              <a:rPr lang="en-US" sz="1600" b="1" dirty="0">
                <a:latin typeface="Arial" panose="020B0604020202020204" pitchFamily="34" charset="0"/>
                <a:cs typeface="Arial" panose="020B0604020202020204" pitchFamily="34" charset="0"/>
              </a:rPr>
              <a:t>Print and review the following reports</a:t>
            </a:r>
            <a:r>
              <a:rPr lang="en-US" sz="1600" b="1" dirty="0" smtClean="0">
                <a:latin typeface="Arial" panose="020B0604020202020204" pitchFamily="34" charset="0"/>
                <a:cs typeface="Arial" panose="020B0604020202020204" pitchFamily="34" charset="0"/>
              </a:rPr>
              <a:t>:</a:t>
            </a:r>
          </a:p>
          <a:p>
            <a:pPr lvl="0"/>
            <a:endParaRPr lang="en-US" sz="1600" dirty="0">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latin typeface="Arial" panose="020B0604020202020204" pitchFamily="34" charset="0"/>
                <a:ea typeface="MS Mincho" panose="02020609040205080304" pitchFamily="49" charset="-128"/>
                <a:cs typeface="Arial" panose="020B0604020202020204" pitchFamily="34" charset="0"/>
              </a:rPr>
              <a:t>Enter and post the following payment transactions on accounts for a NET client. Make sure the accounts have a commission rate</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a:latin typeface="Arial" panose="020B0604020202020204" pitchFamily="34" charset="0"/>
                <a:ea typeface="MS Mincho" panose="02020609040205080304" pitchFamily="49" charset="-128"/>
                <a:cs typeface="Arial" panose="020B0604020202020204" pitchFamily="34" charset="0"/>
              </a:rPr>
              <a:t>Paid Agency $25.00</a:t>
            </a:r>
          </a:p>
          <a:p>
            <a:pPr marL="800100" lvl="1" indent="-342900">
              <a:lnSpc>
                <a:spcPct val="115000"/>
              </a:lnSpc>
              <a:buFont typeface="+mj-lt"/>
              <a:buAutoNum type="alphaLcPeriod"/>
            </a:pPr>
            <a:r>
              <a:rPr lang="en-US" sz="1600" dirty="0">
                <a:latin typeface="Arial" panose="020B0604020202020204" pitchFamily="34" charset="0"/>
                <a:ea typeface="MS Mincho" panose="02020609040205080304" pitchFamily="49" charset="-128"/>
                <a:cs typeface="Arial" panose="020B0604020202020204" pitchFamily="34" charset="0"/>
              </a:rPr>
              <a:t>Paid Client $30.00</a:t>
            </a:r>
          </a:p>
          <a:p>
            <a:pPr marL="800100" lvl="1" indent="-342900">
              <a:lnSpc>
                <a:spcPct val="115000"/>
              </a:lnSpc>
              <a:buFont typeface="+mj-lt"/>
              <a:buAutoNum type="alphaLcPeriod"/>
            </a:pPr>
            <a:r>
              <a:rPr lang="en-US" sz="1600" dirty="0">
                <a:latin typeface="Arial" panose="020B0604020202020204" pitchFamily="34" charset="0"/>
                <a:ea typeface="MS Mincho" panose="02020609040205080304" pitchFamily="49" charset="-128"/>
                <a:cs typeface="Arial" panose="020B0604020202020204" pitchFamily="34" charset="0"/>
              </a:rPr>
              <a:t>Return check Agency $25.00</a:t>
            </a:r>
          </a:p>
          <a:p>
            <a:pPr marL="800100" lvl="1" indent="-342900">
              <a:lnSpc>
                <a:spcPct val="115000"/>
              </a:lnSpc>
              <a:buFont typeface="+mj-lt"/>
              <a:buAutoNum type="alphaLcPeriod"/>
            </a:pPr>
            <a:r>
              <a:rPr lang="en-US" sz="1600" dirty="0">
                <a:latin typeface="Arial" panose="020B0604020202020204" pitchFamily="34" charset="0"/>
                <a:ea typeface="MS Mincho" panose="02020609040205080304" pitchFamily="49" charset="-128"/>
                <a:cs typeface="Arial" panose="020B0604020202020204" pitchFamily="34" charset="0"/>
              </a:rPr>
              <a:t>Paid Agency $</a:t>
            </a:r>
            <a:r>
              <a:rPr lang="en-US" sz="1600" dirty="0" smtClean="0">
                <a:latin typeface="Arial" panose="020B0604020202020204" pitchFamily="34" charset="0"/>
                <a:ea typeface="MS Mincho" panose="02020609040205080304" pitchFamily="49" charset="-128"/>
                <a:cs typeface="Arial" panose="020B0604020202020204" pitchFamily="34" charset="0"/>
              </a:rPr>
              <a:t>500.00</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latin typeface="Arial" panose="020B0604020202020204" pitchFamily="34" charset="0"/>
                <a:ea typeface="MS Mincho" panose="02020609040205080304" pitchFamily="49" charset="-128"/>
                <a:cs typeface="Arial" panose="020B0604020202020204" pitchFamily="34" charset="0"/>
              </a:rPr>
              <a:t>Run the payment summary to check your </a:t>
            </a:r>
            <a:r>
              <a:rPr lang="en-US" sz="1600" dirty="0" smtClean="0">
                <a:latin typeface="Arial" panose="020B0604020202020204" pitchFamily="34" charset="0"/>
                <a:ea typeface="MS Mincho" panose="02020609040205080304" pitchFamily="49" charset="-128"/>
                <a:cs typeface="Arial" panose="020B0604020202020204" pitchFamily="34" charset="0"/>
              </a:rPr>
              <a:t>numbers.</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latin typeface="Arial" panose="020B0604020202020204" pitchFamily="34" charset="0"/>
                <a:ea typeface="MS Mincho" panose="02020609040205080304" pitchFamily="49" charset="-128"/>
                <a:cs typeface="Arial" panose="020B0604020202020204" pitchFamily="34" charset="0"/>
              </a:rPr>
              <a:t>Run a test statement</a:t>
            </a:r>
            <a:r>
              <a:rPr lang="en-US" sz="1600" dirty="0" smtClean="0">
                <a:latin typeface="Arial" panose="020B0604020202020204" pitchFamily="34" charset="0"/>
                <a:ea typeface="MS Mincho" panose="02020609040205080304" pitchFamily="49" charset="-128"/>
                <a:cs typeface="Arial" panose="020B0604020202020204" pitchFamily="34" charset="0"/>
              </a:rPr>
              <a:t>.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arenR"/>
            </a:pPr>
            <a:r>
              <a:rPr lang="en-US" sz="1600" dirty="0" smtClean="0">
                <a:latin typeface="Arial" panose="020B0604020202020204" pitchFamily="34" charset="0"/>
                <a:ea typeface="MS Mincho" panose="02020609040205080304" pitchFamily="49" charset="-128"/>
                <a:cs typeface="Arial" panose="020B0604020202020204" pitchFamily="34" charset="0"/>
              </a:rPr>
              <a:t>Are </a:t>
            </a:r>
            <a:r>
              <a:rPr lang="en-US" sz="1600" dirty="0">
                <a:latin typeface="Arial" panose="020B0604020202020204" pitchFamily="34" charset="0"/>
                <a:ea typeface="MS Mincho" panose="02020609040205080304" pitchFamily="49" charset="-128"/>
                <a:cs typeface="Arial" panose="020B0604020202020204" pitchFamily="34" charset="0"/>
              </a:rPr>
              <a:t>you billing the client? </a:t>
            </a: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arenR"/>
            </a:pPr>
            <a:r>
              <a:rPr lang="en-US" sz="1600" dirty="0" smtClean="0">
                <a:latin typeface="Arial" panose="020B0604020202020204" pitchFamily="34" charset="0"/>
                <a:ea typeface="MS Mincho" panose="02020609040205080304" pitchFamily="49" charset="-128"/>
                <a:cs typeface="Arial" panose="020B0604020202020204" pitchFamily="34" charset="0"/>
              </a:rPr>
              <a:t>Is </a:t>
            </a:r>
            <a:r>
              <a:rPr lang="en-US" sz="1600" dirty="0">
                <a:latin typeface="Arial" panose="020B0604020202020204" pitchFamily="34" charset="0"/>
                <a:ea typeface="MS Mincho" panose="02020609040205080304" pitchFamily="49" charset="-128"/>
                <a:cs typeface="Arial" panose="020B0604020202020204" pitchFamily="34" charset="0"/>
              </a:rPr>
              <a:t>there check for the client</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latin typeface="Arial" panose="020B0604020202020204" pitchFamily="34" charset="0"/>
                <a:ea typeface="MS Mincho" panose="02020609040205080304" pitchFamily="49" charset="-128"/>
                <a:cs typeface="Arial" panose="020B0604020202020204" pitchFamily="34" charset="0"/>
              </a:rPr>
              <a:t>Change the client to a gross remit. Run the test statement again. Can you explain the results</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735695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Remittance Statements/Client </a:t>
            </a:r>
            <a:r>
              <a:rPr lang="en-US" sz="2000" b="1" dirty="0" smtClean="0"/>
              <a:t>Receivables </a:t>
            </a:r>
            <a:r>
              <a:rPr lang="en-US" sz="2000" b="1" i="1" dirty="0" smtClean="0"/>
              <a:t>(continued)</a:t>
            </a:r>
            <a:endParaRPr lang="en-US" altLang="en-US" sz="2000" b="1" i="1" dirty="0"/>
          </a:p>
        </p:txBody>
      </p:sp>
      <p:sp>
        <p:nvSpPr>
          <p:cNvPr id="3" name="Content Placeholder 2"/>
          <p:cNvSpPr txBox="1">
            <a:spLocks/>
          </p:cNvSpPr>
          <p:nvPr/>
        </p:nvSpPr>
        <p:spPr>
          <a:xfrm>
            <a:off x="381000" y="914400"/>
            <a:ext cx="8534400" cy="5791200"/>
          </a:xfrm>
          <a:prstGeom prst="rect">
            <a:avLst/>
          </a:prstGeom>
        </p:spPr>
        <p:txBody>
          <a:bodyPr>
            <a:noAutofit/>
          </a:bodyPr>
          <a:lstStyle/>
          <a:p>
            <a:pPr marL="342900" marR="0" lvl="0" indent="-342900">
              <a:lnSpc>
                <a:spcPct val="115000"/>
              </a:lnSpc>
              <a:spcBef>
                <a:spcPts val="0"/>
              </a:spcBef>
              <a:spcAft>
                <a:spcPts val="0"/>
              </a:spcAft>
              <a:buFont typeface="+mj-lt"/>
              <a:buAutoNum type="arabicPeriod" startAt="5"/>
            </a:pPr>
            <a:r>
              <a:rPr lang="en-US" sz="1600" dirty="0" smtClean="0">
                <a:latin typeface="Arial" panose="020B0604020202020204" pitchFamily="34" charset="0"/>
                <a:ea typeface="MS Mincho" panose="02020609040205080304" pitchFamily="49" charset="-128"/>
                <a:cs typeface="Arial" panose="020B0604020202020204" pitchFamily="34" charset="0"/>
              </a:rPr>
              <a:t>Enter </a:t>
            </a:r>
            <a:r>
              <a:rPr lang="en-US" sz="1600" dirty="0">
                <a:latin typeface="Arial" panose="020B0604020202020204" pitchFamily="34" charset="0"/>
                <a:ea typeface="MS Mincho" panose="02020609040205080304" pitchFamily="49" charset="-128"/>
                <a:cs typeface="Arial" panose="020B0604020202020204" pitchFamily="34" charset="0"/>
              </a:rPr>
              <a:t>a balance adjustment on one of the accounts on the statement.  </a:t>
            </a: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Enter </a:t>
            </a:r>
            <a:r>
              <a:rPr lang="en-US" sz="1600" dirty="0">
                <a:latin typeface="Arial" panose="020B0604020202020204" pitchFamily="34" charset="0"/>
                <a:ea typeface="MS Mincho" panose="02020609040205080304" pitchFamily="49" charset="-128"/>
                <a:cs typeface="Arial" panose="020B0604020202020204" pitchFamily="34" charset="0"/>
              </a:rPr>
              <a:t>it with a date that falls within the statement date range.  </a:t>
            </a: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How </a:t>
            </a:r>
            <a:r>
              <a:rPr lang="en-US" sz="1600" dirty="0">
                <a:latin typeface="Arial" panose="020B0604020202020204" pitchFamily="34" charset="0"/>
                <a:ea typeface="MS Mincho" panose="02020609040205080304" pitchFamily="49" charset="-128"/>
                <a:cs typeface="Arial" panose="020B0604020202020204" pitchFamily="34" charset="0"/>
              </a:rPr>
              <a:t>do you expect the statements to change? Run a test if you are not sure</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dirty="0" smtClean="0">
                <a:latin typeface="Arial" panose="020B0604020202020204" pitchFamily="34" charset="0"/>
                <a:ea typeface="MS Mincho" panose="02020609040205080304" pitchFamily="49" charset="-128"/>
                <a:cs typeface="Arial" panose="020B0604020202020204" pitchFamily="34" charset="0"/>
              </a:rPr>
              <a:t>You </a:t>
            </a:r>
            <a:r>
              <a:rPr lang="en-US" sz="1600" dirty="0">
                <a:latin typeface="Arial" panose="020B0604020202020204" pitchFamily="34" charset="0"/>
                <a:ea typeface="MS Mincho" panose="02020609040205080304" pitchFamily="49" charset="-128"/>
                <a:cs typeface="Arial" panose="020B0604020202020204" pitchFamily="34" charset="0"/>
              </a:rPr>
              <a:t>discover that the commission on one payment is wrong. How would you correct this</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dirty="0">
                <a:latin typeface="Arial" panose="020B0604020202020204" pitchFamily="34" charset="0"/>
                <a:ea typeface="MS Mincho" panose="02020609040205080304" pitchFamily="49" charset="-128"/>
                <a:cs typeface="Arial" panose="020B0604020202020204" pitchFamily="34" charset="0"/>
              </a:rPr>
              <a:t>For the above, you would reverse the payment with the wrong commission (you could use today’s date for the reversal), change the commission rate on the account, and re-enter the payment. </a:t>
            </a:r>
            <a:r>
              <a:rPr lang="en-US" sz="1600" dirty="0" smtClean="0">
                <a:latin typeface="Arial" panose="020B0604020202020204" pitchFamily="34" charset="0"/>
                <a:ea typeface="MS Mincho" panose="02020609040205080304" pitchFamily="49" charset="-128"/>
                <a:cs typeface="Arial" panose="020B0604020202020204" pitchFamily="34" charset="0"/>
              </a:rPr>
              <a:t>Try that</a:t>
            </a:r>
            <a:r>
              <a:rPr lang="en-US" sz="1600" dirty="0">
                <a:latin typeface="Arial" panose="020B0604020202020204" pitchFamily="34" charset="0"/>
                <a:ea typeface="MS Mincho" panose="02020609040205080304" pitchFamily="49" charset="-128"/>
                <a:cs typeface="Arial" panose="020B0604020202020204" pitchFamily="34" charset="0"/>
              </a:rPr>
              <a:t>. </a:t>
            </a: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Run </a:t>
            </a:r>
            <a:r>
              <a:rPr lang="en-US" sz="1600" dirty="0">
                <a:latin typeface="Arial" panose="020B0604020202020204" pitchFamily="34" charset="0"/>
                <a:ea typeface="MS Mincho" panose="02020609040205080304" pitchFamily="49" charset="-128"/>
                <a:cs typeface="Arial" panose="020B0604020202020204" pitchFamily="34" charset="0"/>
              </a:rPr>
              <a:t>a test statement. Does the statement reflect the changes </a:t>
            </a:r>
            <a:r>
              <a:rPr lang="en-US" sz="1600" dirty="0" smtClean="0">
                <a:latin typeface="Arial" panose="020B0604020202020204" pitchFamily="34" charset="0"/>
                <a:ea typeface="MS Mincho" panose="02020609040205080304" pitchFamily="49" charset="-128"/>
                <a:cs typeface="Arial" panose="020B0604020202020204" pitchFamily="34" charset="0"/>
              </a:rPr>
              <a:t>correctly? </a:t>
            </a: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What if you did not want the positive and negatives to show on the statement?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dirty="0" smtClean="0">
                <a:latin typeface="Arial" panose="020B0604020202020204" pitchFamily="34" charset="0"/>
                <a:ea typeface="MS Mincho" panose="02020609040205080304" pitchFamily="49" charset="-128"/>
                <a:cs typeface="Arial" panose="020B0604020202020204" pitchFamily="34" charset="0"/>
              </a:rPr>
              <a:t>Run </a:t>
            </a:r>
            <a:r>
              <a:rPr lang="en-US" sz="1600" dirty="0">
                <a:latin typeface="Arial" panose="020B0604020202020204" pitchFamily="34" charset="0"/>
                <a:ea typeface="MS Mincho" panose="02020609040205080304" pitchFamily="49" charset="-128"/>
                <a:cs typeface="Arial" panose="020B0604020202020204" pitchFamily="34" charset="0"/>
              </a:rPr>
              <a:t>the live statement. </a:t>
            </a: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Check </a:t>
            </a:r>
            <a:r>
              <a:rPr lang="en-US" sz="1600" dirty="0">
                <a:latin typeface="Arial" panose="020B0604020202020204" pitchFamily="34" charset="0"/>
                <a:ea typeface="MS Mincho" panose="02020609040205080304" pitchFamily="49" charset="-128"/>
                <a:cs typeface="Arial" panose="020B0604020202020204" pitchFamily="34" charset="0"/>
              </a:rPr>
              <a:t>the client receivables inquiry. </a:t>
            </a: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Are </a:t>
            </a:r>
            <a:r>
              <a:rPr lang="en-US" sz="1600" dirty="0">
                <a:latin typeface="Arial" panose="020B0604020202020204" pitchFamily="34" charset="0"/>
                <a:ea typeface="MS Mincho" panose="02020609040205080304" pitchFamily="49" charset="-128"/>
                <a:cs typeface="Arial" panose="020B0604020202020204" pitchFamily="34" charset="0"/>
              </a:rPr>
              <a:t>you seeing the new receivable? </a:t>
            </a: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If </a:t>
            </a:r>
            <a:r>
              <a:rPr lang="en-US" sz="1600" dirty="0">
                <a:latin typeface="Arial" panose="020B0604020202020204" pitchFamily="34" charset="0"/>
                <a:ea typeface="MS Mincho" panose="02020609040205080304" pitchFamily="49" charset="-128"/>
                <a:cs typeface="Arial" panose="020B0604020202020204" pitchFamily="34" charset="0"/>
              </a:rPr>
              <a:t>you sent a check to the client, is that amount showing? </a:t>
            </a: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lphaLcPeriod"/>
            </a:pPr>
            <a:r>
              <a:rPr lang="en-US" sz="1600" dirty="0" smtClean="0">
                <a:latin typeface="Arial" panose="020B0604020202020204" pitchFamily="34" charset="0"/>
                <a:ea typeface="MS Mincho" panose="02020609040205080304" pitchFamily="49" charset="-128"/>
                <a:cs typeface="Arial" panose="020B0604020202020204" pitchFamily="34" charset="0"/>
              </a:rPr>
              <a:t>What </a:t>
            </a:r>
            <a:r>
              <a:rPr lang="en-US" sz="1600" dirty="0">
                <a:latin typeface="Arial" panose="020B0604020202020204" pitchFamily="34" charset="0"/>
                <a:ea typeface="MS Mincho" panose="02020609040205080304" pitchFamily="49" charset="-128"/>
                <a:cs typeface="Arial" panose="020B0604020202020204" pitchFamily="34" charset="0"/>
              </a:rPr>
              <a:t>is the significance of the “Invoice number”? </a:t>
            </a:r>
          </a:p>
        </p:txBody>
      </p:sp>
    </p:spTree>
    <p:extLst>
      <p:ext uri="{BB962C8B-B14F-4D97-AF65-F5344CB8AC3E}">
        <p14:creationId xmlns:p14="http://schemas.microsoft.com/office/powerpoint/2010/main" val="4078498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Remittance Statements/Client </a:t>
            </a:r>
            <a:r>
              <a:rPr lang="en-US" sz="2000" b="1" dirty="0" smtClean="0"/>
              <a:t>Receivables </a:t>
            </a:r>
            <a:r>
              <a:rPr lang="en-US" sz="2000" b="1" i="1" dirty="0" smtClean="0"/>
              <a:t>(continued)</a:t>
            </a:r>
            <a:endParaRPr lang="en-US" altLang="en-US" sz="2000" b="1" i="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98</a:t>
            </a:r>
            <a:br>
              <a:rPr lang="en-US" sz="1600" b="1" dirty="0" smtClean="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p>
          <a:p>
            <a:pPr marL="342900" marR="0" lvl="0" indent="-342900">
              <a:lnSpc>
                <a:spcPct val="115000"/>
              </a:lnSpc>
              <a:spcBef>
                <a:spcPts val="0"/>
              </a:spcBef>
              <a:spcAft>
                <a:spcPts val="0"/>
              </a:spcAft>
              <a:buFont typeface="+mj-lt"/>
              <a:buAutoNum type="arabicPeriod" startAt="9"/>
            </a:pPr>
            <a:r>
              <a:rPr lang="en-US" sz="1600" dirty="0" smtClean="0">
                <a:latin typeface="Arial" panose="020B0604020202020204" pitchFamily="34" charset="0"/>
                <a:ea typeface="MS Mincho" panose="02020609040205080304" pitchFamily="49" charset="-128"/>
                <a:cs typeface="Arial" panose="020B0604020202020204" pitchFamily="34" charset="0"/>
              </a:rPr>
              <a:t>Look </a:t>
            </a:r>
            <a:r>
              <a:rPr lang="en-US" sz="1600" dirty="0">
                <a:latin typeface="Arial" panose="020B0604020202020204" pitchFamily="34" charset="0"/>
                <a:ea typeface="MS Mincho" panose="02020609040205080304" pitchFamily="49" charset="-128"/>
                <a:cs typeface="Arial" panose="020B0604020202020204" pitchFamily="34" charset="0"/>
              </a:rPr>
              <a:t>at client inquiry.  Does the receivable show on the first screen</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9"/>
            </a:pPr>
            <a:r>
              <a:rPr lang="en-US" sz="1600" dirty="0">
                <a:latin typeface="Arial" panose="020B0604020202020204" pitchFamily="34" charset="0"/>
                <a:ea typeface="MS Mincho" panose="02020609040205080304" pitchFamily="49" charset="-128"/>
                <a:cs typeface="Arial" panose="020B0604020202020204" pitchFamily="34" charset="0"/>
              </a:rPr>
              <a:t>Run the Client receivables reports. There are different reports. Some relate to the A/R open items, while others refer to the receivables and their aging. What are the differences</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9"/>
            </a:pPr>
            <a:r>
              <a:rPr lang="en-US" sz="1600" dirty="0">
                <a:latin typeface="Arial" panose="020B0604020202020204" pitchFamily="34" charset="0"/>
                <a:ea typeface="MS Mincho" panose="02020609040205080304" pitchFamily="49" charset="-128"/>
                <a:cs typeface="Arial" panose="020B0604020202020204" pitchFamily="34" charset="0"/>
              </a:rPr>
              <a:t>Enter and post a partial payment against the receivable. Review the information on the client receivables inquiry. Look at other areas that show receivables. Do you understand what happened</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9"/>
            </a:pPr>
            <a:r>
              <a:rPr lang="en-US" sz="1600" dirty="0">
                <a:latin typeface="Arial" panose="020B0604020202020204" pitchFamily="34" charset="0"/>
                <a:ea typeface="MS Mincho" panose="02020609040205080304" pitchFamily="49" charset="-128"/>
                <a:cs typeface="Arial" panose="020B0604020202020204" pitchFamily="34" charset="0"/>
              </a:rPr>
              <a:t>The client disputed the balance and you want to adjust the balance on that invoice to zero. How would you do that? Enter an A/R adjustment to handle this</a:t>
            </a:r>
            <a:r>
              <a:rPr lang="en-US" sz="1600" dirty="0" smtClean="0">
                <a:latin typeface="Arial" panose="020B0604020202020204" pitchFamily="34" charset="0"/>
                <a:ea typeface="MS Mincho" panose="02020609040205080304" pitchFamily="49" charset="-128"/>
                <a:cs typeface="Arial" panose="020B0604020202020204" pitchFamily="34" charset="0"/>
              </a:rPr>
              <a:t>.</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9"/>
            </a:pPr>
            <a:r>
              <a:rPr lang="en-US" sz="1600" dirty="0">
                <a:latin typeface="Arial" panose="020B0604020202020204" pitchFamily="34" charset="0"/>
                <a:ea typeface="MS Mincho" panose="02020609040205080304" pitchFamily="49" charset="-128"/>
                <a:cs typeface="Arial" panose="020B0604020202020204" pitchFamily="34" charset="0"/>
              </a:rPr>
              <a:t>Run the inquiry and receivables reports and compare them with the previous </a:t>
            </a:r>
            <a:r>
              <a:rPr lang="en-US" sz="1600" dirty="0" smtClean="0">
                <a:latin typeface="Arial" panose="020B0604020202020204" pitchFamily="34" charset="0"/>
                <a:ea typeface="MS Mincho" panose="02020609040205080304" pitchFamily="49" charset="-128"/>
                <a:cs typeface="Arial" panose="020B0604020202020204" pitchFamily="34" charset="0"/>
              </a:rPr>
              <a:t>reports</a:t>
            </a:r>
          </a:p>
          <a:p>
            <a:pPr marL="342900" marR="0" lvl="0" indent="-342900">
              <a:lnSpc>
                <a:spcPct val="115000"/>
              </a:lnSpc>
              <a:spcBef>
                <a:spcPts val="0"/>
              </a:spcBef>
              <a:spcAft>
                <a:spcPts val="0"/>
              </a:spcAft>
              <a:buFont typeface="+mj-lt"/>
              <a:buAutoNum type="arabicPeriod" startAt="9"/>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9"/>
            </a:pPr>
            <a:r>
              <a:rPr lang="en-US" sz="1600" dirty="0">
                <a:latin typeface="Arial" panose="020B0604020202020204" pitchFamily="34" charset="0"/>
                <a:ea typeface="MS Mincho" panose="02020609040205080304" pitchFamily="49" charset="-128"/>
                <a:cs typeface="Arial" panose="020B0604020202020204" pitchFamily="34" charset="0"/>
              </a:rPr>
              <a:t>Try to run the live statements for the same period. How does the system warn you, so you do not run statements for a period that has already been processed</a:t>
            </a:r>
            <a:r>
              <a:rPr lang="en-US" sz="1600" dirty="0" smtClean="0">
                <a:latin typeface="Arial" panose="020B0604020202020204" pitchFamily="34" charset="0"/>
                <a:ea typeface="MS Mincho" panose="02020609040205080304" pitchFamily="49" charset="-128"/>
                <a:cs typeface="Arial" panose="020B0604020202020204" pitchFamily="34" charset="0"/>
              </a:rPr>
              <a:t>?</a:t>
            </a:r>
          </a:p>
          <a:p>
            <a:pPr marL="342900" marR="0" lvl="0" indent="-342900">
              <a:lnSpc>
                <a:spcPct val="115000"/>
              </a:lnSpc>
              <a:spcBef>
                <a:spcPts val="0"/>
              </a:spcBef>
              <a:spcAft>
                <a:spcPts val="0"/>
              </a:spcAft>
              <a:buFont typeface="+mj-lt"/>
              <a:buAutoNum type="arabicPeriod" startAt="9"/>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startAt="9"/>
            </a:pPr>
            <a:r>
              <a:rPr lang="en-US" sz="1600" dirty="0">
                <a:latin typeface="Arial" panose="020B0604020202020204" pitchFamily="34" charset="0"/>
                <a:ea typeface="MS Mincho" panose="02020609040205080304" pitchFamily="49" charset="-128"/>
                <a:cs typeface="Arial" panose="020B0604020202020204" pitchFamily="34" charset="0"/>
              </a:rPr>
              <a:t>You forget if you have run the statements for a given period. How can you check?</a:t>
            </a: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6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Remittance Statements/Client Receivables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sp>
        <p:nvSpPr>
          <p:cNvPr id="3" name="TextBox 2"/>
          <p:cNvSpPr txBox="1"/>
          <p:nvPr/>
        </p:nvSpPr>
        <p:spPr>
          <a:xfrm>
            <a:off x="3352800" y="3810000"/>
            <a:ext cx="2514600" cy="646331"/>
          </a:xfrm>
          <a:prstGeom prst="rect">
            <a:avLst/>
          </a:prstGeom>
          <a:noFill/>
        </p:spPr>
        <p:txBody>
          <a:bodyPr wrap="squar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Identifying The Areas Associated With Remittance Statements And Receivables</a:t>
            </a:r>
          </a:p>
        </p:txBody>
      </p:sp>
      <p:graphicFrame>
        <p:nvGraphicFramePr>
          <p:cNvPr id="2" name="Diagram 1"/>
          <p:cNvGraphicFramePr/>
          <p:nvPr>
            <p:extLst>
              <p:ext uri="{D42A27DB-BD31-4B8C-83A1-F6EECF244321}">
                <p14:modId xmlns:p14="http://schemas.microsoft.com/office/powerpoint/2010/main" val="4184104135"/>
              </p:ext>
            </p:extLst>
          </p:nvPr>
        </p:nvGraphicFramePr>
        <p:xfrm>
          <a:off x="381000" y="1066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609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Identifying The Areas Associated With Remittance Statements And Receivables</a:t>
            </a:r>
          </a:p>
        </p:txBody>
      </p:sp>
      <p:graphicFrame>
        <p:nvGraphicFramePr>
          <p:cNvPr id="2" name="Diagram 1"/>
          <p:cNvGraphicFramePr/>
          <p:nvPr>
            <p:extLst>
              <p:ext uri="{D42A27DB-BD31-4B8C-83A1-F6EECF244321}">
                <p14:modId xmlns:p14="http://schemas.microsoft.com/office/powerpoint/2010/main" val="1665961699"/>
              </p:ext>
            </p:extLst>
          </p:nvPr>
        </p:nvGraphicFramePr>
        <p:xfrm>
          <a:off x="381000" y="1066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66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Working With Client Options That Affect The Remittance </a:t>
            </a:r>
            <a:r>
              <a:rPr lang="en-US" sz="2000" b="1" dirty="0" smtClean="0"/>
              <a:t>Statements </a:t>
            </a:r>
            <a:r>
              <a:rPr lang="en-US" altLang="en-US" sz="2000" b="1" dirty="0" smtClean="0"/>
              <a:t>– Client Master Level</a:t>
            </a:r>
            <a:endParaRPr lang="en-US" altLang="en-US" sz="2000" b="1" dirty="0"/>
          </a:p>
        </p:txBody>
      </p:sp>
      <p:graphicFrame>
        <p:nvGraphicFramePr>
          <p:cNvPr id="2" name="Diagram 1"/>
          <p:cNvGraphicFramePr/>
          <p:nvPr>
            <p:extLst>
              <p:ext uri="{D42A27DB-BD31-4B8C-83A1-F6EECF244321}">
                <p14:modId xmlns:p14="http://schemas.microsoft.com/office/powerpoint/2010/main" val="727181433"/>
              </p:ext>
            </p:extLst>
          </p:nvPr>
        </p:nvGraphicFramePr>
        <p:xfrm>
          <a:off x="381000" y="9906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132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Working With Client Options That Affect The Remittance </a:t>
            </a:r>
            <a:r>
              <a:rPr lang="en-US" sz="2000" b="1" dirty="0" smtClean="0"/>
              <a:t>Statements </a:t>
            </a:r>
            <a:r>
              <a:rPr lang="en-US" altLang="en-US" sz="2000" b="1" dirty="0" smtClean="0"/>
              <a:t>– Client Master Level</a:t>
            </a:r>
            <a:endParaRPr lang="en-US" altLang="en-US" sz="2000" b="1" dirty="0"/>
          </a:p>
        </p:txBody>
      </p:sp>
      <p:sp>
        <p:nvSpPr>
          <p:cNvPr id="4" name="Shape 114"/>
          <p:cNvSpPr/>
          <p:nvPr/>
        </p:nvSpPr>
        <p:spPr>
          <a:xfrm>
            <a:off x="152400" y="880646"/>
            <a:ext cx="5181600"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RMEx “Plain Paper” Statement</a:t>
            </a:r>
          </a:p>
        </p:txBody>
      </p:sp>
      <p:grpSp>
        <p:nvGrpSpPr>
          <p:cNvPr id="8" name="Group 7"/>
          <p:cNvGrpSpPr/>
          <p:nvPr/>
        </p:nvGrpSpPr>
        <p:grpSpPr>
          <a:xfrm>
            <a:off x="152400" y="1309686"/>
            <a:ext cx="8851392" cy="4006312"/>
            <a:chOff x="152400" y="1309686"/>
            <a:chExt cx="8851392" cy="4006312"/>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09686"/>
              <a:ext cx="8839866" cy="2961989"/>
            </a:xfrm>
            <a:prstGeom prst="rect">
              <a:avLst/>
            </a:prstGeom>
            <a:noFill/>
            <a:ln>
              <a:noFill/>
            </a:ln>
          </p:spPr>
        </p:pic>
        <p:pic>
          <p:nvPicPr>
            <p:cNvPr id="7" name="Picture 6"/>
            <p:cNvPicPr/>
            <p:nvPr/>
          </p:nvPicPr>
          <p:blipFill>
            <a:blip r:embed="rId3">
              <a:lum bright="-8000" contrast="-2000"/>
              <a:extLst>
                <a:ext uri="{28A0092B-C50C-407E-A947-70E740481C1C}">
                  <a14:useLocalDpi xmlns:a14="http://schemas.microsoft.com/office/drawing/2010/main" val="0"/>
                </a:ext>
              </a:extLst>
            </a:blip>
            <a:srcRect/>
            <a:stretch>
              <a:fillRect/>
            </a:stretch>
          </p:blipFill>
          <p:spPr bwMode="auto">
            <a:xfrm>
              <a:off x="152400" y="4267200"/>
              <a:ext cx="8851392" cy="1048798"/>
            </a:xfrm>
            <a:prstGeom prst="rect">
              <a:avLst/>
            </a:prstGeom>
            <a:noFill/>
            <a:ln>
              <a:noFill/>
            </a:ln>
          </p:spPr>
        </p:pic>
      </p:grpSp>
    </p:spTree>
    <p:extLst>
      <p:ext uri="{BB962C8B-B14F-4D97-AF65-F5344CB8AC3E}">
        <p14:creationId xmlns:p14="http://schemas.microsoft.com/office/powerpoint/2010/main" val="325312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Working With Client Options That Affect The Remittance Statements </a:t>
            </a:r>
            <a:r>
              <a:rPr lang="en-US" altLang="en-US" sz="2000" b="1" dirty="0" smtClean="0"/>
              <a:t>- Client </a:t>
            </a:r>
            <a:r>
              <a:rPr lang="en-US" altLang="en-US" sz="2000" b="1" dirty="0"/>
              <a:t>Master Level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286" y="1343657"/>
            <a:ext cx="6971428" cy="5057143"/>
          </a:xfrm>
          <a:prstGeom prst="rect">
            <a:avLst/>
          </a:prstGeom>
        </p:spPr>
      </p:pic>
      <p:sp>
        <p:nvSpPr>
          <p:cNvPr id="3" name="Rectangle 2"/>
          <p:cNvSpPr/>
          <p:nvPr/>
        </p:nvSpPr>
        <p:spPr>
          <a:xfrm>
            <a:off x="1295400" y="2590800"/>
            <a:ext cx="6324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Management Menu &gt; Client update</a:t>
            </a:r>
            <a:endParaRPr dirty="0"/>
          </a:p>
        </p:txBody>
      </p:sp>
    </p:spTree>
    <p:extLst>
      <p:ext uri="{BB962C8B-B14F-4D97-AF65-F5344CB8AC3E}">
        <p14:creationId xmlns:p14="http://schemas.microsoft.com/office/powerpoint/2010/main" val="1609484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endParaRPr dirty="0"/>
          </a:p>
        </p:txBody>
      </p:sp>
      <p:sp>
        <p:nvSpPr>
          <p:cNvPr id="8"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Working With Client Options That Affect The Remittance </a:t>
            </a:r>
            <a:r>
              <a:rPr lang="en-US" sz="2000" b="1" dirty="0" smtClean="0"/>
              <a:t>Statements </a:t>
            </a:r>
            <a:r>
              <a:rPr lang="en-US" altLang="en-US" sz="2000" b="1" dirty="0" smtClean="0"/>
              <a:t>– Payment Posting</a:t>
            </a:r>
            <a:endParaRPr lang="en-US" altLang="en-US" sz="2000" b="1" dirty="0"/>
          </a:p>
        </p:txBody>
      </p:sp>
      <p:sp>
        <p:nvSpPr>
          <p:cNvPr id="9"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Payment transaction menu &gt; Debtor/Agency entry</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77000"/>
            <a:ext cx="6620000" cy="4800000"/>
          </a:xfrm>
          <a:prstGeom prst="rect">
            <a:avLst/>
          </a:prstGeom>
        </p:spPr>
      </p:pic>
      <p:sp>
        <p:nvSpPr>
          <p:cNvPr id="4" name="Rectangle 3"/>
          <p:cNvSpPr/>
          <p:nvPr/>
        </p:nvSpPr>
        <p:spPr>
          <a:xfrm>
            <a:off x="1447800" y="2819400"/>
            <a:ext cx="25908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181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69" y="1900426"/>
            <a:ext cx="7710000" cy="3210000"/>
          </a:xfrm>
          <a:prstGeom prst="rect">
            <a:avLst/>
          </a:prstGeom>
        </p:spPr>
      </p:pic>
      <p:sp>
        <p:nvSpPr>
          <p:cNvPr id="6" name="Shape 111"/>
          <p:cNvSpPr/>
          <p:nvPr/>
        </p:nvSpPr>
        <p:spPr>
          <a:xfrm>
            <a:off x="398929" y="838200"/>
            <a:ext cx="84582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endParaRPr dirty="0"/>
          </a:p>
        </p:txBody>
      </p:sp>
      <p:sp>
        <p:nvSpPr>
          <p:cNvPr id="8"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Identifying The Areas Associated With Remittance Statements And Receivables </a:t>
            </a:r>
            <a:r>
              <a:rPr lang="en-US" altLang="en-US" sz="2000" b="1" dirty="0" smtClean="0"/>
              <a:t>– Payment Report</a:t>
            </a:r>
            <a:endParaRPr lang="en-US" altLang="en-US" sz="2000" b="1" dirty="0"/>
          </a:p>
        </p:txBody>
      </p:sp>
      <p:sp>
        <p:nvSpPr>
          <p:cNvPr id="9" name="Shape 111"/>
          <p:cNvSpPr/>
          <p:nvPr/>
        </p:nvSpPr>
        <p:spPr>
          <a:xfrm>
            <a:off x="398929" y="838200"/>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atin typeface="Arial"/>
                <a:ea typeface="Arial"/>
                <a:cs typeface="Arial"/>
                <a:sym typeface="Arial"/>
              </a:defRPr>
            </a:lvl1pPr>
          </a:lstStyle>
          <a:p>
            <a:r>
              <a:rPr lang="en-US" dirty="0" smtClean="0"/>
              <a:t>Payment transaction menu &gt; Payment reports for Period &gt; Payments by client for period </a:t>
            </a:r>
            <a:endParaRPr dirty="0"/>
          </a:p>
        </p:txBody>
      </p:sp>
    </p:spTree>
    <p:extLst>
      <p:ext uri="{BB962C8B-B14F-4D97-AF65-F5344CB8AC3E}">
        <p14:creationId xmlns:p14="http://schemas.microsoft.com/office/powerpoint/2010/main" val="3654749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15683</TotalTime>
  <Words>1447</Words>
  <Application>Microsoft Office PowerPoint</Application>
  <PresentationFormat>On-screen Show (4:3)</PresentationFormat>
  <Paragraphs>212</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Mincho</vt:lpstr>
      <vt:lpstr>Arial</vt:lpstr>
      <vt:lpstr>Britannic Bold</vt:lpstr>
      <vt:lpstr>Calibri</vt:lpstr>
      <vt:lpstr>Wingdings</vt:lpstr>
      <vt:lpstr>VideoDoc_with_Logo</vt:lpstr>
      <vt:lpstr>RMEx Management Training: Remittance Statements/Client Receivables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RMEx Management Training: Remittance Statements/Client Receivables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 jamie</cp:lastModifiedBy>
  <cp:revision>1187</cp:revision>
  <dcterms:created xsi:type="dcterms:W3CDTF">2012-07-09T14:58:59Z</dcterms:created>
  <dcterms:modified xsi:type="dcterms:W3CDTF">2016-06-10T16:26:00Z</dcterms:modified>
</cp:coreProperties>
</file>