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58" r:id="rId3"/>
    <p:sldId id="403" r:id="rId4"/>
    <p:sldId id="446" r:id="rId5"/>
    <p:sldId id="448" r:id="rId6"/>
    <p:sldId id="450" r:id="rId7"/>
    <p:sldId id="451" r:id="rId8"/>
    <p:sldId id="459" r:id="rId9"/>
    <p:sldId id="444" r:id="rId10"/>
    <p:sldId id="463" r:id="rId11"/>
    <p:sldId id="480" r:id="rId12"/>
    <p:sldId id="481" r:id="rId13"/>
    <p:sldId id="461" r:id="rId14"/>
    <p:sldId id="452" r:id="rId15"/>
    <p:sldId id="476" r:id="rId16"/>
    <p:sldId id="454" r:id="rId17"/>
    <p:sldId id="445" r:id="rId18"/>
    <p:sldId id="472" r:id="rId19"/>
    <p:sldId id="455" r:id="rId20"/>
    <p:sldId id="473" r:id="rId21"/>
    <p:sldId id="475" r:id="rId22"/>
    <p:sldId id="453" r:id="rId23"/>
    <p:sldId id="456" r:id="rId24"/>
    <p:sldId id="479" r:id="rId25"/>
    <p:sldId id="474" r:id="rId26"/>
    <p:sldId id="477" r:id="rId27"/>
    <p:sldId id="478" r:id="rId28"/>
    <p:sldId id="460" r:id="rId29"/>
    <p:sldId id="301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AFB3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670" autoAdjust="0"/>
    <p:restoredTop sz="94434" autoAdjust="0"/>
  </p:normalViewPr>
  <p:slideViewPr>
    <p:cSldViewPr>
      <p:cViewPr varScale="1">
        <p:scale>
          <a:sx n="88" d="100"/>
          <a:sy n="88" d="100"/>
        </p:scale>
        <p:origin x="141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826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9397BB-AE94-4BD7-AA7C-08AC50E139F6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B78919-7B6C-4F93-841D-C737FFB3492A}">
      <dgm:prSet phldrT="[Text]" custT="1"/>
      <dgm:spPr/>
      <dgm:t>
        <a:bodyPr/>
        <a:lstStyle/>
        <a:p>
          <a:r>
            <a:rPr lang="en-US" sz="1400" b="0" dirty="0" smtClean="0">
              <a:latin typeface="Arial" panose="020B0604020202020204" pitchFamily="34" charset="0"/>
              <a:cs typeface="Arial" panose="020B0604020202020204" pitchFamily="34" charset="0"/>
            </a:rPr>
            <a:t>What did agents accomplish for your company?</a:t>
          </a:r>
          <a:endParaRPr lang="en-US" sz="14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493EC8-041D-4B9C-AFF5-F9BA16E41AAE}" type="parTrans" cxnId="{B62DE440-477B-4E33-A744-161CF076890A}">
      <dgm:prSet/>
      <dgm:spPr/>
      <dgm:t>
        <a:bodyPr/>
        <a:lstStyle/>
        <a:p>
          <a:endParaRPr lang="en-US"/>
        </a:p>
      </dgm:t>
    </dgm:pt>
    <dgm:pt modelId="{97DF650C-1F9D-4932-8CEE-92D03F438351}" type="sibTrans" cxnId="{B62DE440-477B-4E33-A744-161CF076890A}">
      <dgm:prSet/>
      <dgm:spPr/>
      <dgm:t>
        <a:bodyPr/>
        <a:lstStyle/>
        <a:p>
          <a:endParaRPr lang="en-US"/>
        </a:p>
      </dgm:t>
    </dgm:pt>
    <dgm:pt modelId="{17F559A0-43AA-4908-AD95-4EB471052D1D}">
      <dgm:prSet phldrT="[Text]" custT="1"/>
      <dgm:spPr/>
      <dgm:t>
        <a:bodyPr/>
        <a:lstStyle/>
        <a:p>
          <a:r>
            <a:rPr lang="en-US" sz="1400" b="0" dirty="0" smtClean="0">
              <a:latin typeface="Arial" panose="020B0604020202020204" pitchFamily="34" charset="0"/>
              <a:cs typeface="Arial" panose="020B0604020202020204" pitchFamily="34" charset="0"/>
            </a:rPr>
            <a:t>What are individual agents doing? </a:t>
          </a:r>
          <a:endParaRPr lang="en-US" sz="14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0EF890-8B79-4618-A04D-0B86E9A98186}" type="parTrans" cxnId="{EFB0BDBF-A16C-4DDF-9740-067BA1220D87}">
      <dgm:prSet/>
      <dgm:spPr/>
      <dgm:t>
        <a:bodyPr/>
        <a:lstStyle/>
        <a:p>
          <a:endParaRPr lang="en-US"/>
        </a:p>
      </dgm:t>
    </dgm:pt>
    <dgm:pt modelId="{7DADFD60-0DCF-4D83-A702-13C07542CCD0}" type="sibTrans" cxnId="{EFB0BDBF-A16C-4DDF-9740-067BA1220D87}">
      <dgm:prSet/>
      <dgm:spPr/>
      <dgm:t>
        <a:bodyPr/>
        <a:lstStyle/>
        <a:p>
          <a:endParaRPr lang="en-US"/>
        </a:p>
      </dgm:t>
    </dgm:pt>
    <dgm:pt modelId="{C08B8BD8-D9C0-4E99-BC16-D8507C7A5339}">
      <dgm:prSet phldrT="[Text]" custT="1"/>
      <dgm:spPr/>
      <dgm:t>
        <a:bodyPr/>
        <a:lstStyle/>
        <a:p>
          <a:r>
            <a:rPr lang="en-US" sz="1400" b="0" dirty="0" smtClean="0">
              <a:latin typeface="Arial" panose="020B0604020202020204" pitchFamily="34" charset="0"/>
              <a:cs typeface="Arial" panose="020B0604020202020204" pitchFamily="34" charset="0"/>
            </a:rPr>
            <a:t>Can an agent be followed while they work? (listen to them /display the account they were working)</a:t>
          </a:r>
          <a:endParaRPr lang="en-US" sz="14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66CB82-8CCB-461B-B2F1-97F184482DAE}" type="parTrans" cxnId="{C7A2B508-1004-4378-B9CF-37D2785F3FFF}">
      <dgm:prSet/>
      <dgm:spPr/>
      <dgm:t>
        <a:bodyPr/>
        <a:lstStyle/>
        <a:p>
          <a:endParaRPr lang="en-US"/>
        </a:p>
      </dgm:t>
    </dgm:pt>
    <dgm:pt modelId="{D1A09874-404F-495C-A67C-8A0F0DD56B08}" type="sibTrans" cxnId="{C7A2B508-1004-4378-B9CF-37D2785F3FFF}">
      <dgm:prSet/>
      <dgm:spPr/>
      <dgm:t>
        <a:bodyPr/>
        <a:lstStyle/>
        <a:p>
          <a:endParaRPr lang="en-US"/>
        </a:p>
      </dgm:t>
    </dgm:pt>
    <dgm:pt modelId="{7195A82A-997B-462B-AC35-362809C0EF45}">
      <dgm:prSet phldrT="[Text]" custT="1"/>
      <dgm:spPr/>
      <dgm:t>
        <a:bodyPr/>
        <a:lstStyle/>
        <a:p>
          <a:r>
            <a:rPr lang="en-US" sz="1400" b="0" dirty="0" smtClean="0">
              <a:latin typeface="Arial" panose="020B0604020202020204" pitchFamily="34" charset="0"/>
              <a:cs typeface="Arial" panose="020B0604020202020204" pitchFamily="34" charset="0"/>
            </a:rPr>
            <a:t>Can agent goals be set, and can agents see where they are against their goals?</a:t>
          </a:r>
          <a:endParaRPr lang="en-US" sz="14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10DB5A-8E47-4A50-B83A-3FC1B10E23CA}" type="parTrans" cxnId="{EEE369C1-724B-44C1-9868-AFB5D6B41B0E}">
      <dgm:prSet/>
      <dgm:spPr/>
      <dgm:t>
        <a:bodyPr/>
        <a:lstStyle/>
        <a:p>
          <a:endParaRPr lang="en-US"/>
        </a:p>
      </dgm:t>
    </dgm:pt>
    <dgm:pt modelId="{D6AB2E73-8541-4DE4-9090-6E468EE8DB65}" type="sibTrans" cxnId="{EEE369C1-724B-44C1-9868-AFB5D6B41B0E}">
      <dgm:prSet/>
      <dgm:spPr/>
      <dgm:t>
        <a:bodyPr/>
        <a:lstStyle/>
        <a:p>
          <a:endParaRPr lang="en-US"/>
        </a:p>
      </dgm:t>
    </dgm:pt>
    <dgm:pt modelId="{ADAD3E6F-7198-4E12-8F37-81A7F9CD8137}">
      <dgm:prSet phldrT="[Text]" custT="1"/>
      <dgm:spPr/>
      <dgm:t>
        <a:bodyPr/>
        <a:lstStyle/>
        <a:p>
          <a:r>
            <a:rPr lang="en-US" sz="1400" b="0" dirty="0" smtClean="0">
              <a:latin typeface="Arial" panose="020B0604020202020204" pitchFamily="34" charset="0"/>
              <a:cs typeface="Arial" panose="020B0604020202020204" pitchFamily="34" charset="0"/>
            </a:rPr>
            <a:t>In a pooled environment, what was their individual productivity?</a:t>
          </a:r>
          <a:endParaRPr lang="en-US" sz="14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83729F-9AF7-4184-A00A-D7C9E41B51F2}" type="parTrans" cxnId="{32C88EF2-60BF-49B1-BC82-4A86C00CB0A8}">
      <dgm:prSet/>
      <dgm:spPr/>
      <dgm:t>
        <a:bodyPr/>
        <a:lstStyle/>
        <a:p>
          <a:endParaRPr lang="en-US"/>
        </a:p>
      </dgm:t>
    </dgm:pt>
    <dgm:pt modelId="{705AE71C-3C48-4A93-988C-97ABF6156DF1}" type="sibTrans" cxnId="{32C88EF2-60BF-49B1-BC82-4A86C00CB0A8}">
      <dgm:prSet/>
      <dgm:spPr/>
      <dgm:t>
        <a:bodyPr/>
        <a:lstStyle/>
        <a:p>
          <a:endParaRPr lang="en-US"/>
        </a:p>
      </dgm:t>
    </dgm:pt>
    <dgm:pt modelId="{6F0D628F-4C41-4CA2-ABB1-C2B21288E580}">
      <dgm:prSet phldrT="[Text]" custT="1"/>
      <dgm:spPr>
        <a:noFill/>
        <a:ln w="76200">
          <a:solidFill>
            <a:schemeClr val="bg1"/>
          </a:solidFill>
        </a:ln>
      </dgm:spPr>
      <dgm:t>
        <a:bodyPr/>
        <a:lstStyle/>
        <a:p>
          <a:r>
            <a:rPr lang="en-US" sz="1400" b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US" sz="14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FCC4DA-1548-4E16-AA3D-1A0B393B0811}" type="sibTrans" cxnId="{50AF6579-9B1D-4E9A-9D4B-F727012BE532}">
      <dgm:prSet/>
      <dgm:spPr/>
      <dgm:t>
        <a:bodyPr/>
        <a:lstStyle/>
        <a:p>
          <a:endParaRPr lang="en-US"/>
        </a:p>
      </dgm:t>
    </dgm:pt>
    <dgm:pt modelId="{64445F87-C3E5-4AD5-9DE5-04D86593E02C}" type="parTrans" cxnId="{50AF6579-9B1D-4E9A-9D4B-F727012BE532}">
      <dgm:prSet/>
      <dgm:spPr/>
      <dgm:t>
        <a:bodyPr/>
        <a:lstStyle/>
        <a:p>
          <a:endParaRPr lang="en-US"/>
        </a:p>
      </dgm:t>
    </dgm:pt>
    <dgm:pt modelId="{12D88D0F-30F5-496A-85E6-37CC9AEAB0D8}">
      <dgm:prSet phldrT="[Text]" custT="1"/>
      <dgm:spPr/>
      <dgm:t>
        <a:bodyPr/>
        <a:lstStyle/>
        <a:p>
          <a:r>
            <a:rPr lang="en-US" sz="1400" b="0" dirty="0" smtClean="0">
              <a:latin typeface="Arial" panose="020B0604020202020204" pitchFamily="34" charset="0"/>
              <a:cs typeface="Arial" panose="020B0604020202020204" pitchFamily="34" charset="0"/>
            </a:rPr>
            <a:t>What did they agents generate in terms of promises and “money”</a:t>
          </a:r>
          <a:endParaRPr lang="en-US" sz="14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60850F-8FF8-4B8A-B705-6518F531B12F}" type="parTrans" cxnId="{D2844E5A-5ED0-483C-AEF9-C477A859505F}">
      <dgm:prSet/>
      <dgm:spPr/>
      <dgm:t>
        <a:bodyPr/>
        <a:lstStyle/>
        <a:p>
          <a:endParaRPr lang="en-US"/>
        </a:p>
      </dgm:t>
    </dgm:pt>
    <dgm:pt modelId="{BA8BF714-F3B9-4294-8C18-9D77B2950F99}" type="sibTrans" cxnId="{D2844E5A-5ED0-483C-AEF9-C477A859505F}">
      <dgm:prSet/>
      <dgm:spPr/>
      <dgm:t>
        <a:bodyPr/>
        <a:lstStyle/>
        <a:p>
          <a:endParaRPr lang="en-US"/>
        </a:p>
      </dgm:t>
    </dgm:pt>
    <dgm:pt modelId="{E1E5C208-48D6-46DE-98C2-2AB7A1693A26}" type="pres">
      <dgm:prSet presAssocID="{D89397BB-AE94-4BD7-AA7C-08AC50E139F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2D6FC83-2730-4C03-BC18-218B6F2B6890}" type="pres">
      <dgm:prSet presAssocID="{6F0D628F-4C41-4CA2-ABB1-C2B21288E580}" presName="centerShape" presStyleLbl="node0" presStyleIdx="0" presStyleCnt="1" custLinFactNeighborY="-533"/>
      <dgm:spPr/>
      <dgm:t>
        <a:bodyPr/>
        <a:lstStyle/>
        <a:p>
          <a:endParaRPr lang="en-US"/>
        </a:p>
      </dgm:t>
    </dgm:pt>
    <dgm:pt modelId="{48340E9C-F813-4374-9431-917C695A84CF}" type="pres">
      <dgm:prSet presAssocID="{09493EC8-041D-4B9C-AFF5-F9BA16E41AAE}" presName="parTrans" presStyleLbl="bgSibTrans2D1" presStyleIdx="0" presStyleCnt="6"/>
      <dgm:spPr/>
      <dgm:t>
        <a:bodyPr/>
        <a:lstStyle/>
        <a:p>
          <a:endParaRPr lang="en-US"/>
        </a:p>
      </dgm:t>
    </dgm:pt>
    <dgm:pt modelId="{2AC9959F-DC35-4012-83A5-4DB406949760}" type="pres">
      <dgm:prSet presAssocID="{27B78919-7B6C-4F93-841D-C737FFB3492A}" presName="node" presStyleLbl="node1" presStyleIdx="0" presStyleCnt="6" custScaleX="107650" custScaleY="112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7E73D3-D629-4592-B53F-B969CF0962C0}" type="pres">
      <dgm:prSet presAssocID="{070EF890-8B79-4618-A04D-0B86E9A98186}" presName="parTrans" presStyleLbl="bgSibTrans2D1" presStyleIdx="1" presStyleCnt="6"/>
      <dgm:spPr/>
      <dgm:t>
        <a:bodyPr/>
        <a:lstStyle/>
        <a:p>
          <a:endParaRPr lang="en-US"/>
        </a:p>
      </dgm:t>
    </dgm:pt>
    <dgm:pt modelId="{51B008D6-8E6B-4D99-ADF6-D52DA6A507C4}" type="pres">
      <dgm:prSet presAssocID="{17F559A0-43AA-4908-AD95-4EB471052D1D}" presName="node" presStyleLbl="node1" presStyleIdx="1" presStyleCnt="6" custScaleX="107650" custScaleY="112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3143D3-37DB-4D7C-9576-F3FB2F102A5F}" type="pres">
      <dgm:prSet presAssocID="{C860850F-8FF8-4B8A-B705-6518F531B12F}" presName="parTrans" presStyleLbl="bgSibTrans2D1" presStyleIdx="2" presStyleCnt="6"/>
      <dgm:spPr/>
      <dgm:t>
        <a:bodyPr/>
        <a:lstStyle/>
        <a:p>
          <a:endParaRPr lang="en-US"/>
        </a:p>
      </dgm:t>
    </dgm:pt>
    <dgm:pt modelId="{DCA36936-4D72-45CC-9B2D-C75EBE4FB204}" type="pres">
      <dgm:prSet presAssocID="{12D88D0F-30F5-496A-85E6-37CC9AEAB0D8}" presName="node" presStyleLbl="node1" presStyleIdx="2" presStyleCnt="6" custScaleX="107650" custScaleY="112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D53B69-3919-463F-AC38-FDBBB46154D3}" type="pres">
      <dgm:prSet presAssocID="{A466CB82-8CCB-461B-B2F1-97F184482DAE}" presName="parTrans" presStyleLbl="bgSibTrans2D1" presStyleIdx="3" presStyleCnt="6"/>
      <dgm:spPr/>
      <dgm:t>
        <a:bodyPr/>
        <a:lstStyle/>
        <a:p>
          <a:endParaRPr lang="en-US"/>
        </a:p>
      </dgm:t>
    </dgm:pt>
    <dgm:pt modelId="{4D538C71-6B88-44A5-BDBD-5C8557E8F64F}" type="pres">
      <dgm:prSet presAssocID="{C08B8BD8-D9C0-4E99-BC16-D8507C7A5339}" presName="node" presStyleLbl="node1" presStyleIdx="3" presStyleCnt="6" custScaleX="107650" custScaleY="112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194526-684D-432F-A265-1285D7BC3F87}" type="pres">
      <dgm:prSet presAssocID="{7F10DB5A-8E47-4A50-B83A-3FC1B10E23CA}" presName="parTrans" presStyleLbl="bgSibTrans2D1" presStyleIdx="4" presStyleCnt="6"/>
      <dgm:spPr/>
      <dgm:t>
        <a:bodyPr/>
        <a:lstStyle/>
        <a:p>
          <a:endParaRPr lang="en-US"/>
        </a:p>
      </dgm:t>
    </dgm:pt>
    <dgm:pt modelId="{29403085-8415-4B25-8FB0-D213984EE8AF}" type="pres">
      <dgm:prSet presAssocID="{7195A82A-997B-462B-AC35-362809C0EF45}" presName="node" presStyleLbl="node1" presStyleIdx="4" presStyleCnt="6" custScaleX="107650" custScaleY="112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DA54B2-F7E1-474C-A18F-0144B2E8DFEA}" type="pres">
      <dgm:prSet presAssocID="{8883729F-9AF7-4184-A00A-D7C9E41B51F2}" presName="parTrans" presStyleLbl="bgSibTrans2D1" presStyleIdx="5" presStyleCnt="6"/>
      <dgm:spPr/>
      <dgm:t>
        <a:bodyPr/>
        <a:lstStyle/>
        <a:p>
          <a:endParaRPr lang="en-US"/>
        </a:p>
      </dgm:t>
    </dgm:pt>
    <dgm:pt modelId="{E9CA2989-81B3-4C54-AEA4-62101E9E5596}" type="pres">
      <dgm:prSet presAssocID="{ADAD3E6F-7198-4E12-8F37-81A7F9CD8137}" presName="node" presStyleLbl="node1" presStyleIdx="5" presStyleCnt="6" custScaleX="107650" custScaleY="112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B770C2-5031-42AE-93C3-131A3B784716}" type="presOf" srcId="{09493EC8-041D-4B9C-AFF5-F9BA16E41AAE}" destId="{48340E9C-F813-4374-9431-917C695A84CF}" srcOrd="0" destOrd="0" presId="urn:microsoft.com/office/officeart/2005/8/layout/radial4"/>
    <dgm:cxn modelId="{60B5B642-CBB5-4F8C-BE53-B15737DE5EE0}" type="presOf" srcId="{A466CB82-8CCB-461B-B2F1-97F184482DAE}" destId="{A0D53B69-3919-463F-AC38-FDBBB46154D3}" srcOrd="0" destOrd="0" presId="urn:microsoft.com/office/officeart/2005/8/layout/radial4"/>
    <dgm:cxn modelId="{1A89F03B-1FA9-4F1A-B550-40D3B51001D8}" type="presOf" srcId="{7195A82A-997B-462B-AC35-362809C0EF45}" destId="{29403085-8415-4B25-8FB0-D213984EE8AF}" srcOrd="0" destOrd="0" presId="urn:microsoft.com/office/officeart/2005/8/layout/radial4"/>
    <dgm:cxn modelId="{BC123E65-0F1D-4949-8102-65637C9BB409}" type="presOf" srcId="{27B78919-7B6C-4F93-841D-C737FFB3492A}" destId="{2AC9959F-DC35-4012-83A5-4DB406949760}" srcOrd="0" destOrd="0" presId="urn:microsoft.com/office/officeart/2005/8/layout/radial4"/>
    <dgm:cxn modelId="{B62DE440-477B-4E33-A744-161CF076890A}" srcId="{6F0D628F-4C41-4CA2-ABB1-C2B21288E580}" destId="{27B78919-7B6C-4F93-841D-C737FFB3492A}" srcOrd="0" destOrd="0" parTransId="{09493EC8-041D-4B9C-AFF5-F9BA16E41AAE}" sibTransId="{97DF650C-1F9D-4932-8CEE-92D03F438351}"/>
    <dgm:cxn modelId="{334F290D-8B2D-46FC-AF8A-6095E339C932}" type="presOf" srcId="{12D88D0F-30F5-496A-85E6-37CC9AEAB0D8}" destId="{DCA36936-4D72-45CC-9B2D-C75EBE4FB204}" srcOrd="0" destOrd="0" presId="urn:microsoft.com/office/officeart/2005/8/layout/radial4"/>
    <dgm:cxn modelId="{32C88EF2-60BF-49B1-BC82-4A86C00CB0A8}" srcId="{6F0D628F-4C41-4CA2-ABB1-C2B21288E580}" destId="{ADAD3E6F-7198-4E12-8F37-81A7F9CD8137}" srcOrd="5" destOrd="0" parTransId="{8883729F-9AF7-4184-A00A-D7C9E41B51F2}" sibTransId="{705AE71C-3C48-4A93-988C-97ABF6156DF1}"/>
    <dgm:cxn modelId="{A6F08D6A-29D8-435E-AD65-49820136EE8A}" type="presOf" srcId="{C08B8BD8-D9C0-4E99-BC16-D8507C7A5339}" destId="{4D538C71-6B88-44A5-BDBD-5C8557E8F64F}" srcOrd="0" destOrd="0" presId="urn:microsoft.com/office/officeart/2005/8/layout/radial4"/>
    <dgm:cxn modelId="{A0B61C6C-BC18-4A35-8F9E-7A9FC13CF862}" type="presOf" srcId="{6F0D628F-4C41-4CA2-ABB1-C2B21288E580}" destId="{52D6FC83-2730-4C03-BC18-218B6F2B6890}" srcOrd="0" destOrd="0" presId="urn:microsoft.com/office/officeart/2005/8/layout/radial4"/>
    <dgm:cxn modelId="{EEE369C1-724B-44C1-9868-AFB5D6B41B0E}" srcId="{6F0D628F-4C41-4CA2-ABB1-C2B21288E580}" destId="{7195A82A-997B-462B-AC35-362809C0EF45}" srcOrd="4" destOrd="0" parTransId="{7F10DB5A-8E47-4A50-B83A-3FC1B10E23CA}" sibTransId="{D6AB2E73-8541-4DE4-9090-6E468EE8DB65}"/>
    <dgm:cxn modelId="{50AF6579-9B1D-4E9A-9D4B-F727012BE532}" srcId="{D89397BB-AE94-4BD7-AA7C-08AC50E139F6}" destId="{6F0D628F-4C41-4CA2-ABB1-C2B21288E580}" srcOrd="0" destOrd="0" parTransId="{64445F87-C3E5-4AD5-9DE5-04D86593E02C}" sibTransId="{2FFCC4DA-1548-4E16-AA3D-1A0B393B0811}"/>
    <dgm:cxn modelId="{FF749DEB-5B3A-4078-8E2B-6E6CEFF7A2B5}" type="presOf" srcId="{8883729F-9AF7-4184-A00A-D7C9E41B51F2}" destId="{11DA54B2-F7E1-474C-A18F-0144B2E8DFEA}" srcOrd="0" destOrd="0" presId="urn:microsoft.com/office/officeart/2005/8/layout/radial4"/>
    <dgm:cxn modelId="{EFB0BDBF-A16C-4DDF-9740-067BA1220D87}" srcId="{6F0D628F-4C41-4CA2-ABB1-C2B21288E580}" destId="{17F559A0-43AA-4908-AD95-4EB471052D1D}" srcOrd="1" destOrd="0" parTransId="{070EF890-8B79-4618-A04D-0B86E9A98186}" sibTransId="{7DADFD60-0DCF-4D83-A702-13C07542CCD0}"/>
    <dgm:cxn modelId="{92C13085-EA9C-454E-ADF0-3E30C55244CF}" type="presOf" srcId="{ADAD3E6F-7198-4E12-8F37-81A7F9CD8137}" destId="{E9CA2989-81B3-4C54-AEA4-62101E9E5596}" srcOrd="0" destOrd="0" presId="urn:microsoft.com/office/officeart/2005/8/layout/radial4"/>
    <dgm:cxn modelId="{D2844E5A-5ED0-483C-AEF9-C477A859505F}" srcId="{6F0D628F-4C41-4CA2-ABB1-C2B21288E580}" destId="{12D88D0F-30F5-496A-85E6-37CC9AEAB0D8}" srcOrd="2" destOrd="0" parTransId="{C860850F-8FF8-4B8A-B705-6518F531B12F}" sibTransId="{BA8BF714-F3B9-4294-8C18-9D77B2950F99}"/>
    <dgm:cxn modelId="{64F501EF-CEEB-4360-824D-ECCCBB7E7876}" type="presOf" srcId="{C860850F-8FF8-4B8A-B705-6518F531B12F}" destId="{5E3143D3-37DB-4D7C-9576-F3FB2F102A5F}" srcOrd="0" destOrd="0" presId="urn:microsoft.com/office/officeart/2005/8/layout/radial4"/>
    <dgm:cxn modelId="{D6DC7BD1-7AD0-408E-A369-E625E810FCE8}" type="presOf" srcId="{17F559A0-43AA-4908-AD95-4EB471052D1D}" destId="{51B008D6-8E6B-4D99-ADF6-D52DA6A507C4}" srcOrd="0" destOrd="0" presId="urn:microsoft.com/office/officeart/2005/8/layout/radial4"/>
    <dgm:cxn modelId="{C7A2B508-1004-4378-B9CF-37D2785F3FFF}" srcId="{6F0D628F-4C41-4CA2-ABB1-C2B21288E580}" destId="{C08B8BD8-D9C0-4E99-BC16-D8507C7A5339}" srcOrd="3" destOrd="0" parTransId="{A466CB82-8CCB-461B-B2F1-97F184482DAE}" sibTransId="{D1A09874-404F-495C-A67C-8A0F0DD56B08}"/>
    <dgm:cxn modelId="{B3A97C5D-768D-4532-8EBB-B1573DA3DF45}" type="presOf" srcId="{D89397BB-AE94-4BD7-AA7C-08AC50E139F6}" destId="{E1E5C208-48D6-46DE-98C2-2AB7A1693A26}" srcOrd="0" destOrd="0" presId="urn:microsoft.com/office/officeart/2005/8/layout/radial4"/>
    <dgm:cxn modelId="{5F26E16A-1814-481E-A4B3-3E105EEDF170}" type="presOf" srcId="{7F10DB5A-8E47-4A50-B83A-3FC1B10E23CA}" destId="{E1194526-684D-432F-A265-1285D7BC3F87}" srcOrd="0" destOrd="0" presId="urn:microsoft.com/office/officeart/2005/8/layout/radial4"/>
    <dgm:cxn modelId="{241DC706-8973-4E8C-8DE8-B53585CEECB9}" type="presOf" srcId="{070EF890-8B79-4618-A04D-0B86E9A98186}" destId="{427E73D3-D629-4592-B53F-B969CF0962C0}" srcOrd="0" destOrd="0" presId="urn:microsoft.com/office/officeart/2005/8/layout/radial4"/>
    <dgm:cxn modelId="{443EAD9C-B7DB-4C3C-9CD7-BFE1994D223F}" type="presParOf" srcId="{E1E5C208-48D6-46DE-98C2-2AB7A1693A26}" destId="{52D6FC83-2730-4C03-BC18-218B6F2B6890}" srcOrd="0" destOrd="0" presId="urn:microsoft.com/office/officeart/2005/8/layout/radial4"/>
    <dgm:cxn modelId="{699A5B0C-42B9-4B9D-B534-D069B9DBDFB0}" type="presParOf" srcId="{E1E5C208-48D6-46DE-98C2-2AB7A1693A26}" destId="{48340E9C-F813-4374-9431-917C695A84CF}" srcOrd="1" destOrd="0" presId="urn:microsoft.com/office/officeart/2005/8/layout/radial4"/>
    <dgm:cxn modelId="{B11CA14D-2143-4954-9CF8-D123BAB2A3D0}" type="presParOf" srcId="{E1E5C208-48D6-46DE-98C2-2AB7A1693A26}" destId="{2AC9959F-DC35-4012-83A5-4DB406949760}" srcOrd="2" destOrd="0" presId="urn:microsoft.com/office/officeart/2005/8/layout/radial4"/>
    <dgm:cxn modelId="{DA5AC5C5-3C2D-4818-9044-3B0C506574B7}" type="presParOf" srcId="{E1E5C208-48D6-46DE-98C2-2AB7A1693A26}" destId="{427E73D3-D629-4592-B53F-B969CF0962C0}" srcOrd="3" destOrd="0" presId="urn:microsoft.com/office/officeart/2005/8/layout/radial4"/>
    <dgm:cxn modelId="{15B943DE-1941-43D6-BA48-60F118EF3C53}" type="presParOf" srcId="{E1E5C208-48D6-46DE-98C2-2AB7A1693A26}" destId="{51B008D6-8E6B-4D99-ADF6-D52DA6A507C4}" srcOrd="4" destOrd="0" presId="urn:microsoft.com/office/officeart/2005/8/layout/radial4"/>
    <dgm:cxn modelId="{26E3D6CC-0542-4F30-9FD1-C511CC70FF96}" type="presParOf" srcId="{E1E5C208-48D6-46DE-98C2-2AB7A1693A26}" destId="{5E3143D3-37DB-4D7C-9576-F3FB2F102A5F}" srcOrd="5" destOrd="0" presId="urn:microsoft.com/office/officeart/2005/8/layout/radial4"/>
    <dgm:cxn modelId="{EED86E00-6D9C-4D28-9BB4-7149EAA4E0CC}" type="presParOf" srcId="{E1E5C208-48D6-46DE-98C2-2AB7A1693A26}" destId="{DCA36936-4D72-45CC-9B2D-C75EBE4FB204}" srcOrd="6" destOrd="0" presId="urn:microsoft.com/office/officeart/2005/8/layout/radial4"/>
    <dgm:cxn modelId="{61A0A95E-103A-4BC1-90EF-0A98C7FB7F6B}" type="presParOf" srcId="{E1E5C208-48D6-46DE-98C2-2AB7A1693A26}" destId="{A0D53B69-3919-463F-AC38-FDBBB46154D3}" srcOrd="7" destOrd="0" presId="urn:microsoft.com/office/officeart/2005/8/layout/radial4"/>
    <dgm:cxn modelId="{7A7104B1-05D1-49E2-86B9-929F4E163805}" type="presParOf" srcId="{E1E5C208-48D6-46DE-98C2-2AB7A1693A26}" destId="{4D538C71-6B88-44A5-BDBD-5C8557E8F64F}" srcOrd="8" destOrd="0" presId="urn:microsoft.com/office/officeart/2005/8/layout/radial4"/>
    <dgm:cxn modelId="{4DC1BA02-C784-4784-AC3A-021A3AB4375C}" type="presParOf" srcId="{E1E5C208-48D6-46DE-98C2-2AB7A1693A26}" destId="{E1194526-684D-432F-A265-1285D7BC3F87}" srcOrd="9" destOrd="0" presId="urn:microsoft.com/office/officeart/2005/8/layout/radial4"/>
    <dgm:cxn modelId="{0609FCF0-0640-48D8-A74E-B43947C9D0C6}" type="presParOf" srcId="{E1E5C208-48D6-46DE-98C2-2AB7A1693A26}" destId="{29403085-8415-4B25-8FB0-D213984EE8AF}" srcOrd="10" destOrd="0" presId="urn:microsoft.com/office/officeart/2005/8/layout/radial4"/>
    <dgm:cxn modelId="{9BF45FC5-B846-4BFD-BF56-FA899988CBCC}" type="presParOf" srcId="{E1E5C208-48D6-46DE-98C2-2AB7A1693A26}" destId="{11DA54B2-F7E1-474C-A18F-0144B2E8DFEA}" srcOrd="11" destOrd="0" presId="urn:microsoft.com/office/officeart/2005/8/layout/radial4"/>
    <dgm:cxn modelId="{C1F8EB1A-6037-414B-849F-DE757B113385}" type="presParOf" srcId="{E1E5C208-48D6-46DE-98C2-2AB7A1693A26}" destId="{E9CA2989-81B3-4C54-AEA4-62101E9E5596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9397BB-AE94-4BD7-AA7C-08AC50E139F6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B78919-7B6C-4F93-841D-C737FFB3492A}">
      <dgm:prSet phldrT="[Text]" custT="1"/>
      <dgm:spPr/>
      <dgm:t>
        <a:bodyPr/>
        <a:lstStyle/>
        <a:p>
          <a:r>
            <a:rPr lang="en-US" sz="1400" b="0" dirty="0" smtClean="0">
              <a:latin typeface="Arial" panose="020B0604020202020204" pitchFamily="34" charset="0"/>
              <a:cs typeface="Arial" panose="020B0604020202020204" pitchFamily="34" charset="0"/>
            </a:rPr>
            <a:t>What have you collected this month and how does that compare with the same month, last year? </a:t>
          </a:r>
          <a:endParaRPr lang="en-US" sz="14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493EC8-041D-4B9C-AFF5-F9BA16E41AAE}" type="parTrans" cxnId="{B62DE440-477B-4E33-A744-161CF076890A}">
      <dgm:prSet/>
      <dgm:spPr/>
      <dgm:t>
        <a:bodyPr/>
        <a:lstStyle/>
        <a:p>
          <a:endParaRPr lang="en-US"/>
        </a:p>
      </dgm:t>
    </dgm:pt>
    <dgm:pt modelId="{97DF650C-1F9D-4932-8CEE-92D03F438351}" type="sibTrans" cxnId="{B62DE440-477B-4E33-A744-161CF076890A}">
      <dgm:prSet/>
      <dgm:spPr/>
      <dgm:t>
        <a:bodyPr/>
        <a:lstStyle/>
        <a:p>
          <a:endParaRPr lang="en-US"/>
        </a:p>
      </dgm:t>
    </dgm:pt>
    <dgm:pt modelId="{17F559A0-43AA-4908-AD95-4EB471052D1D}">
      <dgm:prSet phldrT="[Text]" custT="1"/>
      <dgm:spPr/>
      <dgm:t>
        <a:bodyPr/>
        <a:lstStyle/>
        <a:p>
          <a:r>
            <a:rPr lang="en-US" sz="1400" b="0" dirty="0" smtClean="0">
              <a:latin typeface="Arial" panose="020B0604020202020204" pitchFamily="34" charset="0"/>
              <a:cs typeface="Arial" panose="020B0604020202020204" pitchFamily="34" charset="0"/>
            </a:rPr>
            <a:t>What is due from checks and credit cards for the rest of the month?</a:t>
          </a:r>
          <a:endParaRPr lang="en-US" sz="14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0EF890-8B79-4618-A04D-0B86E9A98186}" type="parTrans" cxnId="{EFB0BDBF-A16C-4DDF-9740-067BA1220D87}">
      <dgm:prSet/>
      <dgm:spPr/>
      <dgm:t>
        <a:bodyPr/>
        <a:lstStyle/>
        <a:p>
          <a:endParaRPr lang="en-US"/>
        </a:p>
      </dgm:t>
    </dgm:pt>
    <dgm:pt modelId="{7DADFD60-0DCF-4D83-A702-13C07542CCD0}" type="sibTrans" cxnId="{EFB0BDBF-A16C-4DDF-9740-067BA1220D87}">
      <dgm:prSet/>
      <dgm:spPr/>
      <dgm:t>
        <a:bodyPr/>
        <a:lstStyle/>
        <a:p>
          <a:endParaRPr lang="en-US"/>
        </a:p>
      </dgm:t>
    </dgm:pt>
    <dgm:pt modelId="{C08B8BD8-D9C0-4E99-BC16-D8507C7A5339}">
      <dgm:prSet phldrT="[Text]" custT="1"/>
      <dgm:spPr/>
      <dgm:t>
        <a:bodyPr/>
        <a:lstStyle/>
        <a:p>
          <a:r>
            <a:rPr lang="en-US" sz="1400" b="0" dirty="0" smtClean="0">
              <a:latin typeface="Arial" panose="020B0604020202020204" pitchFamily="34" charset="0"/>
              <a:cs typeface="Arial" panose="020B0604020202020204" pitchFamily="34" charset="0"/>
            </a:rPr>
            <a:t>Where is money being applied (e.g. principal, interest)?</a:t>
          </a:r>
          <a:endParaRPr lang="en-US" sz="14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66CB82-8CCB-461B-B2F1-97F184482DAE}" type="parTrans" cxnId="{C7A2B508-1004-4378-B9CF-37D2785F3FFF}">
      <dgm:prSet/>
      <dgm:spPr/>
      <dgm:t>
        <a:bodyPr/>
        <a:lstStyle/>
        <a:p>
          <a:endParaRPr lang="en-US"/>
        </a:p>
      </dgm:t>
    </dgm:pt>
    <dgm:pt modelId="{D1A09874-404F-495C-A67C-8A0F0DD56B08}" type="sibTrans" cxnId="{C7A2B508-1004-4378-B9CF-37D2785F3FFF}">
      <dgm:prSet/>
      <dgm:spPr/>
      <dgm:t>
        <a:bodyPr/>
        <a:lstStyle/>
        <a:p>
          <a:endParaRPr lang="en-US"/>
        </a:p>
      </dgm:t>
    </dgm:pt>
    <dgm:pt modelId="{7195A82A-997B-462B-AC35-362809C0EF45}">
      <dgm:prSet phldrT="[Text]" custT="1"/>
      <dgm:spPr/>
      <dgm:t>
        <a:bodyPr/>
        <a:lstStyle/>
        <a:p>
          <a:r>
            <a:rPr lang="en-US" sz="1400" b="0" dirty="0" smtClean="0">
              <a:latin typeface="Arial" panose="020B0604020202020204" pitchFamily="34" charset="0"/>
              <a:cs typeface="Arial" panose="020B0604020202020204" pitchFamily="34" charset="0"/>
            </a:rPr>
            <a:t>How much of court costs have you put up and billed the consumer?</a:t>
          </a:r>
          <a:endParaRPr lang="en-US" sz="14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10DB5A-8E47-4A50-B83A-3FC1B10E23CA}" type="parTrans" cxnId="{EEE369C1-724B-44C1-9868-AFB5D6B41B0E}">
      <dgm:prSet/>
      <dgm:spPr/>
      <dgm:t>
        <a:bodyPr/>
        <a:lstStyle/>
        <a:p>
          <a:endParaRPr lang="en-US"/>
        </a:p>
      </dgm:t>
    </dgm:pt>
    <dgm:pt modelId="{D6AB2E73-8541-4DE4-9090-6E468EE8DB65}" type="sibTrans" cxnId="{EEE369C1-724B-44C1-9868-AFB5D6B41B0E}">
      <dgm:prSet/>
      <dgm:spPr/>
      <dgm:t>
        <a:bodyPr/>
        <a:lstStyle/>
        <a:p>
          <a:endParaRPr lang="en-US"/>
        </a:p>
      </dgm:t>
    </dgm:pt>
    <dgm:pt modelId="{6F0D628F-4C41-4CA2-ABB1-C2B21288E580}">
      <dgm:prSet phldrT="[Text]" custT="1"/>
      <dgm:spPr>
        <a:noFill/>
        <a:ln w="76200">
          <a:solidFill>
            <a:schemeClr val="bg1"/>
          </a:solidFill>
        </a:ln>
      </dgm:spPr>
      <dgm:t>
        <a:bodyPr/>
        <a:lstStyle/>
        <a:p>
          <a:r>
            <a:rPr lang="en-US" sz="1400" b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US" sz="14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FCC4DA-1548-4E16-AA3D-1A0B393B0811}" type="sibTrans" cxnId="{50AF6579-9B1D-4E9A-9D4B-F727012BE532}">
      <dgm:prSet/>
      <dgm:spPr/>
      <dgm:t>
        <a:bodyPr/>
        <a:lstStyle/>
        <a:p>
          <a:endParaRPr lang="en-US"/>
        </a:p>
      </dgm:t>
    </dgm:pt>
    <dgm:pt modelId="{64445F87-C3E5-4AD5-9DE5-04D86593E02C}" type="parTrans" cxnId="{50AF6579-9B1D-4E9A-9D4B-F727012BE532}">
      <dgm:prSet/>
      <dgm:spPr/>
      <dgm:t>
        <a:bodyPr/>
        <a:lstStyle/>
        <a:p>
          <a:endParaRPr lang="en-US"/>
        </a:p>
      </dgm:t>
    </dgm:pt>
    <dgm:pt modelId="{12D88D0F-30F5-496A-85E6-37CC9AEAB0D8}">
      <dgm:prSet phldrT="[Text]" custT="1"/>
      <dgm:spPr/>
      <dgm:t>
        <a:bodyPr/>
        <a:lstStyle/>
        <a:p>
          <a:r>
            <a:rPr lang="en-US" sz="1400" b="0" dirty="0" smtClean="0">
              <a:latin typeface="Arial" panose="020B0604020202020204" pitchFamily="34" charset="0"/>
              <a:cs typeface="Arial" panose="020B0604020202020204" pitchFamily="34" charset="0"/>
            </a:rPr>
            <a:t>What about a summary of payments for the month? </a:t>
          </a:r>
          <a:endParaRPr lang="en-US" sz="14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60850F-8FF8-4B8A-B705-6518F531B12F}" type="parTrans" cxnId="{D2844E5A-5ED0-483C-AEF9-C477A859505F}">
      <dgm:prSet/>
      <dgm:spPr/>
      <dgm:t>
        <a:bodyPr/>
        <a:lstStyle/>
        <a:p>
          <a:endParaRPr lang="en-US"/>
        </a:p>
      </dgm:t>
    </dgm:pt>
    <dgm:pt modelId="{BA8BF714-F3B9-4294-8C18-9D77B2950F99}" type="sibTrans" cxnId="{D2844E5A-5ED0-483C-AEF9-C477A859505F}">
      <dgm:prSet/>
      <dgm:spPr/>
      <dgm:t>
        <a:bodyPr/>
        <a:lstStyle/>
        <a:p>
          <a:endParaRPr lang="en-US"/>
        </a:p>
      </dgm:t>
    </dgm:pt>
    <dgm:pt modelId="{8BDCF01E-2840-4E06-9A72-E5CA54EB03FD}">
      <dgm:prSet phldrT="[Text]" custT="1"/>
      <dgm:spPr/>
      <dgm:t>
        <a:bodyPr/>
        <a:lstStyle/>
        <a:p>
          <a:r>
            <a:rPr lang="en-US" sz="1400" b="0" dirty="0" smtClean="0">
              <a:latin typeface="Arial" panose="020B0604020202020204" pitchFamily="34" charset="0"/>
              <a:cs typeface="Arial" panose="020B0604020202020204" pitchFamily="34" charset="0"/>
            </a:rPr>
            <a:t>How are you doing as far as recovery percentages for your company?</a:t>
          </a:r>
          <a:endParaRPr lang="en-US" sz="14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C4D068-515B-40E4-948B-8002A0F12159}" type="parTrans" cxnId="{8893E13A-422A-4D26-A3C2-5ECD35ACA89D}">
      <dgm:prSet/>
      <dgm:spPr/>
      <dgm:t>
        <a:bodyPr/>
        <a:lstStyle/>
        <a:p>
          <a:endParaRPr lang="en-US"/>
        </a:p>
      </dgm:t>
    </dgm:pt>
    <dgm:pt modelId="{1B4DD89A-0C0C-4FBC-B990-8333FAC1CBE0}" type="sibTrans" cxnId="{8893E13A-422A-4D26-A3C2-5ECD35ACA89D}">
      <dgm:prSet/>
      <dgm:spPr/>
      <dgm:t>
        <a:bodyPr/>
        <a:lstStyle/>
        <a:p>
          <a:endParaRPr lang="en-US"/>
        </a:p>
      </dgm:t>
    </dgm:pt>
    <dgm:pt modelId="{E1E5C208-48D6-46DE-98C2-2AB7A1693A26}" type="pres">
      <dgm:prSet presAssocID="{D89397BB-AE94-4BD7-AA7C-08AC50E139F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2D6FC83-2730-4C03-BC18-218B6F2B6890}" type="pres">
      <dgm:prSet presAssocID="{6F0D628F-4C41-4CA2-ABB1-C2B21288E580}" presName="centerShape" presStyleLbl="node0" presStyleIdx="0" presStyleCnt="1" custLinFactNeighborY="-533"/>
      <dgm:spPr/>
      <dgm:t>
        <a:bodyPr/>
        <a:lstStyle/>
        <a:p>
          <a:endParaRPr lang="en-US"/>
        </a:p>
      </dgm:t>
    </dgm:pt>
    <dgm:pt modelId="{48340E9C-F813-4374-9431-917C695A84CF}" type="pres">
      <dgm:prSet presAssocID="{09493EC8-041D-4B9C-AFF5-F9BA16E41AAE}" presName="parTrans" presStyleLbl="bgSibTrans2D1" presStyleIdx="0" presStyleCnt="6"/>
      <dgm:spPr/>
      <dgm:t>
        <a:bodyPr/>
        <a:lstStyle/>
        <a:p>
          <a:endParaRPr lang="en-US"/>
        </a:p>
      </dgm:t>
    </dgm:pt>
    <dgm:pt modelId="{2AC9959F-DC35-4012-83A5-4DB406949760}" type="pres">
      <dgm:prSet presAssocID="{27B78919-7B6C-4F93-841D-C737FFB3492A}" presName="node" presStyleLbl="node1" presStyleIdx="0" presStyleCnt="6" custScaleX="107650" custScaleY="112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7E73D3-D629-4592-B53F-B969CF0962C0}" type="pres">
      <dgm:prSet presAssocID="{070EF890-8B79-4618-A04D-0B86E9A98186}" presName="parTrans" presStyleLbl="bgSibTrans2D1" presStyleIdx="1" presStyleCnt="6"/>
      <dgm:spPr/>
      <dgm:t>
        <a:bodyPr/>
        <a:lstStyle/>
        <a:p>
          <a:endParaRPr lang="en-US"/>
        </a:p>
      </dgm:t>
    </dgm:pt>
    <dgm:pt modelId="{51B008D6-8E6B-4D99-ADF6-D52DA6A507C4}" type="pres">
      <dgm:prSet presAssocID="{17F559A0-43AA-4908-AD95-4EB471052D1D}" presName="node" presStyleLbl="node1" presStyleIdx="1" presStyleCnt="6" custScaleX="107650" custScaleY="112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3143D3-37DB-4D7C-9576-F3FB2F102A5F}" type="pres">
      <dgm:prSet presAssocID="{C860850F-8FF8-4B8A-B705-6518F531B12F}" presName="parTrans" presStyleLbl="bgSibTrans2D1" presStyleIdx="2" presStyleCnt="6"/>
      <dgm:spPr/>
      <dgm:t>
        <a:bodyPr/>
        <a:lstStyle/>
        <a:p>
          <a:endParaRPr lang="en-US"/>
        </a:p>
      </dgm:t>
    </dgm:pt>
    <dgm:pt modelId="{DCA36936-4D72-45CC-9B2D-C75EBE4FB204}" type="pres">
      <dgm:prSet presAssocID="{12D88D0F-30F5-496A-85E6-37CC9AEAB0D8}" presName="node" presStyleLbl="node1" presStyleIdx="2" presStyleCnt="6" custScaleX="107650" custScaleY="112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D53B69-3919-463F-AC38-FDBBB46154D3}" type="pres">
      <dgm:prSet presAssocID="{A466CB82-8CCB-461B-B2F1-97F184482DAE}" presName="parTrans" presStyleLbl="bgSibTrans2D1" presStyleIdx="3" presStyleCnt="6"/>
      <dgm:spPr/>
      <dgm:t>
        <a:bodyPr/>
        <a:lstStyle/>
        <a:p>
          <a:endParaRPr lang="en-US"/>
        </a:p>
      </dgm:t>
    </dgm:pt>
    <dgm:pt modelId="{4D538C71-6B88-44A5-BDBD-5C8557E8F64F}" type="pres">
      <dgm:prSet presAssocID="{C08B8BD8-D9C0-4E99-BC16-D8507C7A5339}" presName="node" presStyleLbl="node1" presStyleIdx="3" presStyleCnt="6" custScaleX="107650" custScaleY="112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194526-684D-432F-A265-1285D7BC3F87}" type="pres">
      <dgm:prSet presAssocID="{7F10DB5A-8E47-4A50-B83A-3FC1B10E23CA}" presName="parTrans" presStyleLbl="bgSibTrans2D1" presStyleIdx="4" presStyleCnt="6"/>
      <dgm:spPr/>
      <dgm:t>
        <a:bodyPr/>
        <a:lstStyle/>
        <a:p>
          <a:endParaRPr lang="en-US"/>
        </a:p>
      </dgm:t>
    </dgm:pt>
    <dgm:pt modelId="{29403085-8415-4B25-8FB0-D213984EE8AF}" type="pres">
      <dgm:prSet presAssocID="{7195A82A-997B-462B-AC35-362809C0EF45}" presName="node" presStyleLbl="node1" presStyleIdx="4" presStyleCnt="6" custScaleX="107650" custScaleY="112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C3F9AE-5D43-4346-87F9-1587F7F0C57A}" type="pres">
      <dgm:prSet presAssocID="{A8C4D068-515B-40E4-948B-8002A0F12159}" presName="parTrans" presStyleLbl="bgSibTrans2D1" presStyleIdx="5" presStyleCnt="6"/>
      <dgm:spPr/>
      <dgm:t>
        <a:bodyPr/>
        <a:lstStyle/>
        <a:p>
          <a:endParaRPr lang="en-US"/>
        </a:p>
      </dgm:t>
    </dgm:pt>
    <dgm:pt modelId="{72E2D4C3-74EE-471B-9BB2-796D4C1ED951}" type="pres">
      <dgm:prSet presAssocID="{8BDCF01E-2840-4E06-9A72-E5CA54EB03F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6DF27C-40D8-4039-A118-1FE900C0D5F4}" type="presOf" srcId="{12D88D0F-30F5-496A-85E6-37CC9AEAB0D8}" destId="{DCA36936-4D72-45CC-9B2D-C75EBE4FB204}" srcOrd="0" destOrd="0" presId="urn:microsoft.com/office/officeart/2005/8/layout/radial4"/>
    <dgm:cxn modelId="{85EEF42A-2D2D-4B40-AE5E-5CE2E940DA50}" type="presOf" srcId="{D89397BB-AE94-4BD7-AA7C-08AC50E139F6}" destId="{E1E5C208-48D6-46DE-98C2-2AB7A1693A26}" srcOrd="0" destOrd="0" presId="urn:microsoft.com/office/officeart/2005/8/layout/radial4"/>
    <dgm:cxn modelId="{CFD764E6-1D58-430C-8336-95C5D5558B38}" type="presOf" srcId="{09493EC8-041D-4B9C-AFF5-F9BA16E41AAE}" destId="{48340E9C-F813-4374-9431-917C695A84CF}" srcOrd="0" destOrd="0" presId="urn:microsoft.com/office/officeart/2005/8/layout/radial4"/>
    <dgm:cxn modelId="{B62DE440-477B-4E33-A744-161CF076890A}" srcId="{6F0D628F-4C41-4CA2-ABB1-C2B21288E580}" destId="{27B78919-7B6C-4F93-841D-C737FFB3492A}" srcOrd="0" destOrd="0" parTransId="{09493EC8-041D-4B9C-AFF5-F9BA16E41AAE}" sibTransId="{97DF650C-1F9D-4932-8CEE-92D03F438351}"/>
    <dgm:cxn modelId="{8893E13A-422A-4D26-A3C2-5ECD35ACA89D}" srcId="{6F0D628F-4C41-4CA2-ABB1-C2B21288E580}" destId="{8BDCF01E-2840-4E06-9A72-E5CA54EB03FD}" srcOrd="5" destOrd="0" parTransId="{A8C4D068-515B-40E4-948B-8002A0F12159}" sibTransId="{1B4DD89A-0C0C-4FBC-B990-8333FAC1CBE0}"/>
    <dgm:cxn modelId="{8B4E8631-BFEB-474A-AF34-0BFB763B03D0}" type="presOf" srcId="{7F10DB5A-8E47-4A50-B83A-3FC1B10E23CA}" destId="{E1194526-684D-432F-A265-1285D7BC3F87}" srcOrd="0" destOrd="0" presId="urn:microsoft.com/office/officeart/2005/8/layout/radial4"/>
    <dgm:cxn modelId="{884C73FE-0FA9-4102-97E0-58CC34B53232}" type="presOf" srcId="{6F0D628F-4C41-4CA2-ABB1-C2B21288E580}" destId="{52D6FC83-2730-4C03-BC18-218B6F2B6890}" srcOrd="0" destOrd="0" presId="urn:microsoft.com/office/officeart/2005/8/layout/radial4"/>
    <dgm:cxn modelId="{44422F86-3862-427B-810A-32671BE50576}" type="presOf" srcId="{27B78919-7B6C-4F93-841D-C737FFB3492A}" destId="{2AC9959F-DC35-4012-83A5-4DB406949760}" srcOrd="0" destOrd="0" presId="urn:microsoft.com/office/officeart/2005/8/layout/radial4"/>
    <dgm:cxn modelId="{C7FF618C-1C62-4638-9CAA-0354837D78E3}" type="presOf" srcId="{A8C4D068-515B-40E4-948B-8002A0F12159}" destId="{81C3F9AE-5D43-4346-87F9-1587F7F0C57A}" srcOrd="0" destOrd="0" presId="urn:microsoft.com/office/officeart/2005/8/layout/radial4"/>
    <dgm:cxn modelId="{EEE369C1-724B-44C1-9868-AFB5D6B41B0E}" srcId="{6F0D628F-4C41-4CA2-ABB1-C2B21288E580}" destId="{7195A82A-997B-462B-AC35-362809C0EF45}" srcOrd="4" destOrd="0" parTransId="{7F10DB5A-8E47-4A50-B83A-3FC1B10E23CA}" sibTransId="{D6AB2E73-8541-4DE4-9090-6E468EE8DB65}"/>
    <dgm:cxn modelId="{50AF6579-9B1D-4E9A-9D4B-F727012BE532}" srcId="{D89397BB-AE94-4BD7-AA7C-08AC50E139F6}" destId="{6F0D628F-4C41-4CA2-ABB1-C2B21288E580}" srcOrd="0" destOrd="0" parTransId="{64445F87-C3E5-4AD5-9DE5-04D86593E02C}" sibTransId="{2FFCC4DA-1548-4E16-AA3D-1A0B393B0811}"/>
    <dgm:cxn modelId="{EFB0BDBF-A16C-4DDF-9740-067BA1220D87}" srcId="{6F0D628F-4C41-4CA2-ABB1-C2B21288E580}" destId="{17F559A0-43AA-4908-AD95-4EB471052D1D}" srcOrd="1" destOrd="0" parTransId="{070EF890-8B79-4618-A04D-0B86E9A98186}" sibTransId="{7DADFD60-0DCF-4D83-A702-13C07542CCD0}"/>
    <dgm:cxn modelId="{9BF40B09-C87D-4D69-B313-539EF3B6DFE3}" type="presOf" srcId="{C08B8BD8-D9C0-4E99-BC16-D8507C7A5339}" destId="{4D538C71-6B88-44A5-BDBD-5C8557E8F64F}" srcOrd="0" destOrd="0" presId="urn:microsoft.com/office/officeart/2005/8/layout/radial4"/>
    <dgm:cxn modelId="{C48C0332-E13D-4365-8B12-75356EAF41FE}" type="presOf" srcId="{C860850F-8FF8-4B8A-B705-6518F531B12F}" destId="{5E3143D3-37DB-4D7C-9576-F3FB2F102A5F}" srcOrd="0" destOrd="0" presId="urn:microsoft.com/office/officeart/2005/8/layout/radial4"/>
    <dgm:cxn modelId="{D921FDF4-553C-4C42-BC34-D1FB20E02A0D}" type="presOf" srcId="{7195A82A-997B-462B-AC35-362809C0EF45}" destId="{29403085-8415-4B25-8FB0-D213984EE8AF}" srcOrd="0" destOrd="0" presId="urn:microsoft.com/office/officeart/2005/8/layout/radial4"/>
    <dgm:cxn modelId="{D2844E5A-5ED0-483C-AEF9-C477A859505F}" srcId="{6F0D628F-4C41-4CA2-ABB1-C2B21288E580}" destId="{12D88D0F-30F5-496A-85E6-37CC9AEAB0D8}" srcOrd="2" destOrd="0" parTransId="{C860850F-8FF8-4B8A-B705-6518F531B12F}" sibTransId="{BA8BF714-F3B9-4294-8C18-9D77B2950F99}"/>
    <dgm:cxn modelId="{C882C601-1511-4F60-B051-D7771B41A579}" type="presOf" srcId="{17F559A0-43AA-4908-AD95-4EB471052D1D}" destId="{51B008D6-8E6B-4D99-ADF6-D52DA6A507C4}" srcOrd="0" destOrd="0" presId="urn:microsoft.com/office/officeart/2005/8/layout/radial4"/>
    <dgm:cxn modelId="{C7A2B508-1004-4378-B9CF-37D2785F3FFF}" srcId="{6F0D628F-4C41-4CA2-ABB1-C2B21288E580}" destId="{C08B8BD8-D9C0-4E99-BC16-D8507C7A5339}" srcOrd="3" destOrd="0" parTransId="{A466CB82-8CCB-461B-B2F1-97F184482DAE}" sibTransId="{D1A09874-404F-495C-A67C-8A0F0DD56B08}"/>
    <dgm:cxn modelId="{26C0B33D-E4D1-40BD-BC12-B871A174EA91}" type="presOf" srcId="{8BDCF01E-2840-4E06-9A72-E5CA54EB03FD}" destId="{72E2D4C3-74EE-471B-9BB2-796D4C1ED951}" srcOrd="0" destOrd="0" presId="urn:microsoft.com/office/officeart/2005/8/layout/radial4"/>
    <dgm:cxn modelId="{DB7691BE-BB6F-4C0F-917E-B918168FF797}" type="presOf" srcId="{070EF890-8B79-4618-A04D-0B86E9A98186}" destId="{427E73D3-D629-4592-B53F-B969CF0962C0}" srcOrd="0" destOrd="0" presId="urn:microsoft.com/office/officeart/2005/8/layout/radial4"/>
    <dgm:cxn modelId="{53FB6C2D-4D05-4E95-A739-AB16627EC6E3}" type="presOf" srcId="{A466CB82-8CCB-461B-B2F1-97F184482DAE}" destId="{A0D53B69-3919-463F-AC38-FDBBB46154D3}" srcOrd="0" destOrd="0" presId="urn:microsoft.com/office/officeart/2005/8/layout/radial4"/>
    <dgm:cxn modelId="{55B22225-BBCD-4433-B5C7-5A0A0E079A74}" type="presParOf" srcId="{E1E5C208-48D6-46DE-98C2-2AB7A1693A26}" destId="{52D6FC83-2730-4C03-BC18-218B6F2B6890}" srcOrd="0" destOrd="0" presId="urn:microsoft.com/office/officeart/2005/8/layout/radial4"/>
    <dgm:cxn modelId="{226FFB0A-4201-41D3-88D8-9557F8010A69}" type="presParOf" srcId="{E1E5C208-48D6-46DE-98C2-2AB7A1693A26}" destId="{48340E9C-F813-4374-9431-917C695A84CF}" srcOrd="1" destOrd="0" presId="urn:microsoft.com/office/officeart/2005/8/layout/radial4"/>
    <dgm:cxn modelId="{76826EC3-652B-40E0-8145-AC5FA444B97C}" type="presParOf" srcId="{E1E5C208-48D6-46DE-98C2-2AB7A1693A26}" destId="{2AC9959F-DC35-4012-83A5-4DB406949760}" srcOrd="2" destOrd="0" presId="urn:microsoft.com/office/officeart/2005/8/layout/radial4"/>
    <dgm:cxn modelId="{8DF446D5-7F0A-4BC0-93CE-3065B110A114}" type="presParOf" srcId="{E1E5C208-48D6-46DE-98C2-2AB7A1693A26}" destId="{427E73D3-D629-4592-B53F-B969CF0962C0}" srcOrd="3" destOrd="0" presId="urn:microsoft.com/office/officeart/2005/8/layout/radial4"/>
    <dgm:cxn modelId="{E05DA61B-E748-4A06-B4E6-4EEA9B92ED1C}" type="presParOf" srcId="{E1E5C208-48D6-46DE-98C2-2AB7A1693A26}" destId="{51B008D6-8E6B-4D99-ADF6-D52DA6A507C4}" srcOrd="4" destOrd="0" presId="urn:microsoft.com/office/officeart/2005/8/layout/radial4"/>
    <dgm:cxn modelId="{DFCD12CA-7DAC-41C3-AF9B-411317413A9B}" type="presParOf" srcId="{E1E5C208-48D6-46DE-98C2-2AB7A1693A26}" destId="{5E3143D3-37DB-4D7C-9576-F3FB2F102A5F}" srcOrd="5" destOrd="0" presId="urn:microsoft.com/office/officeart/2005/8/layout/radial4"/>
    <dgm:cxn modelId="{15E9B29B-AC60-4007-80B0-067250164FAD}" type="presParOf" srcId="{E1E5C208-48D6-46DE-98C2-2AB7A1693A26}" destId="{DCA36936-4D72-45CC-9B2D-C75EBE4FB204}" srcOrd="6" destOrd="0" presId="urn:microsoft.com/office/officeart/2005/8/layout/radial4"/>
    <dgm:cxn modelId="{D4D8F7E5-A542-4811-BB7F-68C0A21CEEF2}" type="presParOf" srcId="{E1E5C208-48D6-46DE-98C2-2AB7A1693A26}" destId="{A0D53B69-3919-463F-AC38-FDBBB46154D3}" srcOrd="7" destOrd="0" presId="urn:microsoft.com/office/officeart/2005/8/layout/radial4"/>
    <dgm:cxn modelId="{40FA7A24-FC99-4CE2-B02B-A27B09ED4BD4}" type="presParOf" srcId="{E1E5C208-48D6-46DE-98C2-2AB7A1693A26}" destId="{4D538C71-6B88-44A5-BDBD-5C8557E8F64F}" srcOrd="8" destOrd="0" presId="urn:microsoft.com/office/officeart/2005/8/layout/radial4"/>
    <dgm:cxn modelId="{DBE6FFA8-3DE2-4FD0-9ED2-3735E7538153}" type="presParOf" srcId="{E1E5C208-48D6-46DE-98C2-2AB7A1693A26}" destId="{E1194526-684D-432F-A265-1285D7BC3F87}" srcOrd="9" destOrd="0" presId="urn:microsoft.com/office/officeart/2005/8/layout/radial4"/>
    <dgm:cxn modelId="{734C5C46-8B2A-4D6C-A350-5746D2B9267E}" type="presParOf" srcId="{E1E5C208-48D6-46DE-98C2-2AB7A1693A26}" destId="{29403085-8415-4B25-8FB0-D213984EE8AF}" srcOrd="10" destOrd="0" presId="urn:microsoft.com/office/officeart/2005/8/layout/radial4"/>
    <dgm:cxn modelId="{AABC6F43-F4CA-4D70-896C-710BC54043F2}" type="presParOf" srcId="{E1E5C208-48D6-46DE-98C2-2AB7A1693A26}" destId="{81C3F9AE-5D43-4346-87F9-1587F7F0C57A}" srcOrd="11" destOrd="0" presId="urn:microsoft.com/office/officeart/2005/8/layout/radial4"/>
    <dgm:cxn modelId="{9A1BB3A4-C6B9-49F3-BBE1-8E0EBE81F05E}" type="presParOf" srcId="{E1E5C208-48D6-46DE-98C2-2AB7A1693A26}" destId="{72E2D4C3-74EE-471B-9BB2-796D4C1ED951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9397BB-AE94-4BD7-AA7C-08AC50E139F6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B78919-7B6C-4F93-841D-C737FFB3492A}">
      <dgm:prSet phldrT="[Text]" custT="1"/>
      <dgm:spPr/>
      <dgm:t>
        <a:bodyPr/>
        <a:lstStyle/>
        <a:p>
          <a:r>
            <a:rPr lang="en-US" sz="1400" b="0" dirty="0" smtClean="0">
              <a:latin typeface="Arial" panose="020B0604020202020204" pitchFamily="34" charset="0"/>
              <a:cs typeface="Arial" panose="020B0604020202020204" pitchFamily="34" charset="0"/>
            </a:rPr>
            <a:t>Do you have the ability to  look at some of your key clients and monitor them frequently?</a:t>
          </a:r>
          <a:endParaRPr lang="en-US" sz="14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493EC8-041D-4B9C-AFF5-F9BA16E41AAE}" type="parTrans" cxnId="{B62DE440-477B-4E33-A744-161CF076890A}">
      <dgm:prSet/>
      <dgm:spPr/>
      <dgm:t>
        <a:bodyPr/>
        <a:lstStyle/>
        <a:p>
          <a:endParaRPr lang="en-US"/>
        </a:p>
      </dgm:t>
    </dgm:pt>
    <dgm:pt modelId="{97DF650C-1F9D-4932-8CEE-92D03F438351}" type="sibTrans" cxnId="{B62DE440-477B-4E33-A744-161CF076890A}">
      <dgm:prSet/>
      <dgm:spPr/>
      <dgm:t>
        <a:bodyPr/>
        <a:lstStyle/>
        <a:p>
          <a:endParaRPr lang="en-US"/>
        </a:p>
      </dgm:t>
    </dgm:pt>
    <dgm:pt modelId="{17F559A0-43AA-4908-AD95-4EB471052D1D}">
      <dgm:prSet phldrT="[Text]" custT="1"/>
      <dgm:spPr/>
      <dgm:t>
        <a:bodyPr/>
        <a:lstStyle/>
        <a:p>
          <a:r>
            <a:rPr lang="en-US" sz="1400" b="0" dirty="0" smtClean="0">
              <a:latin typeface="Arial" panose="020B0604020202020204" pitchFamily="34" charset="0"/>
              <a:cs typeface="Arial" panose="020B0604020202020204" pitchFamily="34" charset="0"/>
            </a:rPr>
            <a:t>Who are my most profitable clients? What about a summary of payments for the month? </a:t>
          </a:r>
          <a:endParaRPr lang="en-US" sz="14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0EF890-8B79-4618-A04D-0B86E9A98186}" type="parTrans" cxnId="{EFB0BDBF-A16C-4DDF-9740-067BA1220D87}">
      <dgm:prSet/>
      <dgm:spPr/>
      <dgm:t>
        <a:bodyPr/>
        <a:lstStyle/>
        <a:p>
          <a:endParaRPr lang="en-US"/>
        </a:p>
      </dgm:t>
    </dgm:pt>
    <dgm:pt modelId="{7DADFD60-0DCF-4D83-A702-13C07542CCD0}" type="sibTrans" cxnId="{EFB0BDBF-A16C-4DDF-9740-067BA1220D87}">
      <dgm:prSet/>
      <dgm:spPr/>
      <dgm:t>
        <a:bodyPr/>
        <a:lstStyle/>
        <a:p>
          <a:endParaRPr lang="en-US"/>
        </a:p>
      </dgm:t>
    </dgm:pt>
    <dgm:pt modelId="{C08B8BD8-D9C0-4E99-BC16-D8507C7A5339}">
      <dgm:prSet phldrT="[Text]" custT="1"/>
      <dgm:spPr/>
      <dgm:t>
        <a:bodyPr/>
        <a:lstStyle/>
        <a:p>
          <a:r>
            <a:rPr lang="en-US" sz="1400" b="0" dirty="0" smtClean="0">
              <a:latin typeface="Arial" panose="020B0604020202020204" pitchFamily="34" charset="0"/>
              <a:cs typeface="Arial" panose="020B0604020202020204" pitchFamily="34" charset="0"/>
            </a:rPr>
            <a:t>Am I spending a lot on some clients, but not justifying the expense?</a:t>
          </a:r>
          <a:endParaRPr lang="en-US" sz="14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66CB82-8CCB-461B-B2F1-97F184482DAE}" type="parTrans" cxnId="{C7A2B508-1004-4378-B9CF-37D2785F3FFF}">
      <dgm:prSet/>
      <dgm:spPr/>
      <dgm:t>
        <a:bodyPr/>
        <a:lstStyle/>
        <a:p>
          <a:endParaRPr lang="en-US"/>
        </a:p>
      </dgm:t>
    </dgm:pt>
    <dgm:pt modelId="{D1A09874-404F-495C-A67C-8A0F0DD56B08}" type="sibTrans" cxnId="{C7A2B508-1004-4378-B9CF-37D2785F3FFF}">
      <dgm:prSet/>
      <dgm:spPr/>
      <dgm:t>
        <a:bodyPr/>
        <a:lstStyle/>
        <a:p>
          <a:endParaRPr lang="en-US"/>
        </a:p>
      </dgm:t>
    </dgm:pt>
    <dgm:pt modelId="{7195A82A-997B-462B-AC35-362809C0EF45}">
      <dgm:prSet phldrT="[Text]" custT="1"/>
      <dgm:spPr/>
      <dgm:t>
        <a:bodyPr/>
        <a:lstStyle/>
        <a:p>
          <a:r>
            <a:rPr lang="en-US" sz="1400" b="0" dirty="0" smtClean="0">
              <a:latin typeface="Arial" panose="020B0604020202020204" pitchFamily="34" charset="0"/>
              <a:cs typeface="Arial" panose="020B0604020202020204" pitchFamily="34" charset="0"/>
            </a:rPr>
            <a:t>Where are your future payments coming from (e.g. checks, credit cards)</a:t>
          </a:r>
          <a:endParaRPr lang="en-US" sz="14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10DB5A-8E47-4A50-B83A-3FC1B10E23CA}" type="parTrans" cxnId="{EEE369C1-724B-44C1-9868-AFB5D6B41B0E}">
      <dgm:prSet/>
      <dgm:spPr/>
      <dgm:t>
        <a:bodyPr/>
        <a:lstStyle/>
        <a:p>
          <a:endParaRPr lang="en-US"/>
        </a:p>
      </dgm:t>
    </dgm:pt>
    <dgm:pt modelId="{D6AB2E73-8541-4DE4-9090-6E468EE8DB65}" type="sibTrans" cxnId="{EEE369C1-724B-44C1-9868-AFB5D6B41B0E}">
      <dgm:prSet/>
      <dgm:spPr/>
      <dgm:t>
        <a:bodyPr/>
        <a:lstStyle/>
        <a:p>
          <a:endParaRPr lang="en-US"/>
        </a:p>
      </dgm:t>
    </dgm:pt>
    <dgm:pt modelId="{91114344-E324-434F-9DA2-D98ED173A45B}">
      <dgm:prSet custT="1"/>
      <dgm:spPr/>
      <dgm:t>
        <a:bodyPr/>
        <a:lstStyle/>
        <a:p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How quickly are you recovering money for your clients?</a:t>
          </a:r>
          <a:endParaRPr lang="en-US" sz="1400" b="0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4EFBCE-33AA-4716-979E-557E9607EBE2}" type="parTrans" cxnId="{1A3153E9-8700-427E-A0E7-C161EE7B6102}">
      <dgm:prSet/>
      <dgm:spPr/>
      <dgm:t>
        <a:bodyPr/>
        <a:lstStyle/>
        <a:p>
          <a:endParaRPr lang="en-US"/>
        </a:p>
      </dgm:t>
    </dgm:pt>
    <dgm:pt modelId="{23FFCD7A-2805-42AC-80B1-D5169C406E4A}" type="sibTrans" cxnId="{1A3153E9-8700-427E-A0E7-C161EE7B6102}">
      <dgm:prSet/>
      <dgm:spPr/>
      <dgm:t>
        <a:bodyPr/>
        <a:lstStyle/>
        <a:p>
          <a:endParaRPr lang="en-US"/>
        </a:p>
      </dgm:t>
    </dgm:pt>
    <dgm:pt modelId="{6F0D628F-4C41-4CA2-ABB1-C2B21288E580}">
      <dgm:prSet phldrT="[Text]" custT="1"/>
      <dgm:spPr>
        <a:noFill/>
        <a:ln w="76200">
          <a:noFill/>
        </a:ln>
      </dgm:spPr>
      <dgm:t>
        <a:bodyPr/>
        <a:lstStyle/>
        <a:p>
          <a:r>
            <a:rPr lang="en-US" sz="1400" b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US" sz="14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FCC4DA-1548-4E16-AA3D-1A0B393B0811}" type="sibTrans" cxnId="{50AF6579-9B1D-4E9A-9D4B-F727012BE532}">
      <dgm:prSet/>
      <dgm:spPr/>
      <dgm:t>
        <a:bodyPr/>
        <a:lstStyle/>
        <a:p>
          <a:endParaRPr lang="en-US"/>
        </a:p>
      </dgm:t>
    </dgm:pt>
    <dgm:pt modelId="{64445F87-C3E5-4AD5-9DE5-04D86593E02C}" type="parTrans" cxnId="{50AF6579-9B1D-4E9A-9D4B-F727012BE532}">
      <dgm:prSet/>
      <dgm:spPr/>
      <dgm:t>
        <a:bodyPr/>
        <a:lstStyle/>
        <a:p>
          <a:endParaRPr lang="en-US"/>
        </a:p>
      </dgm:t>
    </dgm:pt>
    <dgm:pt modelId="{E1E5C208-48D6-46DE-98C2-2AB7A1693A26}" type="pres">
      <dgm:prSet presAssocID="{D89397BB-AE94-4BD7-AA7C-08AC50E139F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2D6FC83-2730-4C03-BC18-218B6F2B6890}" type="pres">
      <dgm:prSet presAssocID="{6F0D628F-4C41-4CA2-ABB1-C2B21288E580}" presName="centerShape" presStyleLbl="node0" presStyleIdx="0" presStyleCnt="1" custLinFactNeighborY="-533"/>
      <dgm:spPr/>
      <dgm:t>
        <a:bodyPr/>
        <a:lstStyle/>
        <a:p>
          <a:endParaRPr lang="en-US"/>
        </a:p>
      </dgm:t>
    </dgm:pt>
    <dgm:pt modelId="{48340E9C-F813-4374-9431-917C695A84CF}" type="pres">
      <dgm:prSet presAssocID="{09493EC8-041D-4B9C-AFF5-F9BA16E41AAE}" presName="parTrans" presStyleLbl="bgSibTrans2D1" presStyleIdx="0" presStyleCnt="5"/>
      <dgm:spPr/>
      <dgm:t>
        <a:bodyPr/>
        <a:lstStyle/>
        <a:p>
          <a:endParaRPr lang="en-US"/>
        </a:p>
      </dgm:t>
    </dgm:pt>
    <dgm:pt modelId="{2AC9959F-DC35-4012-83A5-4DB406949760}" type="pres">
      <dgm:prSet presAssocID="{27B78919-7B6C-4F93-841D-C737FFB3492A}" presName="node" presStyleLbl="node1" presStyleIdx="0" presStyleCnt="5" custScaleX="107650" custScaleY="112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7E73D3-D629-4592-B53F-B969CF0962C0}" type="pres">
      <dgm:prSet presAssocID="{070EF890-8B79-4618-A04D-0B86E9A98186}" presName="parTrans" presStyleLbl="bgSibTrans2D1" presStyleIdx="1" presStyleCnt="5"/>
      <dgm:spPr/>
      <dgm:t>
        <a:bodyPr/>
        <a:lstStyle/>
        <a:p>
          <a:endParaRPr lang="en-US"/>
        </a:p>
      </dgm:t>
    </dgm:pt>
    <dgm:pt modelId="{51B008D6-8E6B-4D99-ADF6-D52DA6A507C4}" type="pres">
      <dgm:prSet presAssocID="{17F559A0-43AA-4908-AD95-4EB471052D1D}" presName="node" presStyleLbl="node1" presStyleIdx="1" presStyleCnt="5" custScaleX="107650" custScaleY="112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D53B69-3919-463F-AC38-FDBBB46154D3}" type="pres">
      <dgm:prSet presAssocID="{A466CB82-8CCB-461B-B2F1-97F184482DAE}" presName="parTrans" presStyleLbl="bgSibTrans2D1" presStyleIdx="2" presStyleCnt="5"/>
      <dgm:spPr/>
      <dgm:t>
        <a:bodyPr/>
        <a:lstStyle/>
        <a:p>
          <a:endParaRPr lang="en-US"/>
        </a:p>
      </dgm:t>
    </dgm:pt>
    <dgm:pt modelId="{4D538C71-6B88-44A5-BDBD-5C8557E8F64F}" type="pres">
      <dgm:prSet presAssocID="{C08B8BD8-D9C0-4E99-BC16-D8507C7A5339}" presName="node" presStyleLbl="node1" presStyleIdx="2" presStyleCnt="5" custScaleX="107650" custScaleY="112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209B17-3720-4232-B6CA-89BF6248E7DB}" type="pres">
      <dgm:prSet presAssocID="{CD4EFBCE-33AA-4716-979E-557E9607EBE2}" presName="parTrans" presStyleLbl="bgSibTrans2D1" presStyleIdx="3" presStyleCnt="5"/>
      <dgm:spPr/>
      <dgm:t>
        <a:bodyPr/>
        <a:lstStyle/>
        <a:p>
          <a:endParaRPr lang="en-US"/>
        </a:p>
      </dgm:t>
    </dgm:pt>
    <dgm:pt modelId="{2E935E38-BE3C-4391-AF24-C4C3CF77F7E4}" type="pres">
      <dgm:prSet presAssocID="{91114344-E324-434F-9DA2-D98ED173A45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194526-684D-432F-A265-1285D7BC3F87}" type="pres">
      <dgm:prSet presAssocID="{7F10DB5A-8E47-4A50-B83A-3FC1B10E23CA}" presName="parTrans" presStyleLbl="bgSibTrans2D1" presStyleIdx="4" presStyleCnt="5"/>
      <dgm:spPr/>
      <dgm:t>
        <a:bodyPr/>
        <a:lstStyle/>
        <a:p>
          <a:endParaRPr lang="en-US"/>
        </a:p>
      </dgm:t>
    </dgm:pt>
    <dgm:pt modelId="{29403085-8415-4B25-8FB0-D213984EE8AF}" type="pres">
      <dgm:prSet presAssocID="{7195A82A-997B-462B-AC35-362809C0EF45}" presName="node" presStyleLbl="node1" presStyleIdx="4" presStyleCnt="5" custScaleX="107650" custScaleY="112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2DE440-477B-4E33-A744-161CF076890A}" srcId="{6F0D628F-4C41-4CA2-ABB1-C2B21288E580}" destId="{27B78919-7B6C-4F93-841D-C737FFB3492A}" srcOrd="0" destOrd="0" parTransId="{09493EC8-041D-4B9C-AFF5-F9BA16E41AAE}" sibTransId="{97DF650C-1F9D-4932-8CEE-92D03F438351}"/>
    <dgm:cxn modelId="{1A3153E9-8700-427E-A0E7-C161EE7B6102}" srcId="{6F0D628F-4C41-4CA2-ABB1-C2B21288E580}" destId="{91114344-E324-434F-9DA2-D98ED173A45B}" srcOrd="3" destOrd="0" parTransId="{CD4EFBCE-33AA-4716-979E-557E9607EBE2}" sibTransId="{23FFCD7A-2805-42AC-80B1-D5169C406E4A}"/>
    <dgm:cxn modelId="{488F3A88-82AD-4418-810A-342EC7D0FFD9}" type="presOf" srcId="{09493EC8-041D-4B9C-AFF5-F9BA16E41AAE}" destId="{48340E9C-F813-4374-9431-917C695A84CF}" srcOrd="0" destOrd="0" presId="urn:microsoft.com/office/officeart/2005/8/layout/radial4"/>
    <dgm:cxn modelId="{EEE369C1-724B-44C1-9868-AFB5D6B41B0E}" srcId="{6F0D628F-4C41-4CA2-ABB1-C2B21288E580}" destId="{7195A82A-997B-462B-AC35-362809C0EF45}" srcOrd="4" destOrd="0" parTransId="{7F10DB5A-8E47-4A50-B83A-3FC1B10E23CA}" sibTransId="{D6AB2E73-8541-4DE4-9090-6E468EE8DB65}"/>
    <dgm:cxn modelId="{5D38BD3B-92E6-4AA0-A7B2-0F21FC81E0F9}" type="presOf" srcId="{C08B8BD8-D9C0-4E99-BC16-D8507C7A5339}" destId="{4D538C71-6B88-44A5-BDBD-5C8557E8F64F}" srcOrd="0" destOrd="0" presId="urn:microsoft.com/office/officeart/2005/8/layout/radial4"/>
    <dgm:cxn modelId="{50AF6579-9B1D-4E9A-9D4B-F727012BE532}" srcId="{D89397BB-AE94-4BD7-AA7C-08AC50E139F6}" destId="{6F0D628F-4C41-4CA2-ABB1-C2B21288E580}" srcOrd="0" destOrd="0" parTransId="{64445F87-C3E5-4AD5-9DE5-04D86593E02C}" sibTransId="{2FFCC4DA-1548-4E16-AA3D-1A0B393B0811}"/>
    <dgm:cxn modelId="{EFB0BDBF-A16C-4DDF-9740-067BA1220D87}" srcId="{6F0D628F-4C41-4CA2-ABB1-C2B21288E580}" destId="{17F559A0-43AA-4908-AD95-4EB471052D1D}" srcOrd="1" destOrd="0" parTransId="{070EF890-8B79-4618-A04D-0B86E9A98186}" sibTransId="{7DADFD60-0DCF-4D83-A702-13C07542CCD0}"/>
    <dgm:cxn modelId="{CBC1A3D7-7ACA-4782-93DA-105D68D35D7C}" type="presOf" srcId="{27B78919-7B6C-4F93-841D-C737FFB3492A}" destId="{2AC9959F-DC35-4012-83A5-4DB406949760}" srcOrd="0" destOrd="0" presId="urn:microsoft.com/office/officeart/2005/8/layout/radial4"/>
    <dgm:cxn modelId="{0460DF7C-3B98-4295-9981-98AF95EFBEFD}" type="presOf" srcId="{7F10DB5A-8E47-4A50-B83A-3FC1B10E23CA}" destId="{E1194526-684D-432F-A265-1285D7BC3F87}" srcOrd="0" destOrd="0" presId="urn:microsoft.com/office/officeart/2005/8/layout/radial4"/>
    <dgm:cxn modelId="{46FC16BA-FB29-4EA5-A0F5-A4F47DAEBE36}" type="presOf" srcId="{A466CB82-8CCB-461B-B2F1-97F184482DAE}" destId="{A0D53B69-3919-463F-AC38-FDBBB46154D3}" srcOrd="0" destOrd="0" presId="urn:microsoft.com/office/officeart/2005/8/layout/radial4"/>
    <dgm:cxn modelId="{A84CCD97-3189-4F0B-BAE3-A9B495EBC93C}" type="presOf" srcId="{CD4EFBCE-33AA-4716-979E-557E9607EBE2}" destId="{EA209B17-3720-4232-B6CA-89BF6248E7DB}" srcOrd="0" destOrd="0" presId="urn:microsoft.com/office/officeart/2005/8/layout/radial4"/>
    <dgm:cxn modelId="{C7A2B508-1004-4378-B9CF-37D2785F3FFF}" srcId="{6F0D628F-4C41-4CA2-ABB1-C2B21288E580}" destId="{C08B8BD8-D9C0-4E99-BC16-D8507C7A5339}" srcOrd="2" destOrd="0" parTransId="{A466CB82-8CCB-461B-B2F1-97F184482DAE}" sibTransId="{D1A09874-404F-495C-A67C-8A0F0DD56B08}"/>
    <dgm:cxn modelId="{EBECDFAC-F93F-4A0A-A360-84B12A8D4993}" type="presOf" srcId="{17F559A0-43AA-4908-AD95-4EB471052D1D}" destId="{51B008D6-8E6B-4D99-ADF6-D52DA6A507C4}" srcOrd="0" destOrd="0" presId="urn:microsoft.com/office/officeart/2005/8/layout/radial4"/>
    <dgm:cxn modelId="{D92FD475-E5E6-4B82-B7E1-B8773639CE0A}" type="presOf" srcId="{6F0D628F-4C41-4CA2-ABB1-C2B21288E580}" destId="{52D6FC83-2730-4C03-BC18-218B6F2B6890}" srcOrd="0" destOrd="0" presId="urn:microsoft.com/office/officeart/2005/8/layout/radial4"/>
    <dgm:cxn modelId="{17E815C5-82BA-4630-AF47-8E62DB6B407A}" type="presOf" srcId="{070EF890-8B79-4618-A04D-0B86E9A98186}" destId="{427E73D3-D629-4592-B53F-B969CF0962C0}" srcOrd="0" destOrd="0" presId="urn:microsoft.com/office/officeart/2005/8/layout/radial4"/>
    <dgm:cxn modelId="{A1960A12-04DB-4590-A419-7B403422FABF}" type="presOf" srcId="{D89397BB-AE94-4BD7-AA7C-08AC50E139F6}" destId="{E1E5C208-48D6-46DE-98C2-2AB7A1693A26}" srcOrd="0" destOrd="0" presId="urn:microsoft.com/office/officeart/2005/8/layout/radial4"/>
    <dgm:cxn modelId="{39F81743-0496-4419-AE3E-498F9414F15F}" type="presOf" srcId="{7195A82A-997B-462B-AC35-362809C0EF45}" destId="{29403085-8415-4B25-8FB0-D213984EE8AF}" srcOrd="0" destOrd="0" presId="urn:microsoft.com/office/officeart/2005/8/layout/radial4"/>
    <dgm:cxn modelId="{8154FFD8-12F1-4E9B-BB18-AD3DB56535CC}" type="presOf" srcId="{91114344-E324-434F-9DA2-D98ED173A45B}" destId="{2E935E38-BE3C-4391-AF24-C4C3CF77F7E4}" srcOrd="0" destOrd="0" presId="urn:microsoft.com/office/officeart/2005/8/layout/radial4"/>
    <dgm:cxn modelId="{21CFE0E0-4EA4-40BA-9695-D814D7181E1A}" type="presParOf" srcId="{E1E5C208-48D6-46DE-98C2-2AB7A1693A26}" destId="{52D6FC83-2730-4C03-BC18-218B6F2B6890}" srcOrd="0" destOrd="0" presId="urn:microsoft.com/office/officeart/2005/8/layout/radial4"/>
    <dgm:cxn modelId="{921128B2-8F6F-4A0B-9321-43BB9D68D74E}" type="presParOf" srcId="{E1E5C208-48D6-46DE-98C2-2AB7A1693A26}" destId="{48340E9C-F813-4374-9431-917C695A84CF}" srcOrd="1" destOrd="0" presId="urn:microsoft.com/office/officeart/2005/8/layout/radial4"/>
    <dgm:cxn modelId="{E6DB43D4-8515-455A-8D9E-616D337C5EF1}" type="presParOf" srcId="{E1E5C208-48D6-46DE-98C2-2AB7A1693A26}" destId="{2AC9959F-DC35-4012-83A5-4DB406949760}" srcOrd="2" destOrd="0" presId="urn:microsoft.com/office/officeart/2005/8/layout/radial4"/>
    <dgm:cxn modelId="{64F55179-01AF-4E0A-89ED-5F17EC9E1B7F}" type="presParOf" srcId="{E1E5C208-48D6-46DE-98C2-2AB7A1693A26}" destId="{427E73D3-D629-4592-B53F-B969CF0962C0}" srcOrd="3" destOrd="0" presId="urn:microsoft.com/office/officeart/2005/8/layout/radial4"/>
    <dgm:cxn modelId="{45FDF54C-3C2D-4A3D-A6CD-B853357243B6}" type="presParOf" srcId="{E1E5C208-48D6-46DE-98C2-2AB7A1693A26}" destId="{51B008D6-8E6B-4D99-ADF6-D52DA6A507C4}" srcOrd="4" destOrd="0" presId="urn:microsoft.com/office/officeart/2005/8/layout/radial4"/>
    <dgm:cxn modelId="{2CF4B0AC-8F71-4DCE-A490-3444A7BC2A9E}" type="presParOf" srcId="{E1E5C208-48D6-46DE-98C2-2AB7A1693A26}" destId="{A0D53B69-3919-463F-AC38-FDBBB46154D3}" srcOrd="5" destOrd="0" presId="urn:microsoft.com/office/officeart/2005/8/layout/radial4"/>
    <dgm:cxn modelId="{146C57A3-863C-4663-92B7-AAA890CDB1EC}" type="presParOf" srcId="{E1E5C208-48D6-46DE-98C2-2AB7A1693A26}" destId="{4D538C71-6B88-44A5-BDBD-5C8557E8F64F}" srcOrd="6" destOrd="0" presId="urn:microsoft.com/office/officeart/2005/8/layout/radial4"/>
    <dgm:cxn modelId="{DC148FFE-2964-41FB-98D3-291000C0AF5E}" type="presParOf" srcId="{E1E5C208-48D6-46DE-98C2-2AB7A1693A26}" destId="{EA209B17-3720-4232-B6CA-89BF6248E7DB}" srcOrd="7" destOrd="0" presId="urn:microsoft.com/office/officeart/2005/8/layout/radial4"/>
    <dgm:cxn modelId="{76D1E052-D375-4607-8FEA-3E162F774946}" type="presParOf" srcId="{E1E5C208-48D6-46DE-98C2-2AB7A1693A26}" destId="{2E935E38-BE3C-4391-AF24-C4C3CF77F7E4}" srcOrd="8" destOrd="0" presId="urn:microsoft.com/office/officeart/2005/8/layout/radial4"/>
    <dgm:cxn modelId="{AFD0C821-E107-4592-9F40-B96C0BD32A6A}" type="presParOf" srcId="{E1E5C208-48D6-46DE-98C2-2AB7A1693A26}" destId="{E1194526-684D-432F-A265-1285D7BC3F87}" srcOrd="9" destOrd="0" presId="urn:microsoft.com/office/officeart/2005/8/layout/radial4"/>
    <dgm:cxn modelId="{B0C7FFAD-F4B5-49EA-BB3C-24F7999A3273}" type="presParOf" srcId="{E1E5C208-48D6-46DE-98C2-2AB7A1693A26}" destId="{29403085-8415-4B25-8FB0-D213984EE8AF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A0253-4660-487F-A53C-0821C9415D4D}" type="datetimeFigureOut">
              <a:rPr lang="en-US" smtClean="0"/>
              <a:pPr/>
              <a:t>6/10/2016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13AA79-F4F5-4DB4-A6AD-11CE42B4C6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885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20788" y="6096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03AC3-2FF7-4137-92ED-196D02F69A1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224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20788" y="6096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03AC3-2FF7-4137-92ED-196D02F69A1A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886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03AC3-2FF7-4137-92ED-196D02F69A1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024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3AA79-F4F5-4DB4-A6AD-11CE42B4C6B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411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3AA79-F4F5-4DB4-A6AD-11CE42B4C6B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789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3AA79-F4F5-4DB4-A6AD-11CE42B4C6B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996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3AA79-F4F5-4DB4-A6AD-11CE42B4C6B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8631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3AA79-F4F5-4DB4-A6AD-11CE42B4C6B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490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3AA79-F4F5-4DB4-A6AD-11CE42B4C6B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3078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3AA79-F4F5-4DB4-A6AD-11CE42B4C6B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286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2B5AAE-6028-4ADB-A5BC-8382B4E5E5C7}" type="datetimeFigureOut">
              <a:rPr lang="en-US" smtClean="0"/>
              <a:pPr/>
              <a:t>6/10/2016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9EC5A8-F7C7-4558-BE3D-1D096936A1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2B5AAE-6028-4ADB-A5BC-8382B4E5E5C7}" type="datetimeFigureOut">
              <a:rPr lang="en-US" smtClean="0"/>
              <a:pPr/>
              <a:t>6/10/2016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9EC5A8-F7C7-4558-BE3D-1D096936A1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381000" y="762000"/>
            <a:ext cx="8305800" cy="0"/>
          </a:xfrm>
          <a:prstGeom prst="line">
            <a:avLst/>
          </a:prstGeom>
          <a:ln w="28575">
            <a:gradFill flip="none" rotWithShape="1">
              <a:gsLst>
                <a:gs pos="0">
                  <a:srgbClr val="002060"/>
                </a:gs>
                <a:gs pos="50000">
                  <a:schemeClr val="accent5">
                    <a:lumMod val="40000"/>
                    <a:lumOff val="60000"/>
                  </a:schemeClr>
                </a:gs>
                <a:gs pos="100000">
                  <a:schemeClr val="tx1"/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229600" y="6627168"/>
            <a:ext cx="457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51862B4-C7B9-4BF4-8359-F9353F249BCF}" type="slidenum">
              <a:rPr lang="en-US" sz="9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algn="ctr"/>
              <a:t>‹#›</a:t>
            </a:fld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6627168"/>
            <a:ext cx="2971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© Copyright 2016</a:t>
            </a:r>
            <a:r>
              <a:rPr lang="en-US" sz="900" i="1" baseline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Quantrax Corporation, Inc</a:t>
            </a: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76200"/>
            <a:ext cx="1604544" cy="640080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381000" y="6629400"/>
            <a:ext cx="8305800" cy="0"/>
          </a:xfrm>
          <a:prstGeom prst="line">
            <a:avLst/>
          </a:prstGeom>
          <a:ln w="28575">
            <a:gradFill flip="none" rotWithShape="1">
              <a:gsLst>
                <a:gs pos="0">
                  <a:srgbClr val="002060"/>
                </a:gs>
                <a:gs pos="50000">
                  <a:schemeClr val="accent5">
                    <a:lumMod val="40000"/>
                    <a:lumOff val="60000"/>
                  </a:schemeClr>
                </a:gs>
                <a:gs pos="100000">
                  <a:schemeClr val="tx1"/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6" r:id="rId3"/>
    <p:sldLayoutId id="2147483661" r:id="rId4"/>
    <p:sldLayoutId id="2147483666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5.jp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762000"/>
            <a:ext cx="9144000" cy="19050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RMEx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Management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Training: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Internal Reports To Manage Your Productivity</a:t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i="1" dirty="0" smtClean="0">
                <a:latin typeface="Britannic Bold" pitchFamily="34" charset="0"/>
              </a:rPr>
              <a:t/>
            </a:r>
            <a:br>
              <a:rPr lang="en-US" sz="3200" i="1" dirty="0" smtClean="0">
                <a:latin typeface="Britannic Bold" pitchFamily="34" charset="0"/>
              </a:rPr>
            </a:br>
            <a:endParaRPr lang="en-US" sz="3200" i="1" dirty="0">
              <a:effectLst>
                <a:outerShdw blurRad="60007" dir="2000400" sy="-30000" kx="-800400" algn="bl" rotWithShape="0">
                  <a:prstClr val="black">
                    <a:alpha val="20000"/>
                  </a:prstClr>
                </a:outerShdw>
              </a:effectLst>
              <a:latin typeface="Britannic Bold" pitchFamily="34" charset="0"/>
              <a:ea typeface="+mn-e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2585720"/>
            <a:ext cx="4876800" cy="3205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304800" y="361890"/>
            <a:ext cx="6705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 smtClean="0"/>
              <a:t>Reports To View Collections</a:t>
            </a:r>
            <a:endParaRPr lang="en-US" altLang="en-US" sz="2000" b="1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304800" y="838200"/>
            <a:ext cx="8534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endParaRPr lang="en-US" altLang="en-US" sz="1600" dirty="0" smtClean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altLang="en-US" sz="1600" dirty="0" smtClean="0"/>
              <a:t>Reports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altLang="en-US" sz="1600" dirty="0" smtClean="0"/>
              <a:t>Daily Payment Report Options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altLang="en-US" sz="1600" dirty="0" smtClean="0"/>
              <a:t>Payments By Collector For Period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altLang="en-US" sz="1600" dirty="0" smtClean="0"/>
              <a:t>Daily Collector Activity Summary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altLang="en-US" sz="1600" dirty="0" smtClean="0"/>
              <a:t>Audit Accounts Worked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altLang="en-US" sz="1600" dirty="0" smtClean="0"/>
              <a:t>Daily And Month-to-date Payment Report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altLang="en-US" sz="1600" dirty="0" smtClean="0"/>
              <a:t>Activity History By Company</a:t>
            </a:r>
          </a:p>
          <a:p>
            <a:pPr marL="457200" lvl="1" indent="0" eaLnBrk="1" hangingPunct="1">
              <a:lnSpc>
                <a:spcPct val="90000"/>
              </a:lnSpc>
              <a:spcBef>
                <a:spcPct val="20000"/>
              </a:spcBef>
            </a:pPr>
            <a:endParaRPr lang="en-US" altLang="en-US" sz="1600" dirty="0" smtClean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endParaRPr lang="en-US" altLang="en-US" sz="1600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endParaRPr lang="en-US" altLang="en-US" sz="1600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endParaRPr lang="en-US" altLang="en-US" sz="1600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endParaRPr lang="en-US" altLang="en-US" sz="1600" dirty="0" smtClean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endParaRPr lang="en-US" altLang="en-US" sz="1600" dirty="0"/>
          </a:p>
          <a:p>
            <a:pPr marL="457200" lvl="1" indent="0" eaLnBrk="1" hangingPunct="1">
              <a:lnSpc>
                <a:spcPct val="90000"/>
              </a:lnSpc>
              <a:spcBef>
                <a:spcPct val="20000"/>
              </a:spcBef>
            </a:pPr>
            <a:endParaRPr lang="en-US" altLang="en-US" sz="1600" dirty="0" smtClean="0"/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endParaRPr lang="en-US" altLang="en-US" sz="1600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04800" y="6248400"/>
            <a:ext cx="4724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b="1" dirty="0" smtClean="0">
                <a:solidFill>
                  <a:srgbClr val="0099FF"/>
                </a:solidFill>
              </a:rPr>
              <a:t>Your </a:t>
            </a:r>
            <a:r>
              <a:rPr lang="en-US" altLang="en-US" b="1" dirty="0">
                <a:solidFill>
                  <a:srgbClr val="0099FF"/>
                </a:solidFill>
              </a:rPr>
              <a:t>RMEx </a:t>
            </a:r>
            <a:r>
              <a:rPr lang="en-US" altLang="en-US" b="1" dirty="0" smtClean="0">
                <a:solidFill>
                  <a:srgbClr val="0099FF"/>
                </a:solidFill>
              </a:rPr>
              <a:t>solution.  .  .  .  . </a:t>
            </a:r>
            <a:endParaRPr lang="en-US" altLang="en-US" b="1" dirty="0">
              <a:solidFill>
                <a:srgbClr val="0099FF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en-US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en-US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3755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304800" y="381000"/>
            <a:ext cx="6705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/>
              <a:t>C</a:t>
            </a:r>
            <a:r>
              <a:rPr lang="en-US" altLang="en-US" sz="2000" b="1" dirty="0" smtClean="0"/>
              <a:t>ollection Reports</a:t>
            </a:r>
            <a:r>
              <a:rPr lang="en-US" altLang="en-US" sz="2000" b="1" dirty="0"/>
              <a:t>: Daily </a:t>
            </a:r>
            <a:r>
              <a:rPr lang="en-US" altLang="en-US" sz="2000" b="1" dirty="0" smtClean="0"/>
              <a:t>Payment Report Options</a:t>
            </a:r>
            <a:endParaRPr lang="en-US" altLang="en-US" sz="2000" b="1" dirty="0"/>
          </a:p>
        </p:txBody>
      </p:sp>
      <p:sp>
        <p:nvSpPr>
          <p:cNvPr id="6" name="Shape 111"/>
          <p:cNvSpPr/>
          <p:nvPr/>
        </p:nvSpPr>
        <p:spPr>
          <a:xfrm>
            <a:off x="304800" y="762000"/>
            <a:ext cx="845820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/>
              <a:t>RMEx Main Menu &gt; </a:t>
            </a:r>
            <a:r>
              <a:rPr lang="en-US" dirty="0" smtClean="0"/>
              <a:t>Payment </a:t>
            </a:r>
            <a:r>
              <a:rPr lang="en-US" dirty="0"/>
              <a:t>transaction menu &gt; </a:t>
            </a:r>
            <a:r>
              <a:rPr lang="en-US" dirty="0" smtClean="0"/>
              <a:t>Daily </a:t>
            </a:r>
            <a:r>
              <a:rPr lang="en-US" dirty="0"/>
              <a:t>payment report options</a:t>
            </a:r>
            <a:endParaRPr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17296"/>
            <a:ext cx="4429125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733800"/>
            <a:ext cx="367665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0" y="2590800"/>
            <a:ext cx="19050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Elbow Connector 4"/>
          <p:cNvCxnSpPr>
            <a:endCxn id="5123" idx="0"/>
          </p:cNvCxnSpPr>
          <p:nvPr/>
        </p:nvCxnSpPr>
        <p:spPr>
          <a:xfrm>
            <a:off x="2667000" y="2705100"/>
            <a:ext cx="4124325" cy="1028700"/>
          </a:xfrm>
          <a:prstGeom prst="bentConnector2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344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304800" y="381000"/>
            <a:ext cx="6705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/>
              <a:t>C</a:t>
            </a:r>
            <a:r>
              <a:rPr lang="en-US" altLang="en-US" sz="2000" b="1" dirty="0" smtClean="0"/>
              <a:t>ollection Reports: Payments By Collector For Period</a:t>
            </a:r>
          </a:p>
          <a:p>
            <a:pPr eaLnBrk="1" hangingPunct="1"/>
            <a:endParaRPr lang="en-US" altLang="en-US" sz="2000" b="1" dirty="0"/>
          </a:p>
        </p:txBody>
      </p:sp>
      <p:sp>
        <p:nvSpPr>
          <p:cNvPr id="6" name="Shape 111"/>
          <p:cNvSpPr/>
          <p:nvPr/>
        </p:nvSpPr>
        <p:spPr>
          <a:xfrm>
            <a:off x="304800" y="801469"/>
            <a:ext cx="845820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/>
              <a:t>RMEx Main Menu &gt; </a:t>
            </a:r>
            <a:r>
              <a:rPr lang="en-US" dirty="0" smtClean="0"/>
              <a:t>Payment </a:t>
            </a:r>
            <a:r>
              <a:rPr lang="en-US" dirty="0"/>
              <a:t>transaction menu &gt; </a:t>
            </a:r>
            <a:r>
              <a:rPr lang="en-US" dirty="0" smtClean="0"/>
              <a:t>Payments </a:t>
            </a:r>
            <a:r>
              <a:rPr lang="en-US" dirty="0"/>
              <a:t>by collector for </a:t>
            </a:r>
            <a:r>
              <a:rPr lang="en-US" dirty="0" smtClean="0"/>
              <a:t>period</a:t>
            </a:r>
            <a:endParaRPr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771" y="2133600"/>
            <a:ext cx="7161429" cy="327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59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304800" y="381000"/>
            <a:ext cx="6705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/>
              <a:t>C</a:t>
            </a:r>
            <a:r>
              <a:rPr lang="en-US" altLang="en-US" sz="2000" b="1" dirty="0" smtClean="0"/>
              <a:t>ollection Reports</a:t>
            </a:r>
            <a:r>
              <a:rPr lang="en-US" altLang="en-US" sz="2000" b="1" dirty="0"/>
              <a:t>: Daily </a:t>
            </a:r>
            <a:r>
              <a:rPr lang="en-US" altLang="en-US" sz="2000" b="1" dirty="0" smtClean="0"/>
              <a:t>Collector Activity Summary</a:t>
            </a:r>
            <a:endParaRPr lang="en-US" altLang="en-US" sz="2000" b="1" dirty="0"/>
          </a:p>
        </p:txBody>
      </p:sp>
      <p:sp>
        <p:nvSpPr>
          <p:cNvPr id="6" name="Shape 111"/>
          <p:cNvSpPr/>
          <p:nvPr/>
        </p:nvSpPr>
        <p:spPr>
          <a:xfrm>
            <a:off x="304800" y="762000"/>
            <a:ext cx="845820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 smtClean="0"/>
              <a:t>Management Menu  &gt; Collector </a:t>
            </a:r>
            <a:r>
              <a:rPr lang="en-US" dirty="0"/>
              <a:t>set up/Analysis </a:t>
            </a:r>
            <a:r>
              <a:rPr lang="en-US" dirty="0" smtClean="0"/>
              <a:t>&gt; Daily </a:t>
            </a:r>
            <a:r>
              <a:rPr lang="en-US" dirty="0"/>
              <a:t>collector activity </a:t>
            </a:r>
            <a:r>
              <a:rPr lang="en-US" dirty="0" smtClean="0"/>
              <a:t>summary</a:t>
            </a:r>
            <a:endParaRPr dirty="0"/>
          </a:p>
        </p:txBody>
      </p:sp>
      <p:sp>
        <p:nvSpPr>
          <p:cNvPr id="7" name="Shape 114"/>
          <p:cNvSpPr/>
          <p:nvPr/>
        </p:nvSpPr>
        <p:spPr>
          <a:xfrm>
            <a:off x="228600" y="1447800"/>
            <a:ext cx="8534400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42950" lvl="1" indent="-285750">
              <a:spcBef>
                <a:spcPts val="300"/>
              </a:spcBef>
              <a:buSzPct val="100000"/>
              <a:buFont typeface="Wingdings" panose="05000000000000000000" pitchFamily="2" charset="2"/>
              <a:buChar char="q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lang="en-US" dirty="0" smtClean="0"/>
              <a:t>Shows </a:t>
            </a:r>
            <a:r>
              <a:rPr lang="en-US" dirty="0"/>
              <a:t>new business, efforts and results in one report</a:t>
            </a:r>
            <a:endParaRPr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916185"/>
            <a:ext cx="685800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756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304800" y="361890"/>
            <a:ext cx="6705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 smtClean="0"/>
              <a:t>Collection Reports: Audit Accounts Worked</a:t>
            </a:r>
            <a:endParaRPr lang="en-US" altLang="en-US" sz="2000" b="1" dirty="0"/>
          </a:p>
        </p:txBody>
      </p:sp>
      <p:sp>
        <p:nvSpPr>
          <p:cNvPr id="6" name="Shape 111"/>
          <p:cNvSpPr/>
          <p:nvPr/>
        </p:nvSpPr>
        <p:spPr>
          <a:xfrm>
            <a:off x="304800" y="762000"/>
            <a:ext cx="8458200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 smtClean="0"/>
              <a:t>Management </a:t>
            </a:r>
            <a:r>
              <a:rPr lang="en-US" dirty="0"/>
              <a:t>Menu &gt; Smart Code/User Audit Options &gt; Activity </a:t>
            </a:r>
            <a:r>
              <a:rPr lang="en-US" dirty="0" smtClean="0"/>
              <a:t>dashboard</a:t>
            </a:r>
            <a:endParaRPr dirty="0"/>
          </a:p>
        </p:txBody>
      </p:sp>
      <p:sp>
        <p:nvSpPr>
          <p:cNvPr id="7" name="Shape 114"/>
          <p:cNvSpPr/>
          <p:nvPr/>
        </p:nvSpPr>
        <p:spPr>
          <a:xfrm>
            <a:off x="228600" y="1066800"/>
            <a:ext cx="8610600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742950" lvl="1" indent="-285750">
              <a:spcBef>
                <a:spcPts val="300"/>
              </a:spcBef>
              <a:buSzPct val="100000"/>
              <a:buFont typeface="Wingdings" panose="05000000000000000000" pitchFamily="2" charset="2"/>
              <a:buChar char="q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D</a:t>
            </a:r>
            <a:r>
              <a:rPr lang="en-US" dirty="0" smtClean="0"/>
              <a:t>isplays </a:t>
            </a:r>
            <a:r>
              <a:rPr lang="en-US" dirty="0"/>
              <a:t>the # of accounts worked, contacts </a:t>
            </a:r>
            <a:r>
              <a:rPr lang="en-US" dirty="0" smtClean="0"/>
              <a:t>etc.</a:t>
            </a:r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461772"/>
            <a:ext cx="7542857" cy="509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44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304800" y="76200"/>
            <a:ext cx="6705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 smtClean="0"/>
              <a:t>Collection Reports: Daily And Month-to-date Payment Report</a:t>
            </a:r>
            <a:endParaRPr lang="en-US" altLang="en-US" sz="2000" b="1" dirty="0"/>
          </a:p>
        </p:txBody>
      </p:sp>
      <p:sp>
        <p:nvSpPr>
          <p:cNvPr id="5" name="Shape 111"/>
          <p:cNvSpPr/>
          <p:nvPr/>
        </p:nvSpPr>
        <p:spPr>
          <a:xfrm>
            <a:off x="457200" y="725269"/>
            <a:ext cx="845820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 smtClean="0"/>
              <a:t>Payment </a:t>
            </a:r>
            <a:r>
              <a:rPr lang="en-US" dirty="0"/>
              <a:t>Transaction Menu &gt; </a:t>
            </a:r>
            <a:r>
              <a:rPr lang="en-US" dirty="0" smtClean="0"/>
              <a:t>Payment </a:t>
            </a:r>
            <a:r>
              <a:rPr lang="en-US" dirty="0"/>
              <a:t>reports for period &gt; </a:t>
            </a:r>
            <a:r>
              <a:rPr lang="en-US" dirty="0" smtClean="0"/>
              <a:t>Daily </a:t>
            </a:r>
            <a:r>
              <a:rPr lang="en-US" dirty="0"/>
              <a:t>Payment totals for a period (Inquiry</a:t>
            </a:r>
            <a:r>
              <a:rPr lang="en-US" dirty="0" smtClean="0"/>
              <a:t>)</a:t>
            </a:r>
            <a:endParaRPr dirty="0"/>
          </a:p>
        </p:txBody>
      </p:sp>
      <p:sp>
        <p:nvSpPr>
          <p:cNvPr id="8" name="Shape 114"/>
          <p:cNvSpPr/>
          <p:nvPr/>
        </p:nvSpPr>
        <p:spPr>
          <a:xfrm>
            <a:off x="228600" y="1371600"/>
            <a:ext cx="8610600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742950" lvl="1" indent="-285750">
              <a:spcBef>
                <a:spcPts val="300"/>
              </a:spcBef>
              <a:buSzPct val="100000"/>
              <a:buFont typeface="Wingdings" panose="05000000000000000000" pitchFamily="2" charset="2"/>
              <a:buChar char="q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lang="en-US" dirty="0" smtClean="0"/>
              <a:t>Know </a:t>
            </a:r>
            <a:r>
              <a:rPr lang="en-US" dirty="0"/>
              <a:t>exactly where you are each day of the month   </a:t>
            </a:r>
            <a:endParaRPr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62" y="1986915"/>
            <a:ext cx="5748338" cy="4566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644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304800" y="76200"/>
            <a:ext cx="6705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 smtClean="0"/>
              <a:t>Collection Reports: Activity History By Company</a:t>
            </a:r>
            <a:endParaRPr lang="en-US" altLang="en-US" sz="2000" b="1" dirty="0"/>
          </a:p>
        </p:txBody>
      </p:sp>
      <p:sp>
        <p:nvSpPr>
          <p:cNvPr id="5" name="Shape 111"/>
          <p:cNvSpPr/>
          <p:nvPr/>
        </p:nvSpPr>
        <p:spPr>
          <a:xfrm>
            <a:off x="457200" y="725269"/>
            <a:ext cx="845820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/>
              <a:t>Management Menu &gt; Company statistics options </a:t>
            </a:r>
            <a:r>
              <a:rPr lang="en-US" dirty="0" smtClean="0"/>
              <a:t>&gt; Activity history </a:t>
            </a:r>
            <a:r>
              <a:rPr lang="en-US" dirty="0"/>
              <a:t>by Company</a:t>
            </a:r>
          </a:p>
        </p:txBody>
      </p:sp>
      <p:sp>
        <p:nvSpPr>
          <p:cNvPr id="8" name="Shape 114"/>
          <p:cNvSpPr/>
          <p:nvPr/>
        </p:nvSpPr>
        <p:spPr>
          <a:xfrm>
            <a:off x="228600" y="1371600"/>
            <a:ext cx="8610600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lvl="1">
              <a:spcBef>
                <a:spcPts val="300"/>
              </a:spcBef>
              <a:buSzPct val="100000"/>
              <a:defRPr sz="16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1714636"/>
            <a:ext cx="6848475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64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4057650"/>
            <a:ext cx="2447925" cy="1733550"/>
          </a:xfrm>
          <a:prstGeom prst="rect">
            <a:avLst/>
          </a:prstGeom>
        </p:spPr>
      </p:pic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304800" y="76200"/>
            <a:ext cx="6705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/>
              <a:t>Determining The Information Needed To Manage Your Internal Operations And </a:t>
            </a:r>
            <a:r>
              <a:rPr lang="en-US" altLang="en-US" sz="2000" b="1" dirty="0" smtClean="0"/>
              <a:t>Results - Clients</a:t>
            </a:r>
            <a:endParaRPr lang="en-US" altLang="en-US" sz="2000" b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33917280"/>
              </p:ext>
            </p:extLst>
          </p:nvPr>
        </p:nvGraphicFramePr>
        <p:xfrm>
          <a:off x="457200" y="936486"/>
          <a:ext cx="8153400" cy="5540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4401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304800" y="361890"/>
            <a:ext cx="6705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/>
              <a:t>Reports To View </a:t>
            </a:r>
            <a:r>
              <a:rPr lang="en-US" altLang="en-US" sz="2000" b="1" dirty="0" smtClean="0"/>
              <a:t>Activity by Client</a:t>
            </a:r>
            <a:endParaRPr lang="en-US" altLang="en-US" sz="2000" b="1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304800" y="838200"/>
            <a:ext cx="8534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altLang="en-US" sz="1600" dirty="0" smtClean="0"/>
              <a:t> </a:t>
            </a:r>
            <a:r>
              <a:rPr lang="en-US" altLang="en-US" sz="1600" dirty="0"/>
              <a:t>Analysis Of Payments Pending </a:t>
            </a:r>
            <a:endParaRPr lang="en-US" altLang="en-US" sz="1600" dirty="0" smtClean="0"/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altLang="en-US" sz="1600" dirty="0" smtClean="0"/>
              <a:t>Company Statistics</a:t>
            </a: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altLang="en-US" sz="1600" dirty="0" smtClean="0"/>
              <a:t>Placement History By Company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altLang="en-US" sz="1600" dirty="0" smtClean="0"/>
              <a:t>Executive </a:t>
            </a:r>
            <a:r>
              <a:rPr lang="en-US" altLang="en-US" sz="1600" dirty="0"/>
              <a:t>Dashboard </a:t>
            </a:r>
            <a:r>
              <a:rPr lang="en-US" altLang="en-US" sz="1600" dirty="0" smtClean="0"/>
              <a:t>Options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altLang="en-US" sz="1600" dirty="0" smtClean="0"/>
              <a:t>Account List For Audit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altLang="en-US" sz="1600" dirty="0"/>
              <a:t>Payments By Client For </a:t>
            </a:r>
            <a:r>
              <a:rPr lang="en-US" altLang="en-US" sz="1600" dirty="0" smtClean="0"/>
              <a:t>Period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altLang="en-US" sz="1600" dirty="0"/>
              <a:t>Client Comparison Reports</a:t>
            </a:r>
          </a:p>
          <a:p>
            <a:pPr marL="457200" lvl="1" indent="0" eaLnBrk="1" hangingPunct="1">
              <a:lnSpc>
                <a:spcPct val="90000"/>
              </a:lnSpc>
              <a:spcBef>
                <a:spcPct val="20000"/>
              </a:spcBef>
            </a:pPr>
            <a:endParaRPr lang="en-US" altLang="en-US" sz="1600" dirty="0" smtClean="0"/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endParaRPr lang="en-US" altLang="en-US" sz="1600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04800" y="6248400"/>
            <a:ext cx="4724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b="1" dirty="0" smtClean="0">
                <a:solidFill>
                  <a:srgbClr val="0099FF"/>
                </a:solidFill>
              </a:rPr>
              <a:t>Your </a:t>
            </a:r>
            <a:r>
              <a:rPr lang="en-US" altLang="en-US" b="1" dirty="0">
                <a:solidFill>
                  <a:srgbClr val="0099FF"/>
                </a:solidFill>
              </a:rPr>
              <a:t>RMEx </a:t>
            </a:r>
            <a:r>
              <a:rPr lang="en-US" altLang="en-US" b="1" dirty="0" smtClean="0">
                <a:solidFill>
                  <a:srgbClr val="0099FF"/>
                </a:solidFill>
              </a:rPr>
              <a:t>solution.  .  .  .  . </a:t>
            </a:r>
            <a:endParaRPr lang="en-US" altLang="en-US" b="1" dirty="0">
              <a:solidFill>
                <a:srgbClr val="0099FF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en-US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en-US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6155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304800" y="76200"/>
            <a:ext cx="6477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 smtClean="0"/>
              <a:t>Internal Client Reports: What IS Expected For The Rest Of The </a:t>
            </a:r>
            <a:r>
              <a:rPr lang="en-US" altLang="en-US" sz="2000" b="1" dirty="0"/>
              <a:t>Month - </a:t>
            </a:r>
            <a:r>
              <a:rPr lang="en-US" altLang="en-US" sz="2000" b="1" dirty="0" smtClean="0"/>
              <a:t>Analysis Of Payments Pending </a:t>
            </a:r>
          </a:p>
        </p:txBody>
      </p:sp>
      <p:sp>
        <p:nvSpPr>
          <p:cNvPr id="6" name="Shape 111"/>
          <p:cNvSpPr/>
          <p:nvPr/>
        </p:nvSpPr>
        <p:spPr>
          <a:xfrm>
            <a:off x="304800" y="725269"/>
            <a:ext cx="845820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 smtClean="0"/>
              <a:t>Payment </a:t>
            </a:r>
            <a:r>
              <a:rPr lang="en-US" dirty="0"/>
              <a:t>Transaction Menu  </a:t>
            </a:r>
            <a:r>
              <a:rPr lang="en-US" dirty="0" smtClean="0"/>
              <a:t>&gt; Payment </a:t>
            </a:r>
            <a:r>
              <a:rPr lang="en-US" dirty="0"/>
              <a:t>reports for period &gt; </a:t>
            </a:r>
            <a:r>
              <a:rPr lang="en-US" dirty="0" smtClean="0"/>
              <a:t>Analysis </a:t>
            </a:r>
            <a:r>
              <a:rPr lang="en-US" dirty="0"/>
              <a:t>of pending </a:t>
            </a:r>
            <a:r>
              <a:rPr lang="en-US" dirty="0" smtClean="0"/>
              <a:t>payments</a:t>
            </a:r>
            <a:endParaRPr dirty="0"/>
          </a:p>
        </p:txBody>
      </p:sp>
      <p:sp>
        <p:nvSpPr>
          <p:cNvPr id="7" name="Shape 114"/>
          <p:cNvSpPr/>
          <p:nvPr/>
        </p:nvSpPr>
        <p:spPr>
          <a:xfrm>
            <a:off x="152400" y="1371600"/>
            <a:ext cx="8610600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742950" lvl="1" indent="-285750">
              <a:spcBef>
                <a:spcPts val="300"/>
              </a:spcBef>
              <a:buSzPct val="100000"/>
              <a:buFont typeface="Wingdings" panose="05000000000000000000" pitchFamily="2" charset="2"/>
              <a:buChar char="q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lang="en-US" dirty="0" smtClean="0"/>
              <a:t>Shows </a:t>
            </a:r>
            <a:r>
              <a:rPr lang="en-US" dirty="0"/>
              <a:t>where your </a:t>
            </a:r>
            <a:r>
              <a:rPr lang="en-US" u="sng" dirty="0"/>
              <a:t>future</a:t>
            </a:r>
            <a:r>
              <a:rPr lang="en-US" dirty="0"/>
              <a:t> payments are coming from </a:t>
            </a:r>
            <a:r>
              <a:rPr lang="en-US" dirty="0" smtClean="0"/>
              <a:t>(checks</a:t>
            </a:r>
            <a:r>
              <a:rPr lang="en-US" dirty="0"/>
              <a:t>, credit </a:t>
            </a:r>
            <a:r>
              <a:rPr lang="en-US" dirty="0" smtClean="0"/>
              <a:t>cards, etc</a:t>
            </a:r>
            <a:r>
              <a:rPr lang="en-US" dirty="0"/>
              <a:t>.</a:t>
            </a:r>
            <a:r>
              <a:rPr lang="en-US" dirty="0" smtClean="0"/>
              <a:t>)</a:t>
            </a:r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800" y="1967486"/>
            <a:ext cx="6180000" cy="45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17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0668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dirty="0" smtClean="0"/>
              <a:t>Determining The Information Needed To Manage Your Internal Operations And Results 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Viewing Reports Based On Data From:</a:t>
            </a:r>
          </a:p>
          <a:p>
            <a:pPr lvl="1">
              <a:buFont typeface="Wingdings" pitchFamily="2" charset="2"/>
              <a:buChar char="q"/>
            </a:pPr>
            <a:r>
              <a:rPr lang="en-US" sz="2000" dirty="0" smtClean="0"/>
              <a:t>Agents</a:t>
            </a:r>
          </a:p>
          <a:p>
            <a:pPr lvl="2">
              <a:buFont typeface="Wingdings" pitchFamily="2" charset="2"/>
              <a:buChar char="q"/>
            </a:pPr>
            <a:r>
              <a:rPr lang="en-US" sz="2000" dirty="0"/>
              <a:t>Reports To View Agent Productivity </a:t>
            </a:r>
            <a:endParaRPr lang="en-US" sz="2000" dirty="0" smtClean="0"/>
          </a:p>
          <a:p>
            <a:pPr lvl="1">
              <a:buFont typeface="Wingdings" pitchFamily="2" charset="2"/>
              <a:buChar char="q"/>
            </a:pPr>
            <a:r>
              <a:rPr lang="en-US" sz="2000" dirty="0" smtClean="0"/>
              <a:t>Collections</a:t>
            </a:r>
          </a:p>
          <a:p>
            <a:pPr lvl="2">
              <a:buFont typeface="Wingdings" pitchFamily="2" charset="2"/>
              <a:buChar char="q"/>
            </a:pPr>
            <a:r>
              <a:rPr lang="en-US" sz="2000" dirty="0"/>
              <a:t>Understanding  Account Processing – A Quick </a:t>
            </a:r>
            <a:r>
              <a:rPr lang="en-US" sz="2000" dirty="0" smtClean="0"/>
              <a:t>Overview</a:t>
            </a:r>
          </a:p>
          <a:p>
            <a:pPr lvl="2">
              <a:buFont typeface="Wingdings" pitchFamily="2" charset="2"/>
              <a:buChar char="q"/>
            </a:pPr>
            <a:r>
              <a:rPr lang="en-US" sz="2000" dirty="0"/>
              <a:t>Reports To View Collections</a:t>
            </a:r>
          </a:p>
          <a:p>
            <a:pPr lvl="1">
              <a:buFont typeface="Wingdings" pitchFamily="2" charset="2"/>
              <a:buChar char="q"/>
            </a:pPr>
            <a:r>
              <a:rPr lang="en-US" sz="2000" dirty="0" smtClean="0"/>
              <a:t>Clients</a:t>
            </a:r>
          </a:p>
          <a:p>
            <a:pPr lvl="2">
              <a:buFont typeface="Wingdings" pitchFamily="2" charset="2"/>
              <a:buChar char="q"/>
            </a:pPr>
            <a:r>
              <a:rPr lang="en-US" sz="2000" dirty="0"/>
              <a:t>Reports To View Activity by </a:t>
            </a:r>
            <a:r>
              <a:rPr lang="en-US" sz="2000" dirty="0" smtClean="0"/>
              <a:t>Client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Using Comparison Reports</a:t>
            </a:r>
          </a:p>
          <a:p>
            <a:pPr>
              <a:buFont typeface="Wingdings" pitchFamily="2" charset="2"/>
              <a:buChar char="q"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81000"/>
            <a:ext cx="579120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Agenda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304800" y="361890"/>
            <a:ext cx="6705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 smtClean="0"/>
              <a:t>Internal Client Reports: </a:t>
            </a:r>
            <a:r>
              <a:rPr lang="en-US" altLang="en-US" sz="2000" b="1" dirty="0"/>
              <a:t>Company Statistics</a:t>
            </a:r>
          </a:p>
        </p:txBody>
      </p:sp>
      <p:sp>
        <p:nvSpPr>
          <p:cNvPr id="6" name="Shape 111"/>
          <p:cNvSpPr/>
          <p:nvPr/>
        </p:nvSpPr>
        <p:spPr>
          <a:xfrm>
            <a:off x="304800" y="762000"/>
            <a:ext cx="8458200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 smtClean="0"/>
              <a:t>Management </a:t>
            </a:r>
            <a:r>
              <a:rPr lang="en-US" dirty="0"/>
              <a:t>Menu &gt; </a:t>
            </a:r>
            <a:r>
              <a:rPr lang="en-US" dirty="0" smtClean="0"/>
              <a:t>Company </a:t>
            </a:r>
            <a:r>
              <a:rPr lang="en-US" dirty="0"/>
              <a:t>statistics </a:t>
            </a:r>
            <a:r>
              <a:rPr lang="en-US" dirty="0" smtClean="0"/>
              <a:t>options</a:t>
            </a:r>
            <a:endParaRPr dirty="0"/>
          </a:p>
        </p:txBody>
      </p:sp>
      <p:sp>
        <p:nvSpPr>
          <p:cNvPr id="7" name="Shape 114"/>
          <p:cNvSpPr/>
          <p:nvPr/>
        </p:nvSpPr>
        <p:spPr>
          <a:xfrm>
            <a:off x="228600" y="1109246"/>
            <a:ext cx="8610600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742950" lvl="1" indent="-285750">
              <a:spcBef>
                <a:spcPts val="300"/>
              </a:spcBef>
              <a:buSzPct val="100000"/>
              <a:buFont typeface="Wingdings" panose="05000000000000000000" pitchFamily="2" charset="2"/>
              <a:buChar char="q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lang="en-US" dirty="0" smtClean="0"/>
              <a:t>Displays company </a:t>
            </a:r>
            <a:r>
              <a:rPr lang="en-US" dirty="0"/>
              <a:t>information, placement history, activity history, daily payment totals</a:t>
            </a:r>
            <a:endParaRPr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285" y="1447800"/>
            <a:ext cx="6406515" cy="5112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009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304800" y="76200"/>
            <a:ext cx="6705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 smtClean="0"/>
              <a:t>Internal Client Reports: Placement History By Company</a:t>
            </a:r>
            <a:endParaRPr lang="en-US" altLang="en-US" sz="2000" b="1" dirty="0"/>
          </a:p>
        </p:txBody>
      </p:sp>
      <p:sp>
        <p:nvSpPr>
          <p:cNvPr id="6" name="Shape 111"/>
          <p:cNvSpPr/>
          <p:nvPr/>
        </p:nvSpPr>
        <p:spPr>
          <a:xfrm>
            <a:off x="304800" y="762000"/>
            <a:ext cx="845820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 smtClean="0"/>
              <a:t>Management </a:t>
            </a:r>
            <a:r>
              <a:rPr lang="en-US" dirty="0"/>
              <a:t>Menu &gt; </a:t>
            </a:r>
            <a:r>
              <a:rPr lang="en-US" dirty="0" smtClean="0"/>
              <a:t>Company </a:t>
            </a:r>
            <a:r>
              <a:rPr lang="en-US" dirty="0"/>
              <a:t>statistics </a:t>
            </a:r>
            <a:r>
              <a:rPr lang="en-US" dirty="0" smtClean="0"/>
              <a:t>options &gt;Placement history by Company</a:t>
            </a:r>
            <a:endParaRPr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6940391" cy="492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316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304800" y="361890"/>
            <a:ext cx="6705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 smtClean="0"/>
              <a:t>Internal Client Reports: Executive Dashboard Options</a:t>
            </a:r>
            <a:endParaRPr lang="en-US" altLang="en-US" sz="2000" b="1" dirty="0"/>
          </a:p>
        </p:txBody>
      </p:sp>
      <p:sp>
        <p:nvSpPr>
          <p:cNvPr id="6" name="Shape 111"/>
          <p:cNvSpPr/>
          <p:nvPr/>
        </p:nvSpPr>
        <p:spPr>
          <a:xfrm>
            <a:off x="381000" y="762000"/>
            <a:ext cx="8458200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 smtClean="0"/>
              <a:t>RMEx Main menu  &gt;       (right- bottom) &gt;Executive Dashboard</a:t>
            </a:r>
            <a:endParaRPr dirty="0"/>
          </a:p>
        </p:txBody>
      </p:sp>
      <p:sp>
        <p:nvSpPr>
          <p:cNvPr id="7" name="Shape 114"/>
          <p:cNvSpPr/>
          <p:nvPr/>
        </p:nvSpPr>
        <p:spPr>
          <a:xfrm>
            <a:off x="0" y="1131838"/>
            <a:ext cx="8763000" cy="1154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742950" lvl="1" indent="-285750">
              <a:spcBef>
                <a:spcPts val="300"/>
              </a:spcBef>
              <a:buSzPct val="100000"/>
              <a:buFont typeface="Wingdings" panose="05000000000000000000" pitchFamily="2" charset="2"/>
              <a:buChar char="q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lang="en-US" dirty="0" smtClean="0"/>
              <a:t>Displays </a:t>
            </a:r>
            <a:r>
              <a:rPr lang="en-US" dirty="0"/>
              <a:t>what individual agents are </a:t>
            </a:r>
            <a:r>
              <a:rPr lang="en-US" dirty="0" smtClean="0"/>
              <a:t>doing</a:t>
            </a:r>
          </a:p>
          <a:p>
            <a:pPr marL="742950" lvl="1" indent="-285750">
              <a:spcBef>
                <a:spcPts val="300"/>
              </a:spcBef>
              <a:buSzPct val="100000"/>
              <a:buFont typeface="Wingdings" panose="05000000000000000000" pitchFamily="2" charset="2"/>
              <a:buChar char="q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lang="en-US" dirty="0" smtClean="0"/>
              <a:t>Shows what was generated </a:t>
            </a:r>
            <a:r>
              <a:rPr lang="en-US" dirty="0"/>
              <a:t>in terms of promises and “money” (checks and credit </a:t>
            </a:r>
            <a:r>
              <a:rPr lang="en-US" dirty="0" smtClean="0"/>
              <a:t>cards)</a:t>
            </a:r>
          </a:p>
          <a:p>
            <a:pPr marL="742950" lvl="1" indent="-285750">
              <a:spcBef>
                <a:spcPts val="300"/>
              </a:spcBef>
              <a:buSzPct val="100000"/>
              <a:buFont typeface="Wingdings" panose="05000000000000000000" pitchFamily="2" charset="2"/>
              <a:buChar char="q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lang="en-US" dirty="0" smtClean="0"/>
              <a:t>Shows what </a:t>
            </a:r>
            <a:r>
              <a:rPr lang="en-US" dirty="0"/>
              <a:t>is happening now with effort, money promised on the phone and payments </a:t>
            </a:r>
            <a:r>
              <a:rPr lang="en-US" dirty="0" smtClean="0"/>
              <a:t>posted, </a:t>
            </a:r>
            <a:r>
              <a:rPr lang="en-US" dirty="0"/>
              <a:t>etc.  </a:t>
            </a:r>
            <a:endParaRPr dirty="0"/>
          </a:p>
        </p:txBody>
      </p:sp>
      <p:pic>
        <p:nvPicPr>
          <p:cNvPr id="29" name="Picture 28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762000"/>
            <a:ext cx="182880" cy="365760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152400" y="2062362"/>
            <a:ext cx="8922419" cy="4567037"/>
            <a:chOff x="152400" y="2062362"/>
            <a:chExt cx="8922419" cy="4567037"/>
          </a:xfrm>
        </p:grpSpPr>
        <p:grpSp>
          <p:nvGrpSpPr>
            <p:cNvPr id="30" name="Group 29"/>
            <p:cNvGrpSpPr/>
            <p:nvPr/>
          </p:nvGrpSpPr>
          <p:grpSpPr>
            <a:xfrm>
              <a:off x="152400" y="2062362"/>
              <a:ext cx="8922419" cy="4567037"/>
              <a:chOff x="152400" y="2062362"/>
              <a:chExt cx="8922419" cy="4567037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152400" y="2062362"/>
                <a:ext cx="8922419" cy="4567037"/>
                <a:chOff x="152400" y="2062362"/>
                <a:chExt cx="8922419" cy="4567037"/>
              </a:xfrm>
            </p:grpSpPr>
            <p:pic>
              <p:nvPicPr>
                <p:cNvPr id="10" name="Picture 9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67200" y="2062362"/>
                  <a:ext cx="4807619" cy="1310476"/>
                </a:xfrm>
                <a:prstGeom prst="rect">
                  <a:avLst/>
                </a:prstGeom>
              </p:spPr>
            </p:pic>
            <p:pic>
              <p:nvPicPr>
                <p:cNvPr id="5123" name="Picture 3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1136"/>
                <a:stretch>
                  <a:fillRect/>
                </a:stretch>
              </p:blipFill>
              <p:spPr bwMode="auto">
                <a:xfrm>
                  <a:off x="152400" y="2881409"/>
                  <a:ext cx="5852160" cy="37479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" name="Rectangle 13"/>
                <p:cNvSpPr/>
                <p:nvPr/>
              </p:nvSpPr>
              <p:spPr>
                <a:xfrm>
                  <a:off x="7696200" y="3048000"/>
                  <a:ext cx="1219200" cy="168524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27" name="Elbow Connector 26"/>
                <p:cNvCxnSpPr>
                  <a:stCxn id="14" idx="2"/>
                  <a:endCxn id="5123" idx="3"/>
                </p:cNvCxnSpPr>
                <p:nvPr/>
              </p:nvCxnSpPr>
              <p:spPr>
                <a:xfrm rot="5400000">
                  <a:off x="6385740" y="2835344"/>
                  <a:ext cx="1538880" cy="2301240"/>
                </a:xfrm>
                <a:prstGeom prst="bentConnector2">
                  <a:avLst/>
                </a:prstGeom>
                <a:ln w="381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32" name="Picture 31"/>
              <p:cNvPicPr>
                <a:picLocks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84920" y="2072640"/>
                <a:ext cx="182880" cy="365760"/>
              </a:xfrm>
              <a:prstGeom prst="rect">
                <a:avLst/>
              </a:prstGeom>
            </p:spPr>
          </p:pic>
        </p:grpSp>
        <p:sp>
          <p:nvSpPr>
            <p:cNvPr id="31" name="Rectangle 30"/>
            <p:cNvSpPr/>
            <p:nvPr/>
          </p:nvSpPr>
          <p:spPr>
            <a:xfrm>
              <a:off x="8884920" y="2062362"/>
              <a:ext cx="189899" cy="37603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0584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304800" y="76200"/>
            <a:ext cx="6477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 smtClean="0"/>
              <a:t>Internal Client Reports: Analyzing A Collector's Inventory -  Account List For Audit</a:t>
            </a:r>
            <a:endParaRPr lang="en-US" altLang="en-US" sz="2000" b="1" dirty="0"/>
          </a:p>
        </p:txBody>
      </p:sp>
      <p:sp>
        <p:nvSpPr>
          <p:cNvPr id="6" name="Shape 111"/>
          <p:cNvSpPr/>
          <p:nvPr/>
        </p:nvSpPr>
        <p:spPr>
          <a:xfrm>
            <a:off x="381000" y="725269"/>
            <a:ext cx="838200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 smtClean="0"/>
              <a:t>Management </a:t>
            </a:r>
            <a:r>
              <a:rPr lang="en-US" dirty="0"/>
              <a:t>Menu &gt; </a:t>
            </a:r>
            <a:r>
              <a:rPr lang="en-US" dirty="0" smtClean="0"/>
              <a:t>Smart </a:t>
            </a:r>
            <a:r>
              <a:rPr lang="en-US" dirty="0"/>
              <a:t>Code/User audit options &gt; </a:t>
            </a:r>
            <a:r>
              <a:rPr lang="en-US" dirty="0" smtClean="0"/>
              <a:t>Display </a:t>
            </a:r>
            <a:r>
              <a:rPr lang="en-US" dirty="0"/>
              <a:t>accounts for </a:t>
            </a:r>
            <a:r>
              <a:rPr lang="en-US" dirty="0" smtClean="0"/>
              <a:t>audit</a:t>
            </a:r>
            <a:endParaRPr dirty="0"/>
          </a:p>
        </p:txBody>
      </p:sp>
      <p:sp>
        <p:nvSpPr>
          <p:cNvPr id="7" name="Shape 114"/>
          <p:cNvSpPr/>
          <p:nvPr/>
        </p:nvSpPr>
        <p:spPr>
          <a:xfrm>
            <a:off x="228600" y="1371600"/>
            <a:ext cx="8610600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742950" lvl="1" indent="-285750">
              <a:spcBef>
                <a:spcPts val="300"/>
              </a:spcBef>
              <a:buSzPct val="100000"/>
              <a:buFont typeface="Wingdings" panose="05000000000000000000" pitchFamily="2" charset="2"/>
              <a:buChar char="q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lang="en-US" dirty="0" smtClean="0"/>
              <a:t>Use to analyze </a:t>
            </a:r>
            <a:r>
              <a:rPr lang="en-US" dirty="0"/>
              <a:t>your accounts and to target  groups of accounts   </a:t>
            </a:r>
            <a:endParaRPr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50" y="1708150"/>
            <a:ext cx="6851650" cy="484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678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304800" y="76200"/>
            <a:ext cx="6477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 smtClean="0"/>
              <a:t>Internal Client Reports: Payments By Client For Period</a:t>
            </a:r>
          </a:p>
          <a:p>
            <a:pPr eaLnBrk="1" hangingPunct="1"/>
            <a:endParaRPr lang="en-US" altLang="en-US" sz="2000" b="1" dirty="0"/>
          </a:p>
        </p:txBody>
      </p:sp>
      <p:sp>
        <p:nvSpPr>
          <p:cNvPr id="6" name="Shape 111"/>
          <p:cNvSpPr/>
          <p:nvPr/>
        </p:nvSpPr>
        <p:spPr>
          <a:xfrm>
            <a:off x="381000" y="877669"/>
            <a:ext cx="838200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/>
              <a:t>RMEx Main Menu &gt; </a:t>
            </a:r>
            <a:r>
              <a:rPr lang="en-US" dirty="0" smtClean="0"/>
              <a:t>Payment </a:t>
            </a:r>
            <a:r>
              <a:rPr lang="en-US" dirty="0"/>
              <a:t>transaction menu &gt; </a:t>
            </a:r>
            <a:r>
              <a:rPr lang="en-US" dirty="0" smtClean="0"/>
              <a:t>Payments </a:t>
            </a:r>
            <a:r>
              <a:rPr lang="en-US" dirty="0"/>
              <a:t>by client for </a:t>
            </a:r>
            <a:r>
              <a:rPr lang="en-US" dirty="0" smtClean="0"/>
              <a:t>period</a:t>
            </a:r>
            <a:endParaRPr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27910"/>
            <a:ext cx="7564755" cy="331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59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304800" y="285690"/>
            <a:ext cx="6477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 smtClean="0"/>
              <a:t>Internal Client Reports: Client Comparison Reports</a:t>
            </a:r>
            <a:endParaRPr lang="en-US" altLang="en-US" sz="2000" b="1" dirty="0"/>
          </a:p>
        </p:txBody>
      </p:sp>
      <p:sp>
        <p:nvSpPr>
          <p:cNvPr id="6" name="Shape 111"/>
          <p:cNvSpPr/>
          <p:nvPr/>
        </p:nvSpPr>
        <p:spPr>
          <a:xfrm>
            <a:off x="381000" y="762000"/>
            <a:ext cx="8382000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/>
              <a:t>RMEx Main Menu &gt; </a:t>
            </a:r>
            <a:r>
              <a:rPr lang="en-US" dirty="0" smtClean="0"/>
              <a:t>Periodic </a:t>
            </a:r>
            <a:r>
              <a:rPr lang="en-US" dirty="0"/>
              <a:t>reports menu &gt; </a:t>
            </a:r>
            <a:r>
              <a:rPr lang="en-US" dirty="0" smtClean="0"/>
              <a:t>Client comparison</a:t>
            </a:r>
            <a:br>
              <a:rPr lang="en-US" dirty="0" smtClean="0"/>
            </a:br>
            <a:r>
              <a:rPr lang="en-US" dirty="0" smtClean="0"/>
              <a:t> 				</a:t>
            </a:r>
            <a:r>
              <a:rPr lang="en-US" i="1" dirty="0" smtClean="0"/>
              <a:t>OR</a:t>
            </a:r>
            <a:endParaRPr lang="en-US" i="1" dirty="0"/>
          </a:p>
          <a:p>
            <a:r>
              <a:rPr lang="en-US" dirty="0"/>
              <a:t>RMEx Main Menu &gt; </a:t>
            </a:r>
            <a:r>
              <a:rPr lang="en-US" dirty="0" smtClean="0"/>
              <a:t>Month-end </a:t>
            </a:r>
            <a:r>
              <a:rPr lang="en-US" dirty="0"/>
              <a:t>processing menu </a:t>
            </a:r>
            <a:r>
              <a:rPr lang="en-US" dirty="0" smtClean="0"/>
              <a:t>&gt; Month-end </a:t>
            </a:r>
            <a:r>
              <a:rPr lang="en-US" dirty="0"/>
              <a:t>reports </a:t>
            </a:r>
            <a:r>
              <a:rPr lang="en-US" dirty="0" smtClean="0"/>
              <a:t>&gt; Client </a:t>
            </a:r>
            <a:r>
              <a:rPr lang="en-US" dirty="0"/>
              <a:t>comparison report</a:t>
            </a:r>
          </a:p>
        </p:txBody>
      </p:sp>
      <p:sp>
        <p:nvSpPr>
          <p:cNvPr id="7" name="Shape 114"/>
          <p:cNvSpPr/>
          <p:nvPr/>
        </p:nvSpPr>
        <p:spPr>
          <a:xfrm>
            <a:off x="152400" y="1981200"/>
            <a:ext cx="8610600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lvl="1">
              <a:spcBef>
                <a:spcPts val="300"/>
              </a:spcBef>
              <a:buSzPct val="100000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lang="en-US" dirty="0" smtClean="0"/>
              <a:t> </a:t>
            </a:r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600" y="1981200"/>
            <a:ext cx="6180000" cy="460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76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228600" y="361890"/>
            <a:ext cx="6705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 smtClean="0"/>
              <a:t>Internal</a:t>
            </a:r>
            <a:r>
              <a:rPr lang="fr-FR" altLang="en-US" sz="2000" b="1" dirty="0" smtClean="0"/>
              <a:t> </a:t>
            </a:r>
            <a:r>
              <a:rPr lang="fr-FR" altLang="en-US" sz="2000" b="1" dirty="0"/>
              <a:t>Client Reports: </a:t>
            </a:r>
            <a:r>
              <a:rPr lang="en-US" altLang="en-US" sz="2000" b="1" dirty="0" smtClean="0"/>
              <a:t>Salesman</a:t>
            </a:r>
            <a:r>
              <a:rPr lang="fr-FR" altLang="en-US" sz="2000" b="1" dirty="0" smtClean="0"/>
              <a:t> </a:t>
            </a:r>
            <a:r>
              <a:rPr lang="fr-FR" altLang="en-US" sz="2000" b="1" dirty="0"/>
              <a:t>Comparison </a:t>
            </a:r>
            <a:r>
              <a:rPr lang="fr-FR" altLang="en-US" sz="2000" b="1" dirty="0" smtClean="0"/>
              <a:t>Report</a:t>
            </a:r>
            <a:endParaRPr lang="fr-FR" altLang="en-US" sz="20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19100" y="1398031"/>
            <a:ext cx="8229600" cy="287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altLang="en-US" sz="1600" dirty="0"/>
              <a:t>A</a:t>
            </a:r>
            <a:r>
              <a:rPr lang="en-US" altLang="en-US" sz="1600" dirty="0" smtClean="0"/>
              <a:t>bility </a:t>
            </a:r>
            <a:r>
              <a:rPr lang="en-US" altLang="en-US" sz="1600" dirty="0"/>
              <a:t>to sort by </a:t>
            </a:r>
            <a:r>
              <a:rPr lang="en-US" altLang="en-US" sz="1600" dirty="0" smtClean="0"/>
              <a:t>various options</a:t>
            </a:r>
            <a:endParaRPr lang="en-US" altLang="en-US" sz="1600" dirty="0"/>
          </a:p>
        </p:txBody>
      </p:sp>
      <p:sp>
        <p:nvSpPr>
          <p:cNvPr id="16" name="Shape 111"/>
          <p:cNvSpPr/>
          <p:nvPr/>
        </p:nvSpPr>
        <p:spPr>
          <a:xfrm>
            <a:off x="304800" y="725269"/>
            <a:ext cx="845820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/>
              <a:t>RMEx Main Menu &gt; </a:t>
            </a:r>
            <a:r>
              <a:rPr lang="en-US" dirty="0" smtClean="0"/>
              <a:t>Month-end </a:t>
            </a:r>
            <a:r>
              <a:rPr lang="en-US" dirty="0"/>
              <a:t>processing menu &gt; </a:t>
            </a:r>
            <a:r>
              <a:rPr lang="en-US" dirty="0" smtClean="0"/>
              <a:t>Month-end </a:t>
            </a:r>
            <a:r>
              <a:rPr lang="en-US" dirty="0"/>
              <a:t>reports &gt; </a:t>
            </a:r>
            <a:r>
              <a:rPr lang="en-US" dirty="0" smtClean="0"/>
              <a:t>Salesman </a:t>
            </a:r>
            <a:r>
              <a:rPr lang="en-US" dirty="0"/>
              <a:t>comparison </a:t>
            </a:r>
            <a:r>
              <a:rPr lang="en-US" dirty="0" smtClean="0"/>
              <a:t>report</a:t>
            </a:r>
            <a:endParaRPr dirty="0"/>
          </a:p>
        </p:txBody>
      </p:sp>
      <p:grpSp>
        <p:nvGrpSpPr>
          <p:cNvPr id="9" name="Group 8"/>
          <p:cNvGrpSpPr/>
          <p:nvPr/>
        </p:nvGrpSpPr>
        <p:grpSpPr>
          <a:xfrm>
            <a:off x="419100" y="1811179"/>
            <a:ext cx="8199300" cy="4769107"/>
            <a:chOff x="419100" y="1811179"/>
            <a:chExt cx="8199300" cy="476910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9100" y="1811179"/>
              <a:ext cx="3502857" cy="1874285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38400" y="2286000"/>
              <a:ext cx="6180000" cy="4294286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426609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228600" y="361890"/>
            <a:ext cx="6705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en-US" sz="2000" b="1" dirty="0"/>
              <a:t>Internal Client Reports: </a:t>
            </a:r>
            <a:r>
              <a:rPr lang="fr-FR" altLang="en-US" sz="2000" b="1" dirty="0" smtClean="0"/>
              <a:t>Collector Comparison Report</a:t>
            </a:r>
            <a:endParaRPr lang="fr-FR" altLang="en-US" sz="2000" b="1" dirty="0"/>
          </a:p>
        </p:txBody>
      </p:sp>
      <p:sp>
        <p:nvSpPr>
          <p:cNvPr id="16" name="Shape 111"/>
          <p:cNvSpPr/>
          <p:nvPr/>
        </p:nvSpPr>
        <p:spPr>
          <a:xfrm>
            <a:off x="419100" y="838200"/>
            <a:ext cx="8458200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 smtClean="0"/>
              <a:t>RMEx </a:t>
            </a:r>
            <a:r>
              <a:rPr lang="en-US" dirty="0"/>
              <a:t>Main Menu &gt; </a:t>
            </a:r>
            <a:r>
              <a:rPr lang="en-US" dirty="0" smtClean="0"/>
              <a:t>Periodic </a:t>
            </a:r>
            <a:r>
              <a:rPr lang="en-US" dirty="0"/>
              <a:t>reports menu &gt; </a:t>
            </a:r>
            <a:r>
              <a:rPr lang="en-US" dirty="0" smtClean="0"/>
              <a:t>Collector comparison</a:t>
            </a:r>
          </a:p>
          <a:p>
            <a:r>
              <a:rPr lang="en-US" i="1" dirty="0" smtClean="0"/>
              <a:t>                                                        OR</a:t>
            </a:r>
            <a:endParaRPr lang="en-US" i="1" dirty="0"/>
          </a:p>
          <a:p>
            <a:r>
              <a:rPr lang="en-US" dirty="0"/>
              <a:t>RMEx Main Menu &gt; </a:t>
            </a:r>
            <a:r>
              <a:rPr lang="en-US" dirty="0" smtClean="0"/>
              <a:t>Month-end </a:t>
            </a:r>
            <a:r>
              <a:rPr lang="en-US" dirty="0"/>
              <a:t>processing menu &gt; </a:t>
            </a:r>
            <a:r>
              <a:rPr lang="en-US" dirty="0" smtClean="0"/>
              <a:t>Month-end </a:t>
            </a:r>
            <a:r>
              <a:rPr lang="en-US" dirty="0"/>
              <a:t>reports &gt; </a:t>
            </a:r>
            <a:r>
              <a:rPr lang="en-US" dirty="0" smtClean="0"/>
              <a:t> </a:t>
            </a:r>
            <a:r>
              <a:rPr lang="en-US" dirty="0"/>
              <a:t>Collector comparison report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097" y="2078355"/>
            <a:ext cx="6077903" cy="4474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12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304800" y="76200"/>
            <a:ext cx="6705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b="1" dirty="0"/>
              <a:t>Exercises – Internal Reports To Manage Your </a:t>
            </a:r>
            <a:r>
              <a:rPr lang="en-US" sz="2000" b="1" dirty="0" smtClean="0"/>
              <a:t>Productivity</a:t>
            </a:r>
            <a:endParaRPr lang="en-US" altLang="en-US" sz="2000" b="1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914400"/>
            <a:ext cx="8229600" cy="5791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system, 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COMPANY </a:t>
            </a:r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</a:t>
            </a:r>
            <a:b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lvl="0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Print and review the following reports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Daily Collector Activity report – What information does this report provide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Smart code analysis – how can this report be useful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Time management analysis – what can you learn from this report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Collector Comparison – What information does this report provide and how is this useful?</a:t>
            </a:r>
          </a:p>
          <a:p>
            <a:pPr lvl="0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69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762000"/>
            <a:ext cx="9144000" cy="19050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RMEx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Management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Training: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Internal Reports To Manage Your Productivity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i="1" dirty="0">
              <a:effectLst>
                <a:outerShdw blurRad="60007" dir="2000400" sy="-30000" kx="-800400" algn="bl" rotWithShape="0">
                  <a:prstClr val="black">
                    <a:alpha val="20000"/>
                  </a:prstClr>
                </a:outerShdw>
              </a:effectLst>
              <a:latin typeface="Britannic Bold" pitchFamily="34" charset="0"/>
              <a:ea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2800" y="38100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Thank you!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5443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304800" y="76200"/>
            <a:ext cx="6705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/>
              <a:t>Determining The Information Needed To Manage Your Internal Operations And </a:t>
            </a:r>
            <a:r>
              <a:rPr lang="en-US" altLang="en-US" sz="2000" b="1" dirty="0" smtClean="0"/>
              <a:t>Results - Agents</a:t>
            </a:r>
            <a:endParaRPr lang="en-US" altLang="en-US" sz="2000" b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29283927"/>
              </p:ext>
            </p:extLst>
          </p:nvPr>
        </p:nvGraphicFramePr>
        <p:xfrm>
          <a:off x="457200" y="936486"/>
          <a:ext cx="8153400" cy="5540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3352800" y="4077346"/>
            <a:ext cx="2548546" cy="2552054"/>
            <a:chOff x="3352800" y="4077346"/>
            <a:chExt cx="2548546" cy="2552054"/>
          </a:xfrm>
        </p:grpSpPr>
        <p:sp>
          <p:nvSpPr>
            <p:cNvPr id="8" name="Oval 7"/>
            <p:cNvSpPr/>
            <p:nvPr/>
          </p:nvSpPr>
          <p:spPr>
            <a:xfrm>
              <a:off x="3352800" y="5562600"/>
              <a:ext cx="381000" cy="533400"/>
            </a:xfrm>
            <a:prstGeom prst="ellipse">
              <a:avLst/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3509354" y="4114800"/>
              <a:ext cx="2391992" cy="2514600"/>
              <a:chOff x="3509354" y="4114800"/>
              <a:chExt cx="2391992" cy="2514600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09354" y="4114800"/>
                <a:ext cx="2049092" cy="1981200"/>
              </a:xfrm>
              <a:prstGeom prst="rect">
                <a:avLst/>
              </a:prstGeom>
            </p:spPr>
          </p:pic>
          <p:sp>
            <p:nvSpPr>
              <p:cNvPr id="9" name="Oval 8"/>
              <p:cNvSpPr/>
              <p:nvPr/>
            </p:nvSpPr>
            <p:spPr>
              <a:xfrm>
                <a:off x="3733800" y="5943600"/>
                <a:ext cx="381000" cy="533400"/>
              </a:xfrm>
              <a:prstGeom prst="ellipse">
                <a:avLst/>
              </a:prstGeom>
              <a:solidFill>
                <a:schemeClr val="bg1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3886200" y="6096000"/>
                <a:ext cx="381000" cy="533400"/>
              </a:xfrm>
              <a:prstGeom prst="ellipse">
                <a:avLst/>
              </a:prstGeom>
              <a:solidFill>
                <a:schemeClr val="bg1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5253646" y="5715000"/>
                <a:ext cx="381000" cy="533400"/>
              </a:xfrm>
              <a:prstGeom prst="ellipse">
                <a:avLst/>
              </a:prstGeom>
              <a:solidFill>
                <a:schemeClr val="bg1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3955560" y="6019800"/>
                <a:ext cx="381000" cy="533400"/>
              </a:xfrm>
              <a:prstGeom prst="ellipse">
                <a:avLst/>
              </a:prstGeom>
              <a:solidFill>
                <a:schemeClr val="bg1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5520346" y="5612606"/>
                <a:ext cx="381000" cy="533400"/>
              </a:xfrm>
              <a:prstGeom prst="ellipse">
                <a:avLst/>
              </a:prstGeom>
              <a:solidFill>
                <a:schemeClr val="bg1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3352800" y="4077346"/>
              <a:ext cx="2548546" cy="2552054"/>
              <a:chOff x="3352800" y="4077346"/>
              <a:chExt cx="2548546" cy="2552054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3352800" y="4114800"/>
                <a:ext cx="2548546" cy="2514600"/>
                <a:chOff x="3352800" y="4114800"/>
                <a:chExt cx="2548546" cy="2514600"/>
              </a:xfrm>
            </p:grpSpPr>
            <p:pic>
              <p:nvPicPr>
                <p:cNvPr id="19" name="Picture 18"/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09354" y="4114800"/>
                  <a:ext cx="2049092" cy="1981200"/>
                </a:xfrm>
                <a:prstGeom prst="rect">
                  <a:avLst/>
                </a:prstGeom>
              </p:spPr>
            </p:pic>
            <p:sp>
              <p:nvSpPr>
                <p:cNvPr id="20" name="Oval 19"/>
                <p:cNvSpPr/>
                <p:nvPr/>
              </p:nvSpPr>
              <p:spPr>
                <a:xfrm>
                  <a:off x="3886200" y="6096000"/>
                  <a:ext cx="381000" cy="533400"/>
                </a:xfrm>
                <a:prstGeom prst="ellipse">
                  <a:avLst/>
                </a:prstGeom>
                <a:solidFill>
                  <a:schemeClr val="bg1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>
                  <a:off x="3352800" y="5562600"/>
                  <a:ext cx="381000" cy="533400"/>
                </a:xfrm>
                <a:prstGeom prst="ellipse">
                  <a:avLst/>
                </a:prstGeom>
                <a:solidFill>
                  <a:schemeClr val="bg1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" name="Oval 21"/>
                <p:cNvSpPr/>
                <p:nvPr/>
              </p:nvSpPr>
              <p:spPr>
                <a:xfrm>
                  <a:off x="3733800" y="5943600"/>
                  <a:ext cx="381000" cy="533400"/>
                </a:xfrm>
                <a:prstGeom prst="ellipse">
                  <a:avLst/>
                </a:prstGeom>
                <a:solidFill>
                  <a:schemeClr val="bg1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>
                  <a:off x="3955560" y="6019800"/>
                  <a:ext cx="381000" cy="533400"/>
                </a:xfrm>
                <a:prstGeom prst="ellipse">
                  <a:avLst/>
                </a:prstGeom>
                <a:solidFill>
                  <a:schemeClr val="bg1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5253646" y="5638800"/>
                  <a:ext cx="381000" cy="533400"/>
                </a:xfrm>
                <a:prstGeom prst="ellipse">
                  <a:avLst/>
                </a:prstGeom>
                <a:solidFill>
                  <a:schemeClr val="bg1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5520346" y="5612606"/>
                  <a:ext cx="381000" cy="533400"/>
                </a:xfrm>
                <a:prstGeom prst="ellipse">
                  <a:avLst/>
                </a:prstGeom>
                <a:solidFill>
                  <a:schemeClr val="bg1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8" name="Oval 17"/>
              <p:cNvSpPr/>
              <p:nvPr/>
            </p:nvSpPr>
            <p:spPr>
              <a:xfrm>
                <a:off x="3509354" y="4077346"/>
                <a:ext cx="2049092" cy="2018654"/>
              </a:xfrm>
              <a:prstGeom prst="ellipse">
                <a:avLst/>
              </a:prstGeom>
              <a:noFill/>
              <a:ln w="857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3908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304800" y="361890"/>
            <a:ext cx="6705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 smtClean="0"/>
              <a:t>Reports To View Agent Productivity </a:t>
            </a:r>
            <a:endParaRPr lang="en-US" altLang="en-US" sz="2000" b="1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304800" y="838200"/>
            <a:ext cx="8534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altLang="en-US" sz="1600" dirty="0"/>
              <a:t>Details Of Work Done By A Collector (Smart code </a:t>
            </a:r>
            <a:r>
              <a:rPr lang="en-US" altLang="en-US" sz="1600" dirty="0" smtClean="0"/>
              <a:t>analysis)</a:t>
            </a:r>
            <a:endParaRPr lang="en-US" altLang="en-US" sz="1600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altLang="en-US" sz="1600" dirty="0" smtClean="0"/>
              <a:t>Time Management Reports</a:t>
            </a:r>
            <a:endParaRPr lang="en-US" altLang="en-US" sz="1600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altLang="en-US" sz="1600" dirty="0"/>
              <a:t>Audit Accounts Being </a:t>
            </a:r>
            <a:r>
              <a:rPr lang="en-US" altLang="en-US" sz="1600" dirty="0" smtClean="0"/>
              <a:t>Worked (while agents are working)</a:t>
            </a:r>
            <a:endParaRPr lang="en-US" altLang="en-US" sz="1600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endParaRPr lang="en-US" altLang="en-US" sz="1600" dirty="0" smtClean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endParaRPr lang="en-US" altLang="en-US" sz="1600" dirty="0"/>
          </a:p>
          <a:p>
            <a:pPr marL="457200" lvl="1" indent="0" eaLnBrk="1" hangingPunct="1">
              <a:lnSpc>
                <a:spcPct val="90000"/>
              </a:lnSpc>
              <a:spcBef>
                <a:spcPct val="20000"/>
              </a:spcBef>
            </a:pPr>
            <a:endParaRPr lang="en-US" altLang="en-US" sz="1600" dirty="0" smtClean="0"/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endParaRPr lang="en-US" altLang="en-US" sz="1600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04800" y="6248400"/>
            <a:ext cx="4724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b="1" dirty="0" smtClean="0">
                <a:solidFill>
                  <a:srgbClr val="0099FF"/>
                </a:solidFill>
              </a:rPr>
              <a:t>Your </a:t>
            </a:r>
            <a:r>
              <a:rPr lang="en-US" altLang="en-US" b="1" dirty="0">
                <a:solidFill>
                  <a:srgbClr val="0099FF"/>
                </a:solidFill>
              </a:rPr>
              <a:t>RMEx </a:t>
            </a:r>
            <a:r>
              <a:rPr lang="en-US" altLang="en-US" b="1" dirty="0" smtClean="0">
                <a:solidFill>
                  <a:srgbClr val="0099FF"/>
                </a:solidFill>
              </a:rPr>
              <a:t>solution.  .  .  .  . </a:t>
            </a:r>
            <a:endParaRPr lang="en-US" altLang="en-US" b="1" dirty="0">
              <a:solidFill>
                <a:srgbClr val="0099FF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en-US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en-US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6680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304800" y="76200"/>
            <a:ext cx="6705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 smtClean="0"/>
              <a:t>Agent Reports</a:t>
            </a:r>
            <a:r>
              <a:rPr lang="en-US" altLang="en-US" sz="2000" b="1" dirty="0"/>
              <a:t>: Collector Reports: Details Of Work Done By A </a:t>
            </a:r>
            <a:r>
              <a:rPr lang="en-US" altLang="en-US" sz="2000" b="1" dirty="0" smtClean="0"/>
              <a:t>Collector</a:t>
            </a:r>
            <a:endParaRPr lang="en-US" altLang="en-US" sz="2000" b="1" dirty="0"/>
          </a:p>
        </p:txBody>
      </p:sp>
      <p:sp>
        <p:nvSpPr>
          <p:cNvPr id="6" name="Shape 111"/>
          <p:cNvSpPr/>
          <p:nvPr/>
        </p:nvSpPr>
        <p:spPr>
          <a:xfrm>
            <a:off x="304800" y="838200"/>
            <a:ext cx="845820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 smtClean="0"/>
              <a:t>RMEx </a:t>
            </a:r>
            <a:r>
              <a:rPr lang="en-US" dirty="0"/>
              <a:t>Main Menu    &gt; Management Menu &gt;  Account processing review &gt;  User productivity - Smart code analysis</a:t>
            </a:r>
            <a:endParaRPr lang="en-US" dirty="0" smtClean="0"/>
          </a:p>
        </p:txBody>
      </p:sp>
      <p:sp>
        <p:nvSpPr>
          <p:cNvPr id="7" name="Shape 114"/>
          <p:cNvSpPr/>
          <p:nvPr/>
        </p:nvSpPr>
        <p:spPr>
          <a:xfrm>
            <a:off x="228600" y="1667723"/>
            <a:ext cx="8610600" cy="1685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742950" lvl="1" indent="-285750">
              <a:spcBef>
                <a:spcPts val="300"/>
              </a:spcBef>
              <a:buSzPct val="100000"/>
              <a:buFont typeface="Wingdings" panose="05000000000000000000" pitchFamily="2" charset="2"/>
              <a:buChar char="q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P</a:t>
            </a:r>
            <a:r>
              <a:rPr lang="en-US" dirty="0" smtClean="0"/>
              <a:t>rints </a:t>
            </a:r>
            <a:r>
              <a:rPr lang="en-US" dirty="0"/>
              <a:t>a list of </a:t>
            </a:r>
            <a:r>
              <a:rPr lang="en-US" dirty="0" smtClean="0"/>
              <a:t>Smart </a:t>
            </a:r>
            <a:r>
              <a:rPr lang="en-US" dirty="0"/>
              <a:t>codes applied by the </a:t>
            </a:r>
            <a:r>
              <a:rPr lang="en-US" dirty="0" smtClean="0"/>
              <a:t>user, </a:t>
            </a:r>
          </a:p>
          <a:p>
            <a:pPr marL="742950" lvl="1" indent="-285750">
              <a:spcBef>
                <a:spcPts val="300"/>
              </a:spcBef>
              <a:buSzPct val="100000"/>
              <a:buFont typeface="Wingdings" panose="05000000000000000000" pitchFamily="2" charset="2"/>
              <a:buChar char="q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lang="en-US" dirty="0" smtClean="0"/>
              <a:t>Omits duplicates of the same Smart code applied to the same account</a:t>
            </a:r>
          </a:p>
          <a:p>
            <a:pPr marL="742950" lvl="1" indent="-285750">
              <a:spcBef>
                <a:spcPts val="300"/>
              </a:spcBef>
              <a:buSzPct val="100000"/>
              <a:buFont typeface="Wingdings" panose="05000000000000000000" pitchFamily="2" charset="2"/>
              <a:buChar char="q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lang="en-US" dirty="0" smtClean="0"/>
              <a:t>Includes </a:t>
            </a:r>
            <a:r>
              <a:rPr lang="en-US" dirty="0"/>
              <a:t>different </a:t>
            </a:r>
            <a:r>
              <a:rPr lang="en-US" dirty="0" smtClean="0"/>
              <a:t>Smart </a:t>
            </a:r>
            <a:r>
              <a:rPr lang="en-US" dirty="0"/>
              <a:t>codes applied to the same </a:t>
            </a:r>
            <a:r>
              <a:rPr lang="en-US" dirty="0" smtClean="0"/>
              <a:t>account (since </a:t>
            </a:r>
            <a:r>
              <a:rPr lang="en-US" dirty="0"/>
              <a:t>the report is an analysis of all the smart codes </a:t>
            </a:r>
            <a:r>
              <a:rPr lang="en-US" dirty="0" smtClean="0"/>
              <a:t>used) </a:t>
            </a:r>
          </a:p>
          <a:p>
            <a:pPr marL="742950" lvl="1" indent="-285750">
              <a:spcBef>
                <a:spcPts val="300"/>
              </a:spcBef>
              <a:buSzPct val="100000"/>
              <a:buFont typeface="Wingdings" panose="05000000000000000000" pitchFamily="2" charset="2"/>
              <a:buChar char="q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lang="en-US" dirty="0" smtClean="0"/>
              <a:t> Counts </a:t>
            </a:r>
            <a:r>
              <a:rPr lang="en-US" dirty="0"/>
              <a:t>the same debtor more than once if different smart codes were applied to the same </a:t>
            </a:r>
            <a:r>
              <a:rPr lang="en-US" dirty="0" smtClean="0"/>
              <a:t>account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3664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304800" y="130314"/>
            <a:ext cx="6705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 smtClean="0"/>
              <a:t>Agent Reports: Details Of Work Done By A Collector  </a:t>
            </a:r>
            <a:r>
              <a:rPr lang="en-US" altLang="en-US" sz="2000" i="1" dirty="0" smtClean="0"/>
              <a:t>(continued)</a:t>
            </a:r>
            <a:endParaRPr lang="en-US" altLang="en-US" sz="2000" i="1" dirty="0"/>
          </a:p>
        </p:txBody>
      </p:sp>
      <p:sp>
        <p:nvSpPr>
          <p:cNvPr id="7" name="Shape 114"/>
          <p:cNvSpPr/>
          <p:nvPr/>
        </p:nvSpPr>
        <p:spPr>
          <a:xfrm>
            <a:off x="228600" y="1524000"/>
            <a:ext cx="8610600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742950" lvl="1" indent="-285750">
              <a:spcBef>
                <a:spcPts val="300"/>
              </a:spcBef>
              <a:buSzPct val="100000"/>
              <a:buFont typeface="Wingdings" panose="05000000000000000000" pitchFamily="2" charset="2"/>
              <a:buChar char="q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lang="en-US" dirty="0" smtClean="0"/>
              <a:t>Based </a:t>
            </a:r>
            <a:r>
              <a:rPr lang="en-US" dirty="0"/>
              <a:t>on the type of smart codes applied (attempts, positive </a:t>
            </a:r>
            <a:r>
              <a:rPr lang="en-US" dirty="0" smtClean="0"/>
              <a:t>contacts, etc.)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648" y="2057400"/>
            <a:ext cx="6580952" cy="433333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8" name="Shape 111"/>
          <p:cNvSpPr/>
          <p:nvPr/>
        </p:nvSpPr>
        <p:spPr>
          <a:xfrm>
            <a:off x="304800" y="838200"/>
            <a:ext cx="845820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 smtClean="0"/>
              <a:t>RMEx </a:t>
            </a:r>
            <a:r>
              <a:rPr lang="en-US" dirty="0"/>
              <a:t>Main Menu    &gt; Management Menu &gt;  Account processing review &gt;  User productivity - Smart code analysis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5215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304800" y="361890"/>
            <a:ext cx="6705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 smtClean="0"/>
              <a:t>Agent Reports: Time Management Reports</a:t>
            </a:r>
          </a:p>
        </p:txBody>
      </p:sp>
      <p:sp>
        <p:nvSpPr>
          <p:cNvPr id="7" name="Shape 114"/>
          <p:cNvSpPr/>
          <p:nvPr/>
        </p:nvSpPr>
        <p:spPr>
          <a:xfrm>
            <a:off x="228600" y="1447800"/>
            <a:ext cx="8610600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742950" lvl="1" indent="-285750">
              <a:spcBef>
                <a:spcPts val="300"/>
              </a:spcBef>
              <a:buSzPct val="100000"/>
              <a:buFont typeface="Wingdings" panose="05000000000000000000" pitchFamily="2" charset="2"/>
              <a:buChar char="q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Based on the type of smart codes applied (attempts, positive contacts, etc.)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62138"/>
            <a:ext cx="6851650" cy="469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hape 111"/>
          <p:cNvSpPr/>
          <p:nvPr/>
        </p:nvSpPr>
        <p:spPr>
          <a:xfrm>
            <a:off x="304800" y="838200"/>
            <a:ext cx="845820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/>
              <a:t>RMEx Main Menu    &gt; Management Menu &gt;  Account processing review &gt;  User productivity – Time Management Reports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4617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304800" y="361890"/>
            <a:ext cx="6705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 smtClean="0"/>
              <a:t>Agent Reports: Audit Accounts Being Worked</a:t>
            </a:r>
            <a:endParaRPr lang="en-US" altLang="en-US" sz="2000" b="1" dirty="0"/>
          </a:p>
        </p:txBody>
      </p:sp>
      <p:sp>
        <p:nvSpPr>
          <p:cNvPr id="6" name="Shape 111"/>
          <p:cNvSpPr/>
          <p:nvPr/>
        </p:nvSpPr>
        <p:spPr>
          <a:xfrm>
            <a:off x="304800" y="762000"/>
            <a:ext cx="8534400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 smtClean="0"/>
              <a:t>Management Menu  </a:t>
            </a:r>
            <a:r>
              <a:rPr lang="en-US" dirty="0"/>
              <a:t>&gt; </a:t>
            </a:r>
            <a:r>
              <a:rPr lang="en-US" dirty="0" smtClean="0"/>
              <a:t>Smart </a:t>
            </a:r>
            <a:r>
              <a:rPr lang="en-US" dirty="0"/>
              <a:t>Code/User Audit Options &gt; </a:t>
            </a:r>
            <a:r>
              <a:rPr lang="en-US" dirty="0" smtClean="0"/>
              <a:t>Audit </a:t>
            </a:r>
            <a:r>
              <a:rPr lang="en-US" dirty="0"/>
              <a:t>a user (worked</a:t>
            </a:r>
            <a:r>
              <a:rPr lang="en-US" dirty="0" smtClean="0"/>
              <a:t>)</a:t>
            </a:r>
            <a:endParaRPr dirty="0"/>
          </a:p>
        </p:txBody>
      </p:sp>
      <p:sp>
        <p:nvSpPr>
          <p:cNvPr id="7" name="Shape 114"/>
          <p:cNvSpPr/>
          <p:nvPr/>
        </p:nvSpPr>
        <p:spPr>
          <a:xfrm>
            <a:off x="228600" y="1219200"/>
            <a:ext cx="8610600" cy="907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742950" lvl="1" indent="-285750">
              <a:spcBef>
                <a:spcPts val="300"/>
              </a:spcBef>
              <a:buSzPct val="100000"/>
              <a:buFont typeface="Wingdings" panose="05000000000000000000" pitchFamily="2" charset="2"/>
              <a:buChar char="q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lang="en-US" dirty="0" smtClean="0"/>
              <a:t>Audits </a:t>
            </a:r>
            <a:r>
              <a:rPr lang="en-US" dirty="0"/>
              <a:t>an agent </a:t>
            </a:r>
            <a:r>
              <a:rPr lang="en-US" u="sng" dirty="0"/>
              <a:t>while they </a:t>
            </a:r>
            <a:r>
              <a:rPr lang="en-US" u="sng" dirty="0" smtClean="0"/>
              <a:t>work</a:t>
            </a:r>
          </a:p>
          <a:p>
            <a:pPr marL="742950" lvl="1" indent="-285750">
              <a:spcBef>
                <a:spcPts val="300"/>
              </a:spcBef>
              <a:buSzPct val="100000"/>
              <a:buFont typeface="Wingdings" panose="05000000000000000000" pitchFamily="2" charset="2"/>
              <a:buChar char="q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lang="en-US" dirty="0" smtClean="0"/>
              <a:t>Allows </a:t>
            </a:r>
            <a:r>
              <a:rPr lang="en-US" dirty="0"/>
              <a:t>you to listen </a:t>
            </a:r>
            <a:r>
              <a:rPr lang="en-US" dirty="0" smtClean="0"/>
              <a:t>to agents and </a:t>
            </a:r>
            <a:r>
              <a:rPr lang="en-US" dirty="0"/>
              <a:t>display the account they are working </a:t>
            </a:r>
            <a:r>
              <a:rPr lang="en-US" dirty="0" smtClean="0"/>
              <a:t>on</a:t>
            </a:r>
          </a:p>
          <a:p>
            <a:pPr marL="742950" lvl="1" indent="-285750">
              <a:spcBef>
                <a:spcPts val="300"/>
              </a:spcBef>
              <a:buSzPct val="100000"/>
              <a:buFont typeface="Wingdings" panose="05000000000000000000" pitchFamily="2" charset="2"/>
              <a:buChar char="q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Enter User </a:t>
            </a:r>
            <a:r>
              <a:rPr lang="en-US" dirty="0" smtClean="0"/>
              <a:t>ID, then press </a:t>
            </a:r>
            <a:r>
              <a:rPr lang="en-US" b="1" dirty="0" smtClean="0"/>
              <a:t>F10-Most </a:t>
            </a:r>
            <a:r>
              <a:rPr lang="en-US" b="1" dirty="0"/>
              <a:t>recent account</a:t>
            </a:r>
            <a:endParaRPr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09800"/>
            <a:ext cx="6560344" cy="4379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645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300" y="4038600"/>
            <a:ext cx="2235200" cy="1501183"/>
          </a:xfrm>
          <a:prstGeom prst="rect">
            <a:avLst/>
          </a:prstGeom>
        </p:spPr>
      </p:pic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304800" y="76200"/>
            <a:ext cx="6705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/>
              <a:t>Determining The Information Needed To Manage Your Internal Operations And </a:t>
            </a:r>
            <a:r>
              <a:rPr lang="en-US" altLang="en-US" sz="2000" b="1" dirty="0" smtClean="0"/>
              <a:t>Results - Collections</a:t>
            </a:r>
            <a:endParaRPr lang="en-US" altLang="en-US" sz="2000" b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87109517"/>
              </p:ext>
            </p:extLst>
          </p:nvPr>
        </p:nvGraphicFramePr>
        <p:xfrm>
          <a:off x="457200" y="936486"/>
          <a:ext cx="8153400" cy="5540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5304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deoDoc_with_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11971</TotalTime>
  <Words>1140</Words>
  <Application>Microsoft Office PowerPoint</Application>
  <PresentationFormat>On-screen Show (4:3)</PresentationFormat>
  <Paragraphs>159</Paragraphs>
  <Slides>29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Britannic Bold</vt:lpstr>
      <vt:lpstr>Calibri</vt:lpstr>
      <vt:lpstr>Wingdings</vt:lpstr>
      <vt:lpstr>VideoDoc_with_Logo</vt:lpstr>
      <vt:lpstr>RMEx Management Training: Internal Reports To Manage Your Productivity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RMEx Management Training: Internal Reports To Manage Your Productivity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Dawna</dc:creator>
  <cp:lastModifiedBy>Jamie jamie</cp:lastModifiedBy>
  <cp:revision>1048</cp:revision>
  <dcterms:created xsi:type="dcterms:W3CDTF">2012-07-09T14:58:59Z</dcterms:created>
  <dcterms:modified xsi:type="dcterms:W3CDTF">2016-06-10T13:21:48Z</dcterms:modified>
</cp:coreProperties>
</file>