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403" r:id="rId4"/>
    <p:sldId id="466" r:id="rId5"/>
    <p:sldId id="319" r:id="rId6"/>
    <p:sldId id="445" r:id="rId7"/>
    <p:sldId id="444" r:id="rId8"/>
    <p:sldId id="446" r:id="rId9"/>
    <p:sldId id="447" r:id="rId10"/>
    <p:sldId id="451" r:id="rId11"/>
    <p:sldId id="450" r:id="rId12"/>
    <p:sldId id="448" r:id="rId13"/>
    <p:sldId id="449" r:id="rId14"/>
    <p:sldId id="453" r:id="rId15"/>
    <p:sldId id="467" r:id="rId16"/>
    <p:sldId id="452" r:id="rId17"/>
    <p:sldId id="469" r:id="rId18"/>
    <p:sldId id="468" r:id="rId19"/>
    <p:sldId id="454" r:id="rId20"/>
    <p:sldId id="470" r:id="rId21"/>
    <p:sldId id="456" r:id="rId22"/>
    <p:sldId id="458" r:id="rId23"/>
    <p:sldId id="459" r:id="rId24"/>
    <p:sldId id="474" r:id="rId25"/>
    <p:sldId id="269" r:id="rId26"/>
    <p:sldId id="301"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2" autoAdjust="0"/>
    <p:restoredTop sz="94434" autoAdjust="0"/>
  </p:normalViewPr>
  <p:slideViewPr>
    <p:cSldViewPr>
      <p:cViewPr varScale="1">
        <p:scale>
          <a:sx n="71" d="100"/>
          <a:sy n="71" d="100"/>
        </p:scale>
        <p:origin x="155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1374" y="-84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B09C5-6B5F-4770-B612-6063299C36BD}" type="doc">
      <dgm:prSet loTypeId="urn:microsoft.com/office/officeart/2005/8/layout/radial3" loCatId="relationship" qsTypeId="urn:microsoft.com/office/officeart/2005/8/quickstyle/simple3" qsCatId="simple" csTypeId="urn:microsoft.com/office/officeart/2005/8/colors/accent1_2" csCatId="accent1" phldr="1"/>
      <dgm:spPr/>
      <dgm:t>
        <a:bodyPr/>
        <a:lstStyle/>
        <a:p>
          <a:endParaRPr lang="en-US"/>
        </a:p>
      </dgm:t>
    </dgm:pt>
    <dgm:pt modelId="{86ECB0BE-BA08-4EFB-8E46-3C289AEB2D99}">
      <dgm:prSet phldrT="[Text]"/>
      <dgm:spPr/>
      <dgm:t>
        <a:bodyPr/>
        <a:lstStyle/>
        <a:p>
          <a:r>
            <a:rPr lang="en-US" dirty="0" smtClean="0">
              <a:latin typeface="Arial" panose="020B0604020202020204" pitchFamily="34" charset="0"/>
              <a:cs typeface="Arial" panose="020B0604020202020204" pitchFamily="34" charset="0"/>
            </a:rPr>
            <a:t>RMEx Client Reports</a:t>
          </a:r>
          <a:endParaRPr lang="en-US" dirty="0">
            <a:latin typeface="Arial" panose="020B0604020202020204" pitchFamily="34" charset="0"/>
            <a:cs typeface="Arial" panose="020B0604020202020204" pitchFamily="34" charset="0"/>
          </a:endParaRPr>
        </a:p>
      </dgm:t>
    </dgm:pt>
    <dgm:pt modelId="{815D1610-0123-4256-8005-11BE8C77876A}" type="parTrans" cxnId="{5E777D33-D405-4E5E-9BBE-D5CB06246B9B}">
      <dgm:prSet/>
      <dgm:spPr/>
      <dgm:t>
        <a:bodyPr/>
        <a:lstStyle/>
        <a:p>
          <a:endParaRPr lang="en-US"/>
        </a:p>
      </dgm:t>
    </dgm:pt>
    <dgm:pt modelId="{72D2602E-1525-41EC-B77C-F6F32CC5E8F3}" type="sibTrans" cxnId="{5E777D33-D405-4E5E-9BBE-D5CB06246B9B}">
      <dgm:prSet/>
      <dgm:spPr/>
      <dgm:t>
        <a:bodyPr/>
        <a:lstStyle/>
        <a:p>
          <a:endParaRPr lang="en-US"/>
        </a:p>
      </dgm:t>
    </dgm:pt>
    <dgm:pt modelId="{510BCE34-AF6F-4901-AB72-DA61E62F2B5A}">
      <dgm:prSet phldrT="[Text]"/>
      <dgm:spPr/>
      <dgm:t>
        <a:bodyPr/>
        <a:lstStyle/>
        <a:p>
          <a:r>
            <a:rPr lang="en-US" b="1" dirty="0" smtClean="0">
              <a:latin typeface="Arial" panose="020B0604020202020204" pitchFamily="34" charset="0"/>
              <a:cs typeface="Arial" panose="020B0604020202020204" pitchFamily="34" charset="0"/>
            </a:rPr>
            <a:t>New Accounts</a:t>
          </a:r>
          <a:endParaRPr lang="en-US" b="1" dirty="0">
            <a:latin typeface="Arial" panose="020B0604020202020204" pitchFamily="34" charset="0"/>
            <a:cs typeface="Arial" panose="020B0604020202020204" pitchFamily="34" charset="0"/>
          </a:endParaRPr>
        </a:p>
      </dgm:t>
    </dgm:pt>
    <dgm:pt modelId="{7179BE13-7954-4D3F-899F-AC0BB211BC72}" type="parTrans" cxnId="{F0AF1B9B-F9B2-4757-96EE-6F30CA875143}">
      <dgm:prSet/>
      <dgm:spPr/>
      <dgm:t>
        <a:bodyPr/>
        <a:lstStyle/>
        <a:p>
          <a:endParaRPr lang="en-US"/>
        </a:p>
      </dgm:t>
    </dgm:pt>
    <dgm:pt modelId="{6BD65318-584A-4446-8A71-7CC34649F91F}" type="sibTrans" cxnId="{F0AF1B9B-F9B2-4757-96EE-6F30CA875143}">
      <dgm:prSet/>
      <dgm:spPr/>
      <dgm:t>
        <a:bodyPr/>
        <a:lstStyle/>
        <a:p>
          <a:endParaRPr lang="en-US"/>
        </a:p>
      </dgm:t>
    </dgm:pt>
    <dgm:pt modelId="{6D52B853-3C69-4241-90AC-E13ABFF3E9D9}">
      <dgm:prSet phldrT="[Text]"/>
      <dgm:spPr/>
      <dgm:t>
        <a:bodyPr/>
        <a:lstStyle/>
        <a:p>
          <a:r>
            <a:rPr lang="en-US" b="1" dirty="0" smtClean="0">
              <a:latin typeface="Arial" panose="020B0604020202020204" pitchFamily="34" charset="0"/>
              <a:cs typeface="Arial" panose="020B0604020202020204" pitchFamily="34" charset="0"/>
            </a:rPr>
            <a:t>Closed Accounts</a:t>
          </a:r>
          <a:endParaRPr lang="en-US" b="1" dirty="0">
            <a:latin typeface="Arial" panose="020B0604020202020204" pitchFamily="34" charset="0"/>
            <a:cs typeface="Arial" panose="020B0604020202020204" pitchFamily="34" charset="0"/>
          </a:endParaRPr>
        </a:p>
      </dgm:t>
    </dgm:pt>
    <dgm:pt modelId="{BA96EEFF-DF0B-4C7B-AC9D-517DE8C1DA98}" type="parTrans" cxnId="{11A66519-7829-4DEE-9EC9-B6F8EEEE9819}">
      <dgm:prSet/>
      <dgm:spPr/>
      <dgm:t>
        <a:bodyPr/>
        <a:lstStyle/>
        <a:p>
          <a:endParaRPr lang="en-US"/>
        </a:p>
      </dgm:t>
    </dgm:pt>
    <dgm:pt modelId="{6ADFDFF2-2B0F-4D2E-BE83-A0FD24CF1781}" type="sibTrans" cxnId="{11A66519-7829-4DEE-9EC9-B6F8EEEE9819}">
      <dgm:prSet/>
      <dgm:spPr/>
      <dgm:t>
        <a:bodyPr/>
        <a:lstStyle/>
        <a:p>
          <a:endParaRPr lang="en-US"/>
        </a:p>
      </dgm:t>
    </dgm:pt>
    <dgm:pt modelId="{03DB36B2-AFF1-4953-9177-C4CA5140850F}">
      <dgm:prSet phldrT="[Text]"/>
      <dgm:spPr/>
      <dgm:t>
        <a:bodyPr/>
        <a:lstStyle/>
        <a:p>
          <a:r>
            <a:rPr lang="en-US" b="1" dirty="0" smtClean="0">
              <a:latin typeface="Arial" panose="020B0604020202020204" pitchFamily="34" charset="0"/>
              <a:cs typeface="Arial" panose="020B0604020202020204" pitchFamily="34" charset="0"/>
            </a:rPr>
            <a:t>Active Accounts</a:t>
          </a:r>
          <a:endParaRPr lang="en-US" b="1" dirty="0">
            <a:latin typeface="Arial" panose="020B0604020202020204" pitchFamily="34" charset="0"/>
            <a:cs typeface="Arial" panose="020B0604020202020204" pitchFamily="34" charset="0"/>
          </a:endParaRPr>
        </a:p>
      </dgm:t>
    </dgm:pt>
    <dgm:pt modelId="{BF608578-590E-4A8B-916F-22074CF8BBDB}" type="parTrans" cxnId="{4077495D-9715-4F91-8F1E-35182FB5F810}">
      <dgm:prSet/>
      <dgm:spPr/>
      <dgm:t>
        <a:bodyPr/>
        <a:lstStyle/>
        <a:p>
          <a:endParaRPr lang="en-US"/>
        </a:p>
      </dgm:t>
    </dgm:pt>
    <dgm:pt modelId="{BA6EC71E-60FF-48E1-9B26-CE8B5F087562}" type="sibTrans" cxnId="{4077495D-9715-4F91-8F1E-35182FB5F810}">
      <dgm:prSet/>
      <dgm:spPr/>
      <dgm:t>
        <a:bodyPr/>
        <a:lstStyle/>
        <a:p>
          <a:endParaRPr lang="en-US"/>
        </a:p>
      </dgm:t>
    </dgm:pt>
    <dgm:pt modelId="{5DA3F3EF-046A-418B-BBF9-6F9757BB1862}">
      <dgm:prSet phldrT="[Text]"/>
      <dgm:spPr/>
      <dgm:t>
        <a:bodyPr/>
        <a:lstStyle/>
        <a:p>
          <a:r>
            <a:rPr lang="en-US" b="1" dirty="0" smtClean="0">
              <a:latin typeface="Arial" panose="020B0604020202020204" pitchFamily="34" charset="0"/>
              <a:cs typeface="Arial" panose="020B0604020202020204" pitchFamily="34" charset="0"/>
            </a:rPr>
            <a:t>Placement &amp; Activity History</a:t>
          </a:r>
          <a:endParaRPr lang="en-US" b="1" dirty="0">
            <a:latin typeface="Arial" panose="020B0604020202020204" pitchFamily="34" charset="0"/>
            <a:cs typeface="Arial" panose="020B0604020202020204" pitchFamily="34" charset="0"/>
          </a:endParaRPr>
        </a:p>
      </dgm:t>
    </dgm:pt>
    <dgm:pt modelId="{AFB7234E-754B-46AB-BE63-192E37059449}" type="parTrans" cxnId="{EC8C7A5A-1060-479C-AFA8-964CC455BD21}">
      <dgm:prSet/>
      <dgm:spPr/>
      <dgm:t>
        <a:bodyPr/>
        <a:lstStyle/>
        <a:p>
          <a:endParaRPr lang="en-US"/>
        </a:p>
      </dgm:t>
    </dgm:pt>
    <dgm:pt modelId="{71733004-84BE-4F34-B743-D67BB4B19653}" type="sibTrans" cxnId="{EC8C7A5A-1060-479C-AFA8-964CC455BD21}">
      <dgm:prSet/>
      <dgm:spPr/>
      <dgm:t>
        <a:bodyPr/>
        <a:lstStyle/>
        <a:p>
          <a:endParaRPr lang="en-US"/>
        </a:p>
      </dgm:t>
    </dgm:pt>
    <dgm:pt modelId="{6E0EFFF1-ED3F-4A20-87D3-68F386386C09}">
      <dgm:prSet phldrT="[Text]"/>
      <dgm:spPr/>
      <dgm:t>
        <a:bodyPr/>
        <a:lstStyle/>
        <a:p>
          <a:endParaRPr lang="en-US" dirty="0">
            <a:latin typeface="Arial" panose="020B0604020202020204" pitchFamily="34" charset="0"/>
            <a:cs typeface="Arial" panose="020B0604020202020204" pitchFamily="34" charset="0"/>
          </a:endParaRPr>
        </a:p>
      </dgm:t>
    </dgm:pt>
    <dgm:pt modelId="{114213A4-1954-4D40-91D7-5F1873F6D23F}" type="parTrans" cxnId="{9F63C7A3-EB95-4DDB-BA48-AD6F750940EA}">
      <dgm:prSet/>
      <dgm:spPr/>
      <dgm:t>
        <a:bodyPr/>
        <a:lstStyle/>
        <a:p>
          <a:endParaRPr lang="en-US"/>
        </a:p>
      </dgm:t>
    </dgm:pt>
    <dgm:pt modelId="{250D3A35-3BCD-4F1C-B734-7CFCC1C6743B}" type="sibTrans" cxnId="{9F63C7A3-EB95-4DDB-BA48-AD6F750940EA}">
      <dgm:prSet/>
      <dgm:spPr/>
      <dgm:t>
        <a:bodyPr/>
        <a:lstStyle/>
        <a:p>
          <a:endParaRPr lang="en-US"/>
        </a:p>
      </dgm:t>
    </dgm:pt>
    <dgm:pt modelId="{3FA6D8F2-3D17-4227-850B-67D2EEA62798}">
      <dgm:prSet phldrT="[Text]"/>
      <dgm:spPr/>
      <dgm:t>
        <a:bodyPr/>
        <a:lstStyle/>
        <a:p>
          <a:r>
            <a:rPr lang="en-US" b="1" dirty="0" smtClean="0">
              <a:latin typeface="Arial" panose="020B0604020202020204" pitchFamily="34" charset="0"/>
              <a:cs typeface="Arial" panose="020B0604020202020204" pitchFamily="34" charset="0"/>
            </a:rPr>
            <a:t>Recoveries</a:t>
          </a:r>
          <a:endParaRPr lang="en-US" b="1" dirty="0">
            <a:latin typeface="Arial" panose="020B0604020202020204" pitchFamily="34" charset="0"/>
            <a:cs typeface="Arial" panose="020B0604020202020204" pitchFamily="34" charset="0"/>
          </a:endParaRPr>
        </a:p>
      </dgm:t>
    </dgm:pt>
    <dgm:pt modelId="{3075CEA8-B8FC-4F43-9E88-E7DDCDBAE299}" type="parTrans" cxnId="{B2766680-AC9B-402F-9590-2498C0906570}">
      <dgm:prSet/>
      <dgm:spPr/>
      <dgm:t>
        <a:bodyPr/>
        <a:lstStyle/>
        <a:p>
          <a:endParaRPr lang="en-US"/>
        </a:p>
      </dgm:t>
    </dgm:pt>
    <dgm:pt modelId="{A1632E97-A067-4A2A-9409-8BE74E2EC189}" type="sibTrans" cxnId="{B2766680-AC9B-402F-9590-2498C0906570}">
      <dgm:prSet/>
      <dgm:spPr/>
      <dgm:t>
        <a:bodyPr/>
        <a:lstStyle/>
        <a:p>
          <a:endParaRPr lang="en-US"/>
        </a:p>
      </dgm:t>
    </dgm:pt>
    <dgm:pt modelId="{4867DF02-6EBA-4FF6-B610-F0E6D850BF42}">
      <dgm:prSet phldrT="[Text]"/>
      <dgm:spPr/>
      <dgm:t>
        <a:bodyPr/>
        <a:lstStyle/>
        <a:p>
          <a:r>
            <a:rPr lang="en-US" b="1" dirty="0" smtClean="0">
              <a:latin typeface="Arial" panose="020B0604020202020204" pitchFamily="34" charset="0"/>
              <a:cs typeface="Arial" panose="020B0604020202020204" pitchFamily="34" charset="0"/>
            </a:rPr>
            <a:t>Recovery Rate</a:t>
          </a:r>
          <a:endParaRPr lang="en-US" b="1" dirty="0">
            <a:latin typeface="Arial" panose="020B0604020202020204" pitchFamily="34" charset="0"/>
            <a:cs typeface="Arial" panose="020B0604020202020204" pitchFamily="34" charset="0"/>
          </a:endParaRPr>
        </a:p>
      </dgm:t>
    </dgm:pt>
    <dgm:pt modelId="{A909B9B2-E0C4-46E1-9C3E-920848D83E49}" type="parTrans" cxnId="{55B97865-3C52-470F-B43D-B26482C6BC59}">
      <dgm:prSet/>
      <dgm:spPr/>
      <dgm:t>
        <a:bodyPr/>
        <a:lstStyle/>
        <a:p>
          <a:endParaRPr lang="en-US"/>
        </a:p>
      </dgm:t>
    </dgm:pt>
    <dgm:pt modelId="{EC7F7022-6769-411F-8AD2-801DBCD6B490}" type="sibTrans" cxnId="{55B97865-3C52-470F-B43D-B26482C6BC59}">
      <dgm:prSet/>
      <dgm:spPr/>
      <dgm:t>
        <a:bodyPr/>
        <a:lstStyle/>
        <a:p>
          <a:endParaRPr lang="en-US"/>
        </a:p>
      </dgm:t>
    </dgm:pt>
    <dgm:pt modelId="{0A8CAD76-7ACF-4821-8B7E-8465DF8637EB}" type="pres">
      <dgm:prSet presAssocID="{711B09C5-6B5F-4770-B612-6063299C36BD}" presName="composite" presStyleCnt="0">
        <dgm:presLayoutVars>
          <dgm:chMax val="1"/>
          <dgm:dir/>
          <dgm:resizeHandles val="exact"/>
        </dgm:presLayoutVars>
      </dgm:prSet>
      <dgm:spPr/>
      <dgm:t>
        <a:bodyPr/>
        <a:lstStyle/>
        <a:p>
          <a:endParaRPr lang="en-US"/>
        </a:p>
      </dgm:t>
    </dgm:pt>
    <dgm:pt modelId="{2CCFC7CD-A914-4643-8C21-A18DE0E1C94F}" type="pres">
      <dgm:prSet presAssocID="{711B09C5-6B5F-4770-B612-6063299C36BD}" presName="radial" presStyleCnt="0">
        <dgm:presLayoutVars>
          <dgm:animLvl val="ctr"/>
        </dgm:presLayoutVars>
      </dgm:prSet>
      <dgm:spPr/>
    </dgm:pt>
    <dgm:pt modelId="{A1657B9D-99C1-43A7-9322-0884EF6B9D09}" type="pres">
      <dgm:prSet presAssocID="{86ECB0BE-BA08-4EFB-8E46-3C289AEB2D99}" presName="centerShape" presStyleLbl="vennNode1" presStyleIdx="0" presStyleCnt="7"/>
      <dgm:spPr/>
      <dgm:t>
        <a:bodyPr/>
        <a:lstStyle/>
        <a:p>
          <a:endParaRPr lang="en-US"/>
        </a:p>
      </dgm:t>
    </dgm:pt>
    <dgm:pt modelId="{9CB20DEE-2D52-46E9-909D-94007631B27C}" type="pres">
      <dgm:prSet presAssocID="{510BCE34-AF6F-4901-AB72-DA61E62F2B5A}" presName="node" presStyleLbl="vennNode1" presStyleIdx="1" presStyleCnt="7">
        <dgm:presLayoutVars>
          <dgm:bulletEnabled val="1"/>
        </dgm:presLayoutVars>
      </dgm:prSet>
      <dgm:spPr/>
      <dgm:t>
        <a:bodyPr/>
        <a:lstStyle/>
        <a:p>
          <a:endParaRPr lang="en-US"/>
        </a:p>
      </dgm:t>
    </dgm:pt>
    <dgm:pt modelId="{D14698DB-6DBD-4932-955C-8A9BFCE094AF}" type="pres">
      <dgm:prSet presAssocID="{6D52B853-3C69-4241-90AC-E13ABFF3E9D9}" presName="node" presStyleLbl="vennNode1" presStyleIdx="2" presStyleCnt="7">
        <dgm:presLayoutVars>
          <dgm:bulletEnabled val="1"/>
        </dgm:presLayoutVars>
      </dgm:prSet>
      <dgm:spPr/>
      <dgm:t>
        <a:bodyPr/>
        <a:lstStyle/>
        <a:p>
          <a:endParaRPr lang="en-US"/>
        </a:p>
      </dgm:t>
    </dgm:pt>
    <dgm:pt modelId="{FCAC6C4E-5A35-4430-938E-569EAED04F7E}" type="pres">
      <dgm:prSet presAssocID="{03DB36B2-AFF1-4953-9177-C4CA5140850F}" presName="node" presStyleLbl="vennNode1" presStyleIdx="3" presStyleCnt="7">
        <dgm:presLayoutVars>
          <dgm:bulletEnabled val="1"/>
        </dgm:presLayoutVars>
      </dgm:prSet>
      <dgm:spPr/>
      <dgm:t>
        <a:bodyPr/>
        <a:lstStyle/>
        <a:p>
          <a:endParaRPr lang="en-US"/>
        </a:p>
      </dgm:t>
    </dgm:pt>
    <dgm:pt modelId="{FA1E1307-649D-4CBA-A425-02A9A958B304}" type="pres">
      <dgm:prSet presAssocID="{5DA3F3EF-046A-418B-BBF9-6F9757BB1862}" presName="node" presStyleLbl="vennNode1" presStyleIdx="4" presStyleCnt="7">
        <dgm:presLayoutVars>
          <dgm:bulletEnabled val="1"/>
        </dgm:presLayoutVars>
      </dgm:prSet>
      <dgm:spPr/>
      <dgm:t>
        <a:bodyPr/>
        <a:lstStyle/>
        <a:p>
          <a:endParaRPr lang="en-US"/>
        </a:p>
      </dgm:t>
    </dgm:pt>
    <dgm:pt modelId="{4EFCEB73-7374-4BF8-8F68-6662BC9F72CA}" type="pres">
      <dgm:prSet presAssocID="{3FA6D8F2-3D17-4227-850B-67D2EEA62798}" presName="node" presStyleLbl="vennNode1" presStyleIdx="5" presStyleCnt="7">
        <dgm:presLayoutVars>
          <dgm:bulletEnabled val="1"/>
        </dgm:presLayoutVars>
      </dgm:prSet>
      <dgm:spPr/>
      <dgm:t>
        <a:bodyPr/>
        <a:lstStyle/>
        <a:p>
          <a:endParaRPr lang="en-US"/>
        </a:p>
      </dgm:t>
    </dgm:pt>
    <dgm:pt modelId="{F61BDB82-44C4-4484-A89B-10DFFFE9DE53}" type="pres">
      <dgm:prSet presAssocID="{4867DF02-6EBA-4FF6-B610-F0E6D850BF42}" presName="node" presStyleLbl="vennNode1" presStyleIdx="6" presStyleCnt="7">
        <dgm:presLayoutVars>
          <dgm:bulletEnabled val="1"/>
        </dgm:presLayoutVars>
      </dgm:prSet>
      <dgm:spPr/>
      <dgm:t>
        <a:bodyPr/>
        <a:lstStyle/>
        <a:p>
          <a:endParaRPr lang="en-US"/>
        </a:p>
      </dgm:t>
    </dgm:pt>
  </dgm:ptLst>
  <dgm:cxnLst>
    <dgm:cxn modelId="{B2766680-AC9B-402F-9590-2498C0906570}" srcId="{86ECB0BE-BA08-4EFB-8E46-3C289AEB2D99}" destId="{3FA6D8F2-3D17-4227-850B-67D2EEA62798}" srcOrd="4" destOrd="0" parTransId="{3075CEA8-B8FC-4F43-9E88-E7DDCDBAE299}" sibTransId="{A1632E97-A067-4A2A-9409-8BE74E2EC189}"/>
    <dgm:cxn modelId="{11A66519-7829-4DEE-9EC9-B6F8EEEE9819}" srcId="{86ECB0BE-BA08-4EFB-8E46-3C289AEB2D99}" destId="{6D52B853-3C69-4241-90AC-E13ABFF3E9D9}" srcOrd="1" destOrd="0" parTransId="{BA96EEFF-DF0B-4C7B-AC9D-517DE8C1DA98}" sibTransId="{6ADFDFF2-2B0F-4D2E-BE83-A0FD24CF1781}"/>
    <dgm:cxn modelId="{55B97865-3C52-470F-B43D-B26482C6BC59}" srcId="{86ECB0BE-BA08-4EFB-8E46-3C289AEB2D99}" destId="{4867DF02-6EBA-4FF6-B610-F0E6D850BF42}" srcOrd="5" destOrd="0" parTransId="{A909B9B2-E0C4-46E1-9C3E-920848D83E49}" sibTransId="{EC7F7022-6769-411F-8AD2-801DBCD6B490}"/>
    <dgm:cxn modelId="{9F63C7A3-EB95-4DDB-BA48-AD6F750940EA}" srcId="{711B09C5-6B5F-4770-B612-6063299C36BD}" destId="{6E0EFFF1-ED3F-4A20-87D3-68F386386C09}" srcOrd="1" destOrd="0" parTransId="{114213A4-1954-4D40-91D7-5F1873F6D23F}" sibTransId="{250D3A35-3BCD-4F1C-B734-7CFCC1C6743B}"/>
    <dgm:cxn modelId="{96C05CC6-BCB3-4AB8-8EAC-B8436E13F648}" type="presOf" srcId="{86ECB0BE-BA08-4EFB-8E46-3C289AEB2D99}" destId="{A1657B9D-99C1-43A7-9322-0884EF6B9D09}" srcOrd="0" destOrd="0" presId="urn:microsoft.com/office/officeart/2005/8/layout/radial3"/>
    <dgm:cxn modelId="{1EA71363-53D5-43E6-92BC-33471CF625D0}" type="presOf" srcId="{03DB36B2-AFF1-4953-9177-C4CA5140850F}" destId="{FCAC6C4E-5A35-4430-938E-569EAED04F7E}" srcOrd="0" destOrd="0" presId="urn:microsoft.com/office/officeart/2005/8/layout/radial3"/>
    <dgm:cxn modelId="{EC8C7A5A-1060-479C-AFA8-964CC455BD21}" srcId="{86ECB0BE-BA08-4EFB-8E46-3C289AEB2D99}" destId="{5DA3F3EF-046A-418B-BBF9-6F9757BB1862}" srcOrd="3" destOrd="0" parTransId="{AFB7234E-754B-46AB-BE63-192E37059449}" sibTransId="{71733004-84BE-4F34-B743-D67BB4B19653}"/>
    <dgm:cxn modelId="{5E155329-FA6B-43D6-A4EA-DEB5B8D1F86C}" type="presOf" srcId="{4867DF02-6EBA-4FF6-B610-F0E6D850BF42}" destId="{F61BDB82-44C4-4484-A89B-10DFFFE9DE53}" srcOrd="0" destOrd="0" presId="urn:microsoft.com/office/officeart/2005/8/layout/radial3"/>
    <dgm:cxn modelId="{C1346713-DEFF-4C51-B779-C539B1CB2879}" type="presOf" srcId="{711B09C5-6B5F-4770-B612-6063299C36BD}" destId="{0A8CAD76-7ACF-4821-8B7E-8465DF8637EB}" srcOrd="0" destOrd="0" presId="urn:microsoft.com/office/officeart/2005/8/layout/radial3"/>
    <dgm:cxn modelId="{BFB8E5C9-90D6-4856-A880-A2C4A57CF9D0}" type="presOf" srcId="{6D52B853-3C69-4241-90AC-E13ABFF3E9D9}" destId="{D14698DB-6DBD-4932-955C-8A9BFCE094AF}" srcOrd="0" destOrd="0" presId="urn:microsoft.com/office/officeart/2005/8/layout/radial3"/>
    <dgm:cxn modelId="{B6B7B9AF-65E8-4F2C-8BBE-875E289508DE}" type="presOf" srcId="{510BCE34-AF6F-4901-AB72-DA61E62F2B5A}" destId="{9CB20DEE-2D52-46E9-909D-94007631B27C}" srcOrd="0" destOrd="0" presId="urn:microsoft.com/office/officeart/2005/8/layout/radial3"/>
    <dgm:cxn modelId="{BE286E15-F28D-48FA-A52A-2C7B6D0676CA}" type="presOf" srcId="{5DA3F3EF-046A-418B-BBF9-6F9757BB1862}" destId="{FA1E1307-649D-4CBA-A425-02A9A958B304}" srcOrd="0" destOrd="0" presId="urn:microsoft.com/office/officeart/2005/8/layout/radial3"/>
    <dgm:cxn modelId="{4077495D-9715-4F91-8F1E-35182FB5F810}" srcId="{86ECB0BE-BA08-4EFB-8E46-3C289AEB2D99}" destId="{03DB36B2-AFF1-4953-9177-C4CA5140850F}" srcOrd="2" destOrd="0" parTransId="{BF608578-590E-4A8B-916F-22074CF8BBDB}" sibTransId="{BA6EC71E-60FF-48E1-9B26-CE8B5F087562}"/>
    <dgm:cxn modelId="{51B6DCBA-2AC4-43CE-8455-11775BFC4655}" type="presOf" srcId="{3FA6D8F2-3D17-4227-850B-67D2EEA62798}" destId="{4EFCEB73-7374-4BF8-8F68-6662BC9F72CA}" srcOrd="0" destOrd="0" presId="urn:microsoft.com/office/officeart/2005/8/layout/radial3"/>
    <dgm:cxn modelId="{5E777D33-D405-4E5E-9BBE-D5CB06246B9B}" srcId="{711B09C5-6B5F-4770-B612-6063299C36BD}" destId="{86ECB0BE-BA08-4EFB-8E46-3C289AEB2D99}" srcOrd="0" destOrd="0" parTransId="{815D1610-0123-4256-8005-11BE8C77876A}" sibTransId="{72D2602E-1525-41EC-B77C-F6F32CC5E8F3}"/>
    <dgm:cxn modelId="{F0AF1B9B-F9B2-4757-96EE-6F30CA875143}" srcId="{86ECB0BE-BA08-4EFB-8E46-3C289AEB2D99}" destId="{510BCE34-AF6F-4901-AB72-DA61E62F2B5A}" srcOrd="0" destOrd="0" parTransId="{7179BE13-7954-4D3F-899F-AC0BB211BC72}" sibTransId="{6BD65318-584A-4446-8A71-7CC34649F91F}"/>
    <dgm:cxn modelId="{3C4A67BF-ED63-4BCB-B2A4-25D5B58DE90D}" type="presParOf" srcId="{0A8CAD76-7ACF-4821-8B7E-8465DF8637EB}" destId="{2CCFC7CD-A914-4643-8C21-A18DE0E1C94F}" srcOrd="0" destOrd="0" presId="urn:microsoft.com/office/officeart/2005/8/layout/radial3"/>
    <dgm:cxn modelId="{1EB2E5CD-A2E8-4B0D-9FF4-0691E71E14C8}" type="presParOf" srcId="{2CCFC7CD-A914-4643-8C21-A18DE0E1C94F}" destId="{A1657B9D-99C1-43A7-9322-0884EF6B9D09}" srcOrd="0" destOrd="0" presId="urn:microsoft.com/office/officeart/2005/8/layout/radial3"/>
    <dgm:cxn modelId="{A13B2D23-224D-4085-9B3C-45D9FFF5DC70}" type="presParOf" srcId="{2CCFC7CD-A914-4643-8C21-A18DE0E1C94F}" destId="{9CB20DEE-2D52-46E9-909D-94007631B27C}" srcOrd="1" destOrd="0" presId="urn:microsoft.com/office/officeart/2005/8/layout/radial3"/>
    <dgm:cxn modelId="{F6638D69-378C-4492-9CEE-E43741DE4CA4}" type="presParOf" srcId="{2CCFC7CD-A914-4643-8C21-A18DE0E1C94F}" destId="{D14698DB-6DBD-4932-955C-8A9BFCE094AF}" srcOrd="2" destOrd="0" presId="urn:microsoft.com/office/officeart/2005/8/layout/radial3"/>
    <dgm:cxn modelId="{CBE4C4AB-94B1-4348-AA74-2E3BAF52C384}" type="presParOf" srcId="{2CCFC7CD-A914-4643-8C21-A18DE0E1C94F}" destId="{FCAC6C4E-5A35-4430-938E-569EAED04F7E}" srcOrd="3" destOrd="0" presId="urn:microsoft.com/office/officeart/2005/8/layout/radial3"/>
    <dgm:cxn modelId="{2F8F2578-C5E6-41A7-BEFC-EB472CF0647E}" type="presParOf" srcId="{2CCFC7CD-A914-4643-8C21-A18DE0E1C94F}" destId="{FA1E1307-649D-4CBA-A425-02A9A958B304}" srcOrd="4" destOrd="0" presId="urn:microsoft.com/office/officeart/2005/8/layout/radial3"/>
    <dgm:cxn modelId="{870068DA-8D05-47F9-8B69-C40794C5950F}" type="presParOf" srcId="{2CCFC7CD-A914-4643-8C21-A18DE0E1C94F}" destId="{4EFCEB73-7374-4BF8-8F68-6662BC9F72CA}" srcOrd="5" destOrd="0" presId="urn:microsoft.com/office/officeart/2005/8/layout/radial3"/>
    <dgm:cxn modelId="{8C994CFD-265D-4B56-9016-32CEA06CD186}" type="presParOf" srcId="{2CCFC7CD-A914-4643-8C21-A18DE0E1C94F}" destId="{F61BDB82-44C4-4484-A89B-10DFFFE9DE53}"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57B9D-99C1-43A7-9322-0884EF6B9D09}">
      <dsp:nvSpPr>
        <dsp:cNvPr id="0" name=""/>
        <dsp:cNvSpPr/>
      </dsp:nvSpPr>
      <dsp:spPr>
        <a:xfrm>
          <a:off x="2719982" y="1119782"/>
          <a:ext cx="2789634" cy="2789634"/>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latin typeface="Arial" panose="020B0604020202020204" pitchFamily="34" charset="0"/>
              <a:cs typeface="Arial" panose="020B0604020202020204" pitchFamily="34" charset="0"/>
            </a:rPr>
            <a:t>RMEx Client Reports</a:t>
          </a:r>
          <a:endParaRPr lang="en-US" sz="4100" kern="1200" dirty="0">
            <a:latin typeface="Arial" panose="020B0604020202020204" pitchFamily="34" charset="0"/>
            <a:cs typeface="Arial" panose="020B0604020202020204" pitchFamily="34" charset="0"/>
          </a:endParaRPr>
        </a:p>
      </dsp:txBody>
      <dsp:txXfrm>
        <a:off x="3128514" y="1528314"/>
        <a:ext cx="1972570" cy="1972570"/>
      </dsp:txXfrm>
    </dsp:sp>
    <dsp:sp modelId="{9CB20DEE-2D52-46E9-909D-94007631B27C}">
      <dsp:nvSpPr>
        <dsp:cNvPr id="0" name=""/>
        <dsp:cNvSpPr/>
      </dsp:nvSpPr>
      <dsp:spPr>
        <a:xfrm>
          <a:off x="3417391" y="497"/>
          <a:ext cx="1394817" cy="139481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New Accounts</a:t>
          </a:r>
          <a:endParaRPr lang="en-US" sz="1400" b="1" kern="1200" dirty="0">
            <a:latin typeface="Arial" panose="020B0604020202020204" pitchFamily="34" charset="0"/>
            <a:cs typeface="Arial" panose="020B0604020202020204" pitchFamily="34" charset="0"/>
          </a:endParaRPr>
        </a:p>
      </dsp:txBody>
      <dsp:txXfrm>
        <a:off x="3621657" y="204763"/>
        <a:ext cx="986285" cy="986285"/>
      </dsp:txXfrm>
    </dsp:sp>
    <dsp:sp modelId="{D14698DB-6DBD-4932-955C-8A9BFCE094AF}">
      <dsp:nvSpPr>
        <dsp:cNvPr id="0" name=""/>
        <dsp:cNvSpPr/>
      </dsp:nvSpPr>
      <dsp:spPr>
        <a:xfrm>
          <a:off x="4990694" y="908844"/>
          <a:ext cx="1394817" cy="139481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Closed Accounts</a:t>
          </a:r>
          <a:endParaRPr lang="en-US" sz="1400" b="1" kern="1200" dirty="0">
            <a:latin typeface="Arial" panose="020B0604020202020204" pitchFamily="34" charset="0"/>
            <a:cs typeface="Arial" panose="020B0604020202020204" pitchFamily="34" charset="0"/>
          </a:endParaRPr>
        </a:p>
      </dsp:txBody>
      <dsp:txXfrm>
        <a:off x="5194960" y="1113110"/>
        <a:ext cx="986285" cy="986285"/>
      </dsp:txXfrm>
    </dsp:sp>
    <dsp:sp modelId="{FCAC6C4E-5A35-4430-938E-569EAED04F7E}">
      <dsp:nvSpPr>
        <dsp:cNvPr id="0" name=""/>
        <dsp:cNvSpPr/>
      </dsp:nvSpPr>
      <dsp:spPr>
        <a:xfrm>
          <a:off x="4990694" y="2725538"/>
          <a:ext cx="1394817" cy="139481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Active Accounts</a:t>
          </a:r>
          <a:endParaRPr lang="en-US" sz="1400" b="1" kern="1200" dirty="0">
            <a:latin typeface="Arial" panose="020B0604020202020204" pitchFamily="34" charset="0"/>
            <a:cs typeface="Arial" panose="020B0604020202020204" pitchFamily="34" charset="0"/>
          </a:endParaRPr>
        </a:p>
      </dsp:txBody>
      <dsp:txXfrm>
        <a:off x="5194960" y="2929804"/>
        <a:ext cx="986285" cy="986285"/>
      </dsp:txXfrm>
    </dsp:sp>
    <dsp:sp modelId="{FA1E1307-649D-4CBA-A425-02A9A958B304}">
      <dsp:nvSpPr>
        <dsp:cNvPr id="0" name=""/>
        <dsp:cNvSpPr/>
      </dsp:nvSpPr>
      <dsp:spPr>
        <a:xfrm>
          <a:off x="3417391" y="3633884"/>
          <a:ext cx="1394817" cy="139481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Placement &amp; Activity History</a:t>
          </a:r>
          <a:endParaRPr lang="en-US" sz="1400" b="1" kern="1200" dirty="0">
            <a:latin typeface="Arial" panose="020B0604020202020204" pitchFamily="34" charset="0"/>
            <a:cs typeface="Arial" panose="020B0604020202020204" pitchFamily="34" charset="0"/>
          </a:endParaRPr>
        </a:p>
      </dsp:txBody>
      <dsp:txXfrm>
        <a:off x="3621657" y="3838150"/>
        <a:ext cx="986285" cy="986285"/>
      </dsp:txXfrm>
    </dsp:sp>
    <dsp:sp modelId="{4EFCEB73-7374-4BF8-8F68-6662BC9F72CA}">
      <dsp:nvSpPr>
        <dsp:cNvPr id="0" name=""/>
        <dsp:cNvSpPr/>
      </dsp:nvSpPr>
      <dsp:spPr>
        <a:xfrm>
          <a:off x="1844088" y="2725538"/>
          <a:ext cx="1394817" cy="139481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Recoveries</a:t>
          </a:r>
          <a:endParaRPr lang="en-US" sz="1400" b="1" kern="1200" dirty="0">
            <a:latin typeface="Arial" panose="020B0604020202020204" pitchFamily="34" charset="0"/>
            <a:cs typeface="Arial" panose="020B0604020202020204" pitchFamily="34" charset="0"/>
          </a:endParaRPr>
        </a:p>
      </dsp:txBody>
      <dsp:txXfrm>
        <a:off x="2048354" y="2929804"/>
        <a:ext cx="986285" cy="986285"/>
      </dsp:txXfrm>
    </dsp:sp>
    <dsp:sp modelId="{F61BDB82-44C4-4484-A89B-10DFFFE9DE53}">
      <dsp:nvSpPr>
        <dsp:cNvPr id="0" name=""/>
        <dsp:cNvSpPr/>
      </dsp:nvSpPr>
      <dsp:spPr>
        <a:xfrm>
          <a:off x="1844088" y="908844"/>
          <a:ext cx="1394817" cy="139481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Recovery Rate</a:t>
          </a:r>
          <a:endParaRPr lang="en-US" sz="1400" b="1" kern="1200" dirty="0">
            <a:latin typeface="Arial" panose="020B0604020202020204" pitchFamily="34" charset="0"/>
            <a:cs typeface="Arial" panose="020B0604020202020204" pitchFamily="34" charset="0"/>
          </a:endParaRPr>
        </a:p>
      </dsp:txBody>
      <dsp:txXfrm>
        <a:off x="2048354" y="1113110"/>
        <a:ext cx="986285" cy="98628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40A0253-4660-487F-A53C-0821C9415D4D}" type="datetimeFigureOut">
              <a:rPr lang="en-US" smtClean="0"/>
              <a:pPr/>
              <a:t>3/9/2016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B213AA79-F4F5-4DB4-A6AD-11CE42B4C6B5}" type="slidenum">
              <a:rPr lang="en-US" smtClean="0"/>
              <a:pPr/>
              <a:t>‹#›</a:t>
            </a:fld>
            <a:endParaRPr lang="en-US" dirty="0"/>
          </a:p>
        </p:txBody>
      </p:sp>
    </p:spTree>
    <p:extLst>
      <p:ext uri="{BB962C8B-B14F-4D97-AF65-F5344CB8AC3E}">
        <p14:creationId xmlns:p14="http://schemas.microsoft.com/office/powerpoint/2010/main" val="36538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4763" y="615950"/>
            <a:ext cx="4619625" cy="3463925"/>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34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10</a:t>
            </a:fld>
            <a:endParaRPr lang="en-US" dirty="0"/>
          </a:p>
        </p:txBody>
      </p:sp>
    </p:spTree>
    <p:extLst>
      <p:ext uri="{BB962C8B-B14F-4D97-AF65-F5344CB8AC3E}">
        <p14:creationId xmlns:p14="http://schemas.microsoft.com/office/powerpoint/2010/main" val="294615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11</a:t>
            </a:fld>
            <a:endParaRPr lang="en-US" dirty="0"/>
          </a:p>
        </p:txBody>
      </p:sp>
    </p:spTree>
    <p:extLst>
      <p:ext uri="{BB962C8B-B14F-4D97-AF65-F5344CB8AC3E}">
        <p14:creationId xmlns:p14="http://schemas.microsoft.com/office/powerpoint/2010/main" val="92372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12</a:t>
            </a:fld>
            <a:endParaRPr lang="en-US" dirty="0"/>
          </a:p>
        </p:txBody>
      </p:sp>
    </p:spTree>
    <p:extLst>
      <p:ext uri="{BB962C8B-B14F-4D97-AF65-F5344CB8AC3E}">
        <p14:creationId xmlns:p14="http://schemas.microsoft.com/office/powerpoint/2010/main" val="144514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13</a:t>
            </a:fld>
            <a:endParaRPr lang="en-US" dirty="0"/>
          </a:p>
        </p:txBody>
      </p:sp>
    </p:spTree>
    <p:extLst>
      <p:ext uri="{BB962C8B-B14F-4D97-AF65-F5344CB8AC3E}">
        <p14:creationId xmlns:p14="http://schemas.microsoft.com/office/powerpoint/2010/main" val="300711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14</a:t>
            </a:fld>
            <a:endParaRPr lang="en-US" dirty="0"/>
          </a:p>
        </p:txBody>
      </p:sp>
    </p:spTree>
    <p:extLst>
      <p:ext uri="{BB962C8B-B14F-4D97-AF65-F5344CB8AC3E}">
        <p14:creationId xmlns:p14="http://schemas.microsoft.com/office/powerpoint/2010/main" val="403817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15</a:t>
            </a:fld>
            <a:endParaRPr lang="en-US" dirty="0"/>
          </a:p>
        </p:txBody>
      </p:sp>
    </p:spTree>
    <p:extLst>
      <p:ext uri="{BB962C8B-B14F-4D97-AF65-F5344CB8AC3E}">
        <p14:creationId xmlns:p14="http://schemas.microsoft.com/office/powerpoint/2010/main" val="77765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16</a:t>
            </a:fld>
            <a:endParaRPr lang="en-US" dirty="0"/>
          </a:p>
        </p:txBody>
      </p:sp>
    </p:spTree>
    <p:extLst>
      <p:ext uri="{BB962C8B-B14F-4D97-AF65-F5344CB8AC3E}">
        <p14:creationId xmlns:p14="http://schemas.microsoft.com/office/powerpoint/2010/main" val="1061877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Recovery % is based on the payments</a:t>
            </a:r>
            <a:r>
              <a:rPr lang="en-US" baseline="0" dirty="0" smtClean="0"/>
              <a:t> and dollar amount of accounts placed during the specified time period LESS inactive closes</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17</a:t>
            </a:fld>
            <a:endParaRPr lang="en-US" dirty="0"/>
          </a:p>
        </p:txBody>
      </p:sp>
    </p:spTree>
    <p:extLst>
      <p:ext uri="{BB962C8B-B14F-4D97-AF65-F5344CB8AC3E}">
        <p14:creationId xmlns:p14="http://schemas.microsoft.com/office/powerpoint/2010/main" val="241537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Recovery % is based on the payments</a:t>
            </a:r>
            <a:r>
              <a:rPr lang="en-US" baseline="0" dirty="0" smtClean="0"/>
              <a:t> and dollar amount of accounts placed during the specified time period LESS inactive closes</a:t>
            </a:r>
          </a:p>
          <a:p>
            <a:r>
              <a:rPr lang="en-US" sz="1200" b="1" kern="1200" dirty="0" smtClean="0">
                <a:solidFill>
                  <a:schemeClr val="tx1"/>
                </a:solidFill>
                <a:effectLst/>
                <a:latin typeface="+mn-lt"/>
                <a:ea typeface="+mn-ea"/>
                <a:cs typeface="+mn-cs"/>
              </a:rPr>
              <a:t>Remove from placement amount Y  and Inactive balance Y as</a:t>
            </a:r>
            <a:r>
              <a:rPr lang="en-US" sz="1200" b="1" kern="1200" baseline="0" dirty="0" smtClean="0">
                <a:solidFill>
                  <a:schemeClr val="tx1"/>
                </a:solidFill>
                <a:effectLst/>
                <a:latin typeface="+mn-lt"/>
                <a:ea typeface="+mn-ea"/>
                <a:cs typeface="+mn-cs"/>
              </a:rPr>
              <a:t> if the account was never there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Remove from placement amount Blank  and Inactive balance Y Moves to withdrawn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Review</a:t>
            </a:r>
            <a:r>
              <a:rPr lang="en-US" sz="1200" b="1" kern="1200" baseline="0" dirty="0" smtClean="0">
                <a:solidFill>
                  <a:schemeClr val="tx1"/>
                </a:solidFill>
                <a:effectLst/>
                <a:latin typeface="+mn-lt"/>
                <a:ea typeface="+mn-ea"/>
                <a:cs typeface="+mn-cs"/>
              </a:rPr>
              <a:t> Active for Statistics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18</a:t>
            </a:fld>
            <a:endParaRPr lang="en-US" dirty="0"/>
          </a:p>
        </p:txBody>
      </p:sp>
    </p:spTree>
    <p:extLst>
      <p:ext uri="{BB962C8B-B14F-4D97-AF65-F5344CB8AC3E}">
        <p14:creationId xmlns:p14="http://schemas.microsoft.com/office/powerpoint/2010/main" val="335235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19</a:t>
            </a:fld>
            <a:endParaRPr lang="en-US" dirty="0"/>
          </a:p>
        </p:txBody>
      </p:sp>
    </p:spTree>
    <p:extLst>
      <p:ext uri="{BB962C8B-B14F-4D97-AF65-F5344CB8AC3E}">
        <p14:creationId xmlns:p14="http://schemas.microsoft.com/office/powerpoint/2010/main" val="379302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3205024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Payments this month</a:t>
            </a:r>
            <a:r>
              <a:rPr lang="en-US" dirty="0" smtClean="0"/>
              <a:t>, are just that</a:t>
            </a:r>
            <a:r>
              <a:rPr lang="en-US" baseline="0" dirty="0" smtClean="0"/>
              <a:t> – The payments received for the month against placements for that month</a:t>
            </a:r>
          </a:p>
          <a:p>
            <a:r>
              <a:rPr lang="en-US" b="1" dirty="0" smtClean="0"/>
              <a:t>Payments to date </a:t>
            </a:r>
            <a:r>
              <a:rPr lang="en-US" dirty="0" smtClean="0"/>
              <a:t>are the</a:t>
            </a:r>
            <a:r>
              <a:rPr lang="en-US" baseline="0" dirty="0" smtClean="0"/>
              <a:t> total dollar amount collected to date against the placed amount for the time period. </a:t>
            </a:r>
          </a:p>
          <a:p>
            <a:r>
              <a:rPr lang="en-US" b="1" dirty="0" smtClean="0"/>
              <a:t>Unit</a:t>
            </a:r>
            <a:r>
              <a:rPr lang="en-US" b="1" baseline="0" dirty="0" smtClean="0"/>
              <a:t> Yield </a:t>
            </a:r>
            <a:r>
              <a:rPr lang="en-US" baseline="0" dirty="0" smtClean="0"/>
              <a:t>is the Per account return. (To date commission divided by the number of placements)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Total Payments In Period </a:t>
            </a:r>
            <a:r>
              <a:rPr lang="en-US" baseline="0" dirty="0" smtClean="0"/>
              <a:t>are the total dollar amount collected for the client during the specified period regardless of placements</a:t>
            </a:r>
          </a:p>
          <a:p>
            <a:r>
              <a:rPr lang="en-US" b="1" dirty="0" smtClean="0"/>
              <a:t>% the</a:t>
            </a:r>
            <a:r>
              <a:rPr lang="en-US" b="1" baseline="0" dirty="0" smtClean="0"/>
              <a:t> percent </a:t>
            </a:r>
            <a:r>
              <a:rPr lang="en-US" baseline="0" dirty="0" smtClean="0"/>
              <a:t>is the percent of payments generated from the placed amounts. </a:t>
            </a:r>
          </a:p>
          <a:p>
            <a:r>
              <a:rPr lang="en-US" baseline="0" dirty="0" smtClean="0"/>
              <a:t>YTD % is the total year to date payments received against all accounts for this client. </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20</a:t>
            </a:fld>
            <a:endParaRPr lang="en-US" dirty="0"/>
          </a:p>
        </p:txBody>
      </p:sp>
    </p:spTree>
    <p:extLst>
      <p:ext uri="{BB962C8B-B14F-4D97-AF65-F5344CB8AC3E}">
        <p14:creationId xmlns:p14="http://schemas.microsoft.com/office/powerpoint/2010/main" val="532379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21</a:t>
            </a:fld>
            <a:endParaRPr lang="en-US" dirty="0"/>
          </a:p>
        </p:txBody>
      </p:sp>
    </p:spTree>
    <p:extLst>
      <p:ext uri="{BB962C8B-B14F-4D97-AF65-F5344CB8AC3E}">
        <p14:creationId xmlns:p14="http://schemas.microsoft.com/office/powerpoint/2010/main" val="2397819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22</a:t>
            </a:fld>
            <a:endParaRPr lang="en-US" dirty="0"/>
          </a:p>
        </p:txBody>
      </p:sp>
    </p:spTree>
    <p:extLst>
      <p:ext uri="{BB962C8B-B14F-4D97-AF65-F5344CB8AC3E}">
        <p14:creationId xmlns:p14="http://schemas.microsoft.com/office/powerpoint/2010/main" val="426305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very important report and can be used to set up rules within Smart Codes for closing accounts based on the age of accounts from placement.</a:t>
            </a:r>
          </a:p>
          <a:p>
            <a:r>
              <a:rPr lang="en-US" sz="1200" b="1" kern="1200" dirty="0" smtClean="0">
                <a:solidFill>
                  <a:schemeClr val="tx1"/>
                </a:solidFill>
                <a:effectLst/>
                <a:latin typeface="+mn-lt"/>
                <a:ea typeface="+mn-ea"/>
                <a:cs typeface="+mn-cs"/>
              </a:rPr>
              <a:t>Regression Report: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statistical report which analyzes payments based on the month in which the</a:t>
            </a:r>
          </a:p>
          <a:p>
            <a:r>
              <a:rPr lang="en-US" sz="1200" kern="1200" dirty="0" smtClean="0">
                <a:solidFill>
                  <a:schemeClr val="tx1"/>
                </a:solidFill>
                <a:effectLst/>
                <a:latin typeface="+mn-lt"/>
                <a:ea typeface="+mn-ea"/>
                <a:cs typeface="+mn-cs"/>
              </a:rPr>
              <a:t>Payments were received. It indicates the amounts which were collected against the placement, during each month following the placement period.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13AA79-F4F5-4DB4-A6AD-11CE42B4C6B5}" type="slidenum">
              <a:rPr lang="en-US" smtClean="0"/>
              <a:pPr/>
              <a:t>23</a:t>
            </a:fld>
            <a:endParaRPr lang="en-US" dirty="0"/>
          </a:p>
        </p:txBody>
      </p:sp>
    </p:spTree>
    <p:extLst>
      <p:ext uri="{BB962C8B-B14F-4D97-AF65-F5344CB8AC3E}">
        <p14:creationId xmlns:p14="http://schemas.microsoft.com/office/powerpoint/2010/main" val="276923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a statistical report that presents information about how quickly you are recovering money on batches of placements (by month of placement). It shows the amounts which were collected against the placement, during each month following the placement period. It allows you to evaluate when it may be time to “stop working” accounts because the amounts collected per month have dropped to a very small percentage. If all the accounts have been worked, you will probably collect most of what can be recovered within a few months. Long-term payment arrangements would accounts for some collections, but it is usually not profitable to apply resources to non-paying accounts after a certain period of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13AA79-F4F5-4DB4-A6AD-11CE42B4C6B5}" type="slidenum">
              <a:rPr lang="en-US" smtClean="0"/>
              <a:pPr/>
              <a:t>24</a:t>
            </a:fld>
            <a:endParaRPr lang="en-US" dirty="0"/>
          </a:p>
        </p:txBody>
      </p:sp>
    </p:spTree>
    <p:extLst>
      <p:ext uri="{BB962C8B-B14F-4D97-AF65-F5344CB8AC3E}">
        <p14:creationId xmlns:p14="http://schemas.microsoft.com/office/powerpoint/2010/main" val="3019005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25</a:t>
            </a:fld>
            <a:endParaRPr lang="en-US" dirty="0"/>
          </a:p>
        </p:txBody>
      </p:sp>
    </p:spTree>
    <p:extLst>
      <p:ext uri="{BB962C8B-B14F-4D97-AF65-F5344CB8AC3E}">
        <p14:creationId xmlns:p14="http://schemas.microsoft.com/office/powerpoint/2010/main" val="12069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4763" y="615950"/>
            <a:ext cx="4619625" cy="3463925"/>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26</a:t>
            </a:fld>
            <a:endParaRPr lang="en-US" dirty="0"/>
          </a:p>
        </p:txBody>
      </p:sp>
    </p:spTree>
    <p:extLst>
      <p:ext uri="{BB962C8B-B14F-4D97-AF65-F5344CB8AC3E}">
        <p14:creationId xmlns:p14="http://schemas.microsoft.com/office/powerpoint/2010/main" val="197588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1.   New </a:t>
            </a:r>
            <a:r>
              <a:rPr lang="en-US" dirty="0"/>
              <a:t>accounts – Acknowledgements can be printed or e-mailed</a:t>
            </a:r>
          </a:p>
          <a:p>
            <a:r>
              <a:rPr lang="en-US" dirty="0"/>
              <a:t> </a:t>
            </a:r>
          </a:p>
          <a:p>
            <a:pPr lvl="0"/>
            <a:r>
              <a:rPr lang="en-US" dirty="0" smtClean="0"/>
              <a:t>2. Closed </a:t>
            </a:r>
            <a:r>
              <a:rPr lang="en-US" dirty="0"/>
              <a:t>accounts can be reported with user-defined descriptions</a:t>
            </a:r>
          </a:p>
          <a:p>
            <a:endParaRPr lang="en-US" i="1" dirty="0"/>
          </a:p>
          <a:p>
            <a:r>
              <a:rPr lang="en-US" i="1" dirty="0" smtClean="0"/>
              <a:t>3. </a:t>
            </a:r>
            <a:r>
              <a:rPr lang="en-US" dirty="0" smtClean="0"/>
              <a:t>Active accounts can be listed on a status report</a:t>
            </a:r>
          </a:p>
          <a:p>
            <a:endParaRPr lang="en-US" dirty="0"/>
          </a:p>
          <a:p>
            <a:pPr lvl="0"/>
            <a:r>
              <a:rPr lang="en-US" dirty="0" smtClean="0"/>
              <a:t>4. Placement </a:t>
            </a:r>
            <a:r>
              <a:rPr lang="en-US" dirty="0"/>
              <a:t>histories and activity history reports analyze recoveries by period of placement</a:t>
            </a:r>
          </a:p>
          <a:p>
            <a:endParaRPr lang="en-US" i="1" dirty="0"/>
          </a:p>
          <a:p>
            <a:r>
              <a:rPr lang="en-US" dirty="0" smtClean="0"/>
              <a:t>Recoveries </a:t>
            </a:r>
            <a:r>
              <a:rPr lang="en-US" dirty="0"/>
              <a:t>can be analyzed by other interesting options (zip code, amount placed, service dates)</a:t>
            </a:r>
          </a:p>
          <a:p>
            <a:pPr lvl="0"/>
            <a:endParaRPr lang="en-US" dirty="0" smtClean="0"/>
          </a:p>
          <a:p>
            <a:pPr lvl="0"/>
            <a:r>
              <a:rPr lang="en-US" dirty="0" smtClean="0"/>
              <a:t>How </a:t>
            </a:r>
            <a:r>
              <a:rPr lang="en-US" dirty="0"/>
              <a:t>quickly are you recovering for a client</a:t>
            </a:r>
            <a:r>
              <a:rPr lang="en-US" dirty="0" smtClean="0"/>
              <a:t>? (Recovery rates)</a:t>
            </a:r>
            <a:endParaRPr lang="en-US" dirty="0"/>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a:t>
            </a:fld>
            <a:endParaRPr lang="en-US" dirty="0"/>
          </a:p>
        </p:txBody>
      </p:sp>
    </p:spTree>
    <p:extLst>
      <p:ext uri="{BB962C8B-B14F-4D97-AF65-F5344CB8AC3E}">
        <p14:creationId xmlns:p14="http://schemas.microsoft.com/office/powerpoint/2010/main" val="304241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1.   New </a:t>
            </a:r>
            <a:r>
              <a:rPr lang="en-US" dirty="0"/>
              <a:t>accounts – Acknowledgements can be printed or e-mailed</a:t>
            </a:r>
          </a:p>
          <a:p>
            <a:r>
              <a:rPr lang="en-US" dirty="0"/>
              <a:t> </a:t>
            </a:r>
          </a:p>
          <a:p>
            <a:pPr lvl="0"/>
            <a:r>
              <a:rPr lang="en-US" dirty="0" smtClean="0"/>
              <a:t>2. Closed </a:t>
            </a:r>
            <a:r>
              <a:rPr lang="en-US" dirty="0"/>
              <a:t>accounts can be reported with user-defined descriptions</a:t>
            </a:r>
          </a:p>
          <a:p>
            <a:endParaRPr lang="en-US" i="1" dirty="0"/>
          </a:p>
          <a:p>
            <a:r>
              <a:rPr lang="en-US" i="1" dirty="0" smtClean="0"/>
              <a:t>3. </a:t>
            </a:r>
            <a:r>
              <a:rPr lang="en-US" dirty="0" smtClean="0"/>
              <a:t>Active accounts can be listed on a status report</a:t>
            </a:r>
          </a:p>
          <a:p>
            <a:endParaRPr lang="en-US" dirty="0"/>
          </a:p>
          <a:p>
            <a:pPr lvl="0"/>
            <a:r>
              <a:rPr lang="en-US" dirty="0" smtClean="0"/>
              <a:t>4. Placement </a:t>
            </a:r>
            <a:r>
              <a:rPr lang="en-US" dirty="0"/>
              <a:t>histories and activity history reports analyze recoveries by period of placement</a:t>
            </a:r>
          </a:p>
          <a:p>
            <a:endParaRPr lang="en-US" i="1" dirty="0"/>
          </a:p>
          <a:p>
            <a:r>
              <a:rPr lang="en-US" dirty="0" smtClean="0"/>
              <a:t>Recoveries </a:t>
            </a:r>
            <a:r>
              <a:rPr lang="en-US" dirty="0"/>
              <a:t>can be analyzed by other interesting options (zip code, amount placed, service dates)</a:t>
            </a:r>
          </a:p>
          <a:p>
            <a:pPr lvl="0"/>
            <a:endParaRPr lang="en-US" dirty="0" smtClean="0"/>
          </a:p>
          <a:p>
            <a:pPr lvl="0"/>
            <a:r>
              <a:rPr lang="en-US" dirty="0" smtClean="0"/>
              <a:t>How </a:t>
            </a:r>
            <a:r>
              <a:rPr lang="en-US" dirty="0"/>
              <a:t>quickly are you recovering for a client</a:t>
            </a:r>
            <a:r>
              <a:rPr lang="en-US" dirty="0" smtClean="0"/>
              <a:t>? (Recovery rates)</a:t>
            </a:r>
            <a:endParaRPr lang="en-US" dirty="0"/>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a:t>
            </a:fld>
            <a:endParaRPr lang="en-US" dirty="0"/>
          </a:p>
        </p:txBody>
      </p:sp>
    </p:spTree>
    <p:extLst>
      <p:ext uri="{BB962C8B-B14F-4D97-AF65-F5344CB8AC3E}">
        <p14:creationId xmlns:p14="http://schemas.microsoft.com/office/powerpoint/2010/main" val="109661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5</a:t>
            </a:fld>
            <a:endParaRPr lang="en-US" dirty="0"/>
          </a:p>
        </p:txBody>
      </p:sp>
    </p:spTree>
    <p:extLst>
      <p:ext uri="{BB962C8B-B14F-4D97-AF65-F5344CB8AC3E}">
        <p14:creationId xmlns:p14="http://schemas.microsoft.com/office/powerpoint/2010/main" val="350355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6</a:t>
            </a:fld>
            <a:endParaRPr lang="en-US" dirty="0"/>
          </a:p>
        </p:txBody>
      </p:sp>
    </p:spTree>
    <p:extLst>
      <p:ext uri="{BB962C8B-B14F-4D97-AF65-F5344CB8AC3E}">
        <p14:creationId xmlns:p14="http://schemas.microsoft.com/office/powerpoint/2010/main" val="20474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7</a:t>
            </a:fld>
            <a:endParaRPr lang="en-US" dirty="0"/>
          </a:p>
        </p:txBody>
      </p:sp>
    </p:spTree>
    <p:extLst>
      <p:ext uri="{BB962C8B-B14F-4D97-AF65-F5344CB8AC3E}">
        <p14:creationId xmlns:p14="http://schemas.microsoft.com/office/powerpoint/2010/main" val="129128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8</a:t>
            </a:fld>
            <a:endParaRPr lang="en-US" dirty="0"/>
          </a:p>
        </p:txBody>
      </p:sp>
    </p:spTree>
    <p:extLst>
      <p:ext uri="{BB962C8B-B14F-4D97-AF65-F5344CB8AC3E}">
        <p14:creationId xmlns:p14="http://schemas.microsoft.com/office/powerpoint/2010/main" val="227048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9</a:t>
            </a:fld>
            <a:endParaRPr lang="en-US" dirty="0"/>
          </a:p>
        </p:txBody>
      </p:sp>
    </p:spTree>
    <p:extLst>
      <p:ext uri="{BB962C8B-B14F-4D97-AF65-F5344CB8AC3E}">
        <p14:creationId xmlns:p14="http://schemas.microsoft.com/office/powerpoint/2010/main" val="84003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3/9/2016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3/9/2016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81000" y="7620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168"/>
            <a:ext cx="457200" cy="230832"/>
          </a:xfrm>
          <a:prstGeom prst="rect">
            <a:avLst/>
          </a:prstGeom>
          <a:noFill/>
        </p:spPr>
        <p:txBody>
          <a:bodyPr wrap="square" rtlCol="0">
            <a:spAutoFit/>
          </a:bodyPr>
          <a:lstStyle/>
          <a:p>
            <a:pPr algn="ctr"/>
            <a:fld id="{951862B4-C7B9-4BF4-8359-F9353F249BCF}" type="slidenum">
              <a:rPr lang="en-US" sz="900" i="1" smtClean="0">
                <a:solidFill>
                  <a:schemeClr val="tx1"/>
                </a:solidFill>
                <a:latin typeface="Arial" pitchFamily="34" charset="0"/>
                <a:cs typeface="Arial" pitchFamily="34" charset="0"/>
              </a:rPr>
              <a:pPr algn="ctr"/>
              <a:t>‹#›</a:t>
            </a:fld>
            <a:endParaRPr lang="en-US" sz="900" dirty="0">
              <a:latin typeface="Arial" pitchFamily="34" charset="0"/>
              <a:cs typeface="Arial" pitchFamily="34" charset="0"/>
            </a:endParaRPr>
          </a:p>
        </p:txBody>
      </p:sp>
      <p:sp>
        <p:nvSpPr>
          <p:cNvPr id="10" name="TextBox 9"/>
          <p:cNvSpPr txBox="1"/>
          <p:nvPr/>
        </p:nvSpPr>
        <p:spPr>
          <a:xfrm>
            <a:off x="381000" y="6627168"/>
            <a:ext cx="2971800" cy="230832"/>
          </a:xfrm>
          <a:prstGeom prst="rect">
            <a:avLst/>
          </a:prstGeom>
          <a:noFill/>
        </p:spPr>
        <p:txBody>
          <a:bodyPr wrap="square" rtlCol="0">
            <a:spAutoFit/>
          </a:bodyPr>
          <a:lstStyle/>
          <a:p>
            <a:r>
              <a:rPr lang="en-US" sz="900" i="1" dirty="0" smtClean="0">
                <a:solidFill>
                  <a:schemeClr val="tx1"/>
                </a:solidFill>
                <a:latin typeface="Arial" pitchFamily="34" charset="0"/>
                <a:cs typeface="Arial" pitchFamily="34" charset="0"/>
              </a:rPr>
              <a:t>© Copyright 2016</a:t>
            </a:r>
            <a:r>
              <a:rPr lang="en-US" sz="900" i="1" baseline="0" dirty="0" smtClean="0">
                <a:solidFill>
                  <a:schemeClr val="tx1"/>
                </a:solidFill>
                <a:latin typeface="Arial" pitchFamily="34" charset="0"/>
                <a:cs typeface="Arial" pitchFamily="34" charset="0"/>
              </a:rPr>
              <a:t> </a:t>
            </a:r>
            <a:r>
              <a:rPr lang="en-US" sz="900" i="1" dirty="0" smtClean="0">
                <a:solidFill>
                  <a:schemeClr val="tx1"/>
                </a:solidFill>
                <a:latin typeface="Arial" pitchFamily="34" charset="0"/>
                <a:cs typeface="Arial" pitchFamily="34" charset="0"/>
              </a:rPr>
              <a:t>– Quantrax Corporation, Inc</a:t>
            </a:r>
            <a:endParaRPr lang="en-US" sz="900" dirty="0">
              <a:latin typeface="Arial" pitchFamily="34" charset="0"/>
              <a:cs typeface="Arial" pitchFamily="34" charset="0"/>
            </a:endParaRP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10400" y="76200"/>
            <a:ext cx="1604544" cy="640080"/>
          </a:xfrm>
          <a:prstGeom prst="rect">
            <a:avLst/>
          </a:prstGeom>
        </p:spPr>
      </p:pic>
      <p:cxnSp>
        <p:nvCxnSpPr>
          <p:cNvPr id="13" name="Straight Connector 12"/>
          <p:cNvCxnSpPr/>
          <p:nvPr userDrawn="1"/>
        </p:nvCxnSpPr>
        <p:spPr>
          <a:xfrm>
            <a:off x="381000" y="66294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Generating Reports </a:t>
            </a:r>
            <a:r>
              <a:rPr lang="en-US" sz="3600" dirty="0" smtClean="0">
                <a:latin typeface="Arial" panose="020B0604020202020204" pitchFamily="34" charset="0"/>
                <a:cs typeface="Arial" panose="020B0604020202020204" pitchFamily="34" charset="0"/>
              </a:rPr>
              <a:t>For Your Clients </a:t>
            </a:r>
            <a:br>
              <a:rPr lang="en-US" sz="3600" dirty="0" smtClean="0">
                <a:latin typeface="Arial" panose="020B0604020202020204" pitchFamily="34" charset="0"/>
                <a:cs typeface="Arial" panose="020B0604020202020204" pitchFamily="34" charset="0"/>
              </a:rPr>
            </a:b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pic>
        <p:nvPicPr>
          <p:cNvPr id="3" name="Picture 2"/>
          <p:cNvPicPr>
            <a:picLocks noChangeAspect="1"/>
          </p:cNvPicPr>
          <p:nvPr/>
        </p:nvPicPr>
        <p:blipFill>
          <a:blip r:embed="rId3" cstate="print"/>
          <a:stretch>
            <a:fillRect/>
          </a:stretch>
        </p:blipFill>
        <p:spPr>
          <a:xfrm>
            <a:off x="2209800" y="2362200"/>
            <a:ext cx="4876800" cy="320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Example of Close-Out Report</a:t>
            </a:r>
            <a:endParaRPr lang="en-US" altLang="en-US" sz="2000" b="1" dirty="0"/>
          </a:p>
        </p:txBody>
      </p:sp>
      <p:sp>
        <p:nvSpPr>
          <p:cNvPr id="4" name="TextBox 3"/>
          <p:cNvSpPr txBox="1"/>
          <p:nvPr/>
        </p:nvSpPr>
        <p:spPr>
          <a:xfrm>
            <a:off x="381000" y="8382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&gt;Close-out </a:t>
            </a:r>
            <a:r>
              <a:rPr lang="en-US" b="1" dirty="0" smtClean="0">
                <a:latin typeface="Arial" panose="020B0604020202020204" pitchFamily="34" charset="0"/>
                <a:cs typeface="Arial" panose="020B0604020202020204" pitchFamily="34" charset="0"/>
              </a:rPr>
              <a:t>report</a:t>
            </a:r>
          </a:p>
        </p:txBody>
      </p:sp>
      <p:sp>
        <p:nvSpPr>
          <p:cNvPr id="5" name="Content Placeholder 2"/>
          <p:cNvSpPr txBox="1">
            <a:spLocks/>
          </p:cNvSpPr>
          <p:nvPr/>
        </p:nvSpPr>
        <p:spPr bwMode="auto">
          <a:xfrm>
            <a:off x="395055" y="1295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Font typeface="Wingdings" panose="05000000000000000000" pitchFamily="2" charset="2"/>
              <a:buChar char="q"/>
            </a:pPr>
            <a:r>
              <a:rPr lang="en-US" b="1" dirty="0" smtClean="0"/>
              <a:t>The field </a:t>
            </a:r>
            <a:r>
              <a:rPr lang="en-US" b="1" i="1" dirty="0" smtClean="0"/>
              <a:t>Reason</a:t>
            </a:r>
            <a:r>
              <a:rPr lang="en-US" b="1" dirty="0" smtClean="0"/>
              <a:t> is user- defined </a:t>
            </a:r>
            <a:r>
              <a:rPr lang="en-US" b="1" dirty="0"/>
              <a:t>by </a:t>
            </a:r>
            <a:r>
              <a:rPr lang="en-US" b="1" dirty="0" smtClean="0"/>
              <a:t>Close </a:t>
            </a:r>
            <a:r>
              <a:rPr lang="en-US" b="1" dirty="0"/>
              <a:t>code or </a:t>
            </a:r>
            <a:r>
              <a:rPr lang="en-US" b="1" dirty="0" smtClean="0"/>
              <a:t>Description </a:t>
            </a:r>
            <a:r>
              <a:rPr lang="en-US" b="1" dirty="0"/>
              <a:t>code</a:t>
            </a:r>
          </a:p>
        </p:txBody>
      </p:sp>
      <p:grpSp>
        <p:nvGrpSpPr>
          <p:cNvPr id="8" name="Group 7"/>
          <p:cNvGrpSpPr/>
          <p:nvPr/>
        </p:nvGrpSpPr>
        <p:grpSpPr>
          <a:xfrm>
            <a:off x="293914" y="2514600"/>
            <a:ext cx="8635541" cy="3090863"/>
            <a:chOff x="293914" y="2514600"/>
            <a:chExt cx="8635541" cy="3090863"/>
          </a:xfrm>
        </p:grpSpPr>
        <p:pic>
          <p:nvPicPr>
            <p:cNvPr id="3" name="Picture 2"/>
            <p:cNvPicPr>
              <a:picLocks noChangeAspect="1"/>
            </p:cNvPicPr>
            <p:nvPr/>
          </p:nvPicPr>
          <p:blipFill>
            <a:blip r:embed="rId3"/>
            <a:stretch>
              <a:fillRect/>
            </a:stretch>
          </p:blipFill>
          <p:spPr>
            <a:xfrm>
              <a:off x="293914" y="2514600"/>
              <a:ext cx="8635541" cy="3090863"/>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6248400" y="3886200"/>
              <a:ext cx="11430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3315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Closed Accounts - Close-Out Report</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&gt;Close-out 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686" y="1881772"/>
            <a:ext cx="5965714" cy="4671428"/>
          </a:xfrm>
          <a:prstGeom prst="rect">
            <a:avLst/>
          </a:prstGeom>
        </p:spPr>
      </p:pic>
    </p:spTree>
    <p:extLst>
      <p:ext uri="{BB962C8B-B14F-4D97-AF65-F5344CB8AC3E}">
        <p14:creationId xmlns:p14="http://schemas.microsoft.com/office/powerpoint/2010/main" val="1946432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Closed Codes- Close-Out Report</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System Control 1 &gt;Close </a:t>
            </a:r>
            <a:r>
              <a:rPr lang="en-US" b="1" dirty="0" smtClean="0">
                <a:latin typeface="Arial" panose="020B0604020202020204" pitchFamily="34" charset="0"/>
                <a:cs typeface="Arial" panose="020B0604020202020204" pitchFamily="34" charset="0"/>
              </a:rPr>
              <a:t>Codes</a:t>
            </a:r>
            <a:endParaRPr lang="en-US" b="1"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609600" y="11430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smtClean="0"/>
              <a:t>Closed </a:t>
            </a:r>
            <a:r>
              <a:rPr lang="en-US" altLang="en-US" dirty="0"/>
              <a:t>accounts can be reported with user-defined </a:t>
            </a:r>
            <a:r>
              <a:rPr lang="en-US" altLang="en-US" dirty="0" smtClean="0"/>
              <a:t>description</a:t>
            </a:r>
          </a:p>
          <a:p>
            <a:pPr eaLnBrk="1" hangingPunct="1">
              <a:lnSpc>
                <a:spcPct val="90000"/>
              </a:lnSpc>
              <a:spcBef>
                <a:spcPct val="20000"/>
              </a:spcBef>
              <a:buFont typeface="Wingdings" panose="05000000000000000000" pitchFamily="2" charset="2"/>
              <a:buChar char="q"/>
            </a:pPr>
            <a:r>
              <a:rPr lang="en-US" altLang="en-US" dirty="0" smtClean="0"/>
              <a:t>Close codes can be omitted from the Close out report</a:t>
            </a:r>
            <a:endParaRPr lang="en-US" altLang="en-US" dirty="0"/>
          </a:p>
        </p:txBody>
      </p:sp>
      <p:grpSp>
        <p:nvGrpSpPr>
          <p:cNvPr id="4" name="Group 3"/>
          <p:cNvGrpSpPr/>
          <p:nvPr/>
        </p:nvGrpSpPr>
        <p:grpSpPr>
          <a:xfrm>
            <a:off x="1595803" y="1897228"/>
            <a:ext cx="5645396" cy="4579772"/>
            <a:chOff x="1595803" y="1897228"/>
            <a:chExt cx="5645396" cy="457977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897228"/>
              <a:ext cx="5488599" cy="4579772"/>
            </a:xfrm>
            <a:prstGeom prst="rect">
              <a:avLst/>
            </a:prstGeom>
          </p:spPr>
        </p:pic>
        <p:sp>
          <p:nvSpPr>
            <p:cNvPr id="6" name="Rectangle 5"/>
            <p:cNvSpPr/>
            <p:nvPr/>
          </p:nvSpPr>
          <p:spPr>
            <a:xfrm>
              <a:off x="1595803" y="2776104"/>
              <a:ext cx="3128597" cy="233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3000" y="5097628"/>
              <a:ext cx="20574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6682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Description Codes  - Close-Out Report</a:t>
            </a:r>
            <a:endParaRPr lang="en-US" altLang="en-US" sz="2000" b="1" dirty="0"/>
          </a:p>
        </p:txBody>
      </p:sp>
      <p:sp>
        <p:nvSpPr>
          <p:cNvPr id="10" name="Content Placeholder 2"/>
          <p:cNvSpPr txBox="1">
            <a:spLocks/>
          </p:cNvSpPr>
          <p:nvPr/>
        </p:nvSpPr>
        <p:spPr bwMode="auto">
          <a:xfrm>
            <a:off x="457200" y="11430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smtClean="0"/>
              <a:t>Description codes can provide  a user-defined </a:t>
            </a:r>
            <a:r>
              <a:rPr lang="en-US" altLang="en-US" dirty="0"/>
              <a:t>description</a:t>
            </a:r>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System </a:t>
            </a:r>
            <a:r>
              <a:rPr lang="en-US" b="1" dirty="0">
                <a:latin typeface="Arial" panose="020B0604020202020204" pitchFamily="34" charset="0"/>
                <a:cs typeface="Arial" panose="020B0604020202020204" pitchFamily="34" charset="0"/>
              </a:rPr>
              <a:t>Control 1 &gt; Description </a:t>
            </a:r>
            <a:r>
              <a:rPr lang="en-US" b="1" dirty="0" smtClean="0">
                <a:latin typeface="Arial" panose="020B0604020202020204" pitchFamily="34" charset="0"/>
                <a:cs typeface="Arial" panose="020B0604020202020204" pitchFamily="34" charset="0"/>
              </a:rPr>
              <a:t>codes</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771" y="1553200"/>
            <a:ext cx="6171429" cy="5000000"/>
          </a:xfrm>
          <a:prstGeom prst="rect">
            <a:avLst/>
          </a:prstGeom>
        </p:spPr>
      </p:pic>
      <p:sp>
        <p:nvSpPr>
          <p:cNvPr id="6" name="Rectangle 5"/>
          <p:cNvSpPr/>
          <p:nvPr/>
        </p:nvSpPr>
        <p:spPr>
          <a:xfrm>
            <a:off x="1524771" y="3276600"/>
            <a:ext cx="4495029" cy="169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244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Example of Status Report</a:t>
            </a:r>
            <a:endParaRPr lang="en-US" altLang="en-US" sz="2000" b="1" dirty="0"/>
          </a:p>
        </p:txBody>
      </p:sp>
      <p:sp>
        <p:nvSpPr>
          <p:cNvPr id="4" name="TextBox 3"/>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 Status </a:t>
            </a:r>
            <a:r>
              <a:rPr lang="en-US" b="1" dirty="0" smtClean="0">
                <a:latin typeface="Arial" panose="020B0604020202020204" pitchFamily="34" charset="0"/>
                <a:cs typeface="Arial" panose="020B0604020202020204" pitchFamily="34" charset="0"/>
              </a:rPr>
              <a:t>report</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57200" y="1905000"/>
            <a:ext cx="8077200" cy="4369991"/>
          </a:xfrm>
          <a:prstGeom prst="rect">
            <a:avLst/>
          </a:prstGeom>
          <a:ln>
            <a:solidFill>
              <a:schemeClr val="tx1"/>
            </a:solidFill>
          </a:ln>
        </p:spPr>
      </p:pic>
      <p:sp>
        <p:nvSpPr>
          <p:cNvPr id="5" name="Content Placeholder 2"/>
          <p:cNvSpPr txBox="1">
            <a:spLocks/>
          </p:cNvSpPr>
          <p:nvPr/>
        </p:nvSpPr>
        <p:spPr bwMode="auto">
          <a:xfrm>
            <a:off x="433387" y="1295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0000"/>
              </a:lnSpc>
              <a:spcBef>
                <a:spcPct val="20000"/>
              </a:spcBef>
              <a:buFont typeface="Wingdings" panose="05000000000000000000" pitchFamily="2" charset="2"/>
              <a:buChar char="q"/>
            </a:pPr>
            <a:r>
              <a:rPr lang="en-US" altLang="en-US" dirty="0" smtClean="0"/>
              <a:t>Status reports are designed to inform the client the status of their account </a:t>
            </a:r>
            <a:endParaRPr lang="en-US" altLang="en-US" dirty="0"/>
          </a:p>
        </p:txBody>
      </p:sp>
    </p:spTree>
    <p:extLst>
      <p:ext uri="{BB962C8B-B14F-4D97-AF65-F5344CB8AC3E}">
        <p14:creationId xmlns:p14="http://schemas.microsoft.com/office/powerpoint/2010/main" val="17088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Status Report Descriptions</a:t>
            </a:r>
            <a:endParaRPr lang="en-US" altLang="en-US" sz="2000" b="1" dirty="0"/>
          </a:p>
        </p:txBody>
      </p:sp>
      <p:sp>
        <p:nvSpPr>
          <p:cNvPr id="4" name="TextBox 3"/>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 Status </a:t>
            </a:r>
            <a:r>
              <a:rPr lang="en-US" b="1" dirty="0" smtClean="0">
                <a:latin typeface="Arial" panose="020B0604020202020204" pitchFamily="34" charset="0"/>
                <a:cs typeface="Arial" panose="020B0604020202020204" pitchFamily="34" charset="0"/>
              </a:rPr>
              <a:t>report</a:t>
            </a:r>
            <a:endParaRPr lang="en-US"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33387" y="10668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endParaRPr lang="en-US" altLang="en-US" sz="1400" dirty="0" smtClean="0"/>
          </a:p>
          <a:p>
            <a:pPr marL="0" indent="0" eaLnBrk="1" hangingPunct="1">
              <a:lnSpc>
                <a:spcPct val="90000"/>
              </a:lnSpc>
              <a:spcBef>
                <a:spcPct val="20000"/>
              </a:spcBef>
            </a:pPr>
            <a:r>
              <a:rPr lang="en-US" altLang="en-US" sz="1600" dirty="0" smtClean="0"/>
              <a:t>The </a:t>
            </a:r>
            <a:r>
              <a:rPr lang="en-US" altLang="en-US" sz="1600" dirty="0"/>
              <a:t>status report description </a:t>
            </a:r>
            <a:r>
              <a:rPr lang="en-US" altLang="en-US" sz="1600" dirty="0" smtClean="0"/>
              <a:t>can be obtained by one of the following ways:</a:t>
            </a:r>
            <a:endParaRPr lang="en-US" altLang="en-US" sz="1600" dirty="0"/>
          </a:p>
          <a:p>
            <a:pPr marL="0" indent="0" eaLnBrk="1" hangingPunct="1">
              <a:lnSpc>
                <a:spcPct val="90000"/>
              </a:lnSpc>
              <a:spcBef>
                <a:spcPct val="20000"/>
              </a:spcBef>
            </a:pP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If </a:t>
            </a:r>
            <a:r>
              <a:rPr lang="en-US" altLang="en-US" sz="1600" dirty="0"/>
              <a:t>the account is closed, the comment is obtained from the </a:t>
            </a:r>
            <a:r>
              <a:rPr lang="en-US" altLang="en-US" sz="1600" dirty="0" smtClean="0"/>
              <a:t>Secondary </a:t>
            </a:r>
            <a:r>
              <a:rPr lang="en-US" altLang="en-US" sz="1600" dirty="0"/>
              <a:t>C</a:t>
            </a:r>
            <a:r>
              <a:rPr lang="en-US" altLang="en-US" sz="1600" dirty="0" smtClean="0"/>
              <a:t>lose </a:t>
            </a:r>
            <a:r>
              <a:rPr lang="en-US" altLang="en-US" sz="1600" dirty="0"/>
              <a:t>code if </a:t>
            </a:r>
            <a:r>
              <a:rPr lang="en-US" altLang="en-US" sz="1600" dirty="0" smtClean="0"/>
              <a:t>applicable; </a:t>
            </a:r>
            <a:r>
              <a:rPr lang="en-US" altLang="en-US" sz="1600" u="sng" dirty="0"/>
              <a:t>if not </a:t>
            </a:r>
            <a:r>
              <a:rPr lang="en-US" altLang="en-US" sz="1600" dirty="0"/>
              <a:t>then the </a:t>
            </a:r>
            <a:r>
              <a:rPr lang="en-US" altLang="en-US" sz="1600" dirty="0" smtClean="0"/>
              <a:t>Close </a:t>
            </a:r>
            <a:r>
              <a:rPr lang="en-US" altLang="en-US" sz="1600" dirty="0"/>
              <a:t>code is </a:t>
            </a:r>
            <a:r>
              <a:rPr lang="en-US" altLang="en-US" sz="1600" dirty="0" smtClean="0"/>
              <a:t>used</a:t>
            </a:r>
            <a:br>
              <a:rPr lang="en-US" altLang="en-US" sz="1600" dirty="0" smtClean="0"/>
            </a:b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If </a:t>
            </a:r>
            <a:r>
              <a:rPr lang="en-US" altLang="en-US" sz="1600" dirty="0"/>
              <a:t>the account has an </a:t>
            </a:r>
            <a:r>
              <a:rPr lang="en-US" altLang="en-US" sz="1600" dirty="0" smtClean="0"/>
              <a:t>Account </a:t>
            </a:r>
            <a:r>
              <a:rPr lang="en-US" altLang="en-US" sz="1600" dirty="0"/>
              <a:t>S</a:t>
            </a:r>
            <a:r>
              <a:rPr lang="en-US" altLang="en-US" sz="1600" dirty="0" smtClean="0"/>
              <a:t>tatus </a:t>
            </a:r>
            <a:r>
              <a:rPr lang="en-US" altLang="en-US" sz="1600" dirty="0"/>
              <a:t>code </a:t>
            </a:r>
            <a:r>
              <a:rPr lang="en-US" altLang="en-US" sz="1600" dirty="0" smtClean="0"/>
              <a:t>where the </a:t>
            </a:r>
            <a:r>
              <a:rPr lang="en-US" altLang="en-US" sz="1600" i="1" dirty="0" smtClean="0"/>
              <a:t>description </a:t>
            </a:r>
            <a:r>
              <a:rPr lang="en-US" altLang="en-US" sz="1600" i="1" dirty="0"/>
              <a:t>for status </a:t>
            </a:r>
            <a:r>
              <a:rPr lang="en-US" altLang="en-US" sz="1600" i="1" dirty="0" smtClean="0"/>
              <a:t>report </a:t>
            </a:r>
            <a:r>
              <a:rPr lang="en-US" altLang="en-US" sz="1600" dirty="0" smtClean="0"/>
              <a:t>field  was added by a Smart code</a:t>
            </a:r>
            <a:endParaRPr lang="en-US" altLang="en-US" sz="1600" dirty="0"/>
          </a:p>
          <a:p>
            <a:pPr eaLnBrk="1" hangingPunct="1">
              <a:lnSpc>
                <a:spcPct val="90000"/>
              </a:lnSpc>
              <a:spcBef>
                <a:spcPct val="20000"/>
              </a:spcBef>
              <a:buFont typeface="Wingdings" panose="05000000000000000000" pitchFamily="2" charset="2"/>
              <a:buChar char="q"/>
            </a:pP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If it was entered in the Description code</a:t>
            </a:r>
          </a:p>
          <a:p>
            <a:pPr eaLnBrk="1" hangingPunct="1">
              <a:lnSpc>
                <a:spcPct val="90000"/>
              </a:lnSpc>
              <a:spcBef>
                <a:spcPct val="20000"/>
              </a:spcBef>
              <a:buFont typeface="Wingdings" panose="05000000000000000000" pitchFamily="2" charset="2"/>
              <a:buChar char="q"/>
            </a:pP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If </a:t>
            </a:r>
            <a:r>
              <a:rPr lang="en-US" altLang="en-US" sz="1600" dirty="0"/>
              <a:t>the account is in </a:t>
            </a:r>
            <a:r>
              <a:rPr lang="en-US" altLang="en-US" sz="1600" i="1" dirty="0" smtClean="0"/>
              <a:t>legal</a:t>
            </a:r>
            <a:r>
              <a:rPr lang="en-US" altLang="en-US" sz="1600" dirty="0" smtClean="0"/>
              <a:t> </a:t>
            </a:r>
            <a:r>
              <a:rPr lang="en-US" altLang="en-US" sz="1600" dirty="0"/>
              <a:t>(not pre-legal</a:t>
            </a:r>
            <a:r>
              <a:rPr lang="en-US" altLang="en-US" sz="1600" dirty="0" smtClean="0"/>
              <a:t>)</a:t>
            </a:r>
            <a:br>
              <a:rPr lang="en-US" altLang="en-US" sz="1600" dirty="0" smtClean="0"/>
            </a:b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If </a:t>
            </a:r>
            <a:r>
              <a:rPr lang="en-US" altLang="en-US" sz="1600" dirty="0"/>
              <a:t>the address is bad and there are no phone numbers, the account is shown as a </a:t>
            </a:r>
            <a:r>
              <a:rPr lang="en-US" altLang="en-US" sz="1600" i="1" dirty="0" smtClean="0"/>
              <a:t>Skip</a:t>
            </a:r>
            <a:endParaRPr lang="en-US" altLang="en-US" sz="1600" i="1" dirty="0"/>
          </a:p>
          <a:p>
            <a:pPr eaLnBrk="1" hangingPunct="1">
              <a:lnSpc>
                <a:spcPct val="90000"/>
              </a:lnSpc>
              <a:spcBef>
                <a:spcPct val="20000"/>
              </a:spcBef>
              <a:buFont typeface="Wingdings" panose="05000000000000000000" pitchFamily="2" charset="2"/>
              <a:buChar char="q"/>
            </a:pPr>
            <a:endParaRPr lang="en-US" altLang="en-US" sz="1600" dirty="0" smtClean="0"/>
          </a:p>
          <a:p>
            <a:pPr eaLnBrk="1" hangingPunct="1">
              <a:lnSpc>
                <a:spcPct val="90000"/>
              </a:lnSpc>
              <a:spcBef>
                <a:spcPct val="20000"/>
              </a:spcBef>
              <a:buFont typeface="Wingdings" panose="05000000000000000000" pitchFamily="2" charset="2"/>
              <a:buChar char="q"/>
            </a:pPr>
            <a:r>
              <a:rPr lang="en-US" altLang="en-US" sz="1600" dirty="0" smtClean="0"/>
              <a:t>Collector </a:t>
            </a:r>
            <a:r>
              <a:rPr lang="en-US" altLang="en-US" sz="1600" dirty="0"/>
              <a:t>(owner) </a:t>
            </a:r>
            <a:r>
              <a:rPr lang="en-US" altLang="en-US" sz="1600" dirty="0" smtClean="0"/>
              <a:t>code, where </a:t>
            </a:r>
            <a:r>
              <a:rPr lang="en-US" altLang="en-US" sz="1600" dirty="0"/>
              <a:t>you want to let the client know the account is being handled by a special </a:t>
            </a:r>
            <a:r>
              <a:rPr lang="en-US" altLang="en-US" sz="1600" dirty="0" smtClean="0"/>
              <a:t>unit</a:t>
            </a:r>
          </a:p>
          <a:p>
            <a:pPr lvl="1" eaLnBrk="1" hangingPunct="1">
              <a:lnSpc>
                <a:spcPct val="90000"/>
              </a:lnSpc>
              <a:spcBef>
                <a:spcPct val="20000"/>
              </a:spcBef>
              <a:buFont typeface="Wingdings" panose="05000000000000000000" pitchFamily="2" charset="2"/>
              <a:buChar char="q"/>
            </a:pPr>
            <a:r>
              <a:rPr lang="en-US" altLang="en-US" sz="1600" dirty="0" smtClean="0"/>
              <a:t>An </a:t>
            </a:r>
            <a:r>
              <a:rPr lang="en-US" altLang="en-US" sz="1600" dirty="0"/>
              <a:t>example of the use of this may be a skip tracing </a:t>
            </a:r>
            <a:r>
              <a:rPr lang="en-US" altLang="en-US" sz="1600" dirty="0" smtClean="0"/>
              <a:t>unit </a:t>
            </a:r>
          </a:p>
          <a:p>
            <a:pPr eaLnBrk="1" hangingPunct="1">
              <a:lnSpc>
                <a:spcPct val="90000"/>
              </a:lnSpc>
              <a:spcBef>
                <a:spcPct val="20000"/>
              </a:spcBef>
              <a:buFont typeface="Wingdings" panose="05000000000000000000" pitchFamily="2" charset="2"/>
              <a:buChar char="q"/>
            </a:pPr>
            <a:endParaRPr lang="en-US" altLang="en-US" sz="1600" dirty="0"/>
          </a:p>
          <a:p>
            <a:pPr eaLnBrk="1" hangingPunct="1">
              <a:lnSpc>
                <a:spcPct val="90000"/>
              </a:lnSpc>
              <a:spcBef>
                <a:spcPct val="20000"/>
              </a:spcBef>
              <a:buFont typeface="Wingdings" panose="05000000000000000000" pitchFamily="2" charset="2"/>
              <a:buChar char="q"/>
            </a:pPr>
            <a:r>
              <a:rPr lang="en-US" altLang="en-US" sz="1600" dirty="0"/>
              <a:t>If no description is found from the above, the account is described as active and being </a:t>
            </a:r>
            <a:r>
              <a:rPr lang="en-US" altLang="en-US" sz="1600" dirty="0" smtClean="0"/>
              <a:t>worked</a:t>
            </a:r>
            <a:endParaRPr lang="en-US" altLang="en-US" sz="1600" dirty="0"/>
          </a:p>
        </p:txBody>
      </p:sp>
    </p:spTree>
    <p:extLst>
      <p:ext uri="{BB962C8B-B14F-4D97-AF65-F5344CB8AC3E}">
        <p14:creationId xmlns:p14="http://schemas.microsoft.com/office/powerpoint/2010/main" val="203076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Active Accounts – Status Report</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 Status </a:t>
            </a:r>
            <a:r>
              <a:rPr lang="en-US" b="1" dirty="0" smtClean="0">
                <a:latin typeface="Arial" panose="020B0604020202020204" pitchFamily="34" charset="0"/>
                <a:cs typeface="Arial" panose="020B0604020202020204" pitchFamily="34" charset="0"/>
              </a:rPr>
              <a:t>report</a:t>
            </a:r>
            <a:endParaRPr lang="en-US" b="1" dirty="0">
              <a:latin typeface="Arial" panose="020B0604020202020204" pitchFamily="34" charset="0"/>
              <a:cs typeface="Arial" panose="020B0604020202020204" pitchFamily="34" charset="0"/>
            </a:endParaRPr>
          </a:p>
        </p:txBody>
      </p:sp>
      <p:grpSp>
        <p:nvGrpSpPr>
          <p:cNvPr id="8" name="Group 7"/>
          <p:cNvGrpSpPr/>
          <p:nvPr/>
        </p:nvGrpSpPr>
        <p:grpSpPr>
          <a:xfrm>
            <a:off x="533400" y="1839390"/>
            <a:ext cx="5745238" cy="4713810"/>
            <a:chOff x="1676400" y="1839390"/>
            <a:chExt cx="5745238" cy="471381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839390"/>
              <a:ext cx="5745238" cy="4713810"/>
            </a:xfrm>
            <a:prstGeom prst="rect">
              <a:avLst/>
            </a:prstGeom>
            <a:ln>
              <a:solidFill>
                <a:schemeClr val="bg1">
                  <a:lumMod val="75000"/>
                </a:schemeClr>
              </a:solidFill>
            </a:ln>
          </p:spPr>
        </p:pic>
        <p:sp>
          <p:nvSpPr>
            <p:cNvPr id="5" name="Oval 4"/>
            <p:cNvSpPr/>
            <p:nvPr/>
          </p:nvSpPr>
          <p:spPr>
            <a:xfrm>
              <a:off x="6553200" y="4876800"/>
              <a:ext cx="304800" cy="304800"/>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Content Placeholder 2"/>
          <p:cNvSpPr txBox="1">
            <a:spLocks/>
          </p:cNvSpPr>
          <p:nvPr/>
        </p:nvSpPr>
        <p:spPr bwMode="auto">
          <a:xfrm>
            <a:off x="433387" y="1219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dirty="0" smtClean="0"/>
              <a:t>Status reports are designed to inform the client the status of their accounts </a:t>
            </a:r>
            <a:endParaRPr lang="en-US" altLang="en-US" dirty="0"/>
          </a:p>
        </p:txBody>
      </p:sp>
      <p:pic>
        <p:nvPicPr>
          <p:cNvPr id="10" name="Picture 9"/>
          <p:cNvPicPr>
            <a:picLocks noChangeAspect="1"/>
          </p:cNvPicPr>
          <p:nvPr/>
        </p:nvPicPr>
        <p:blipFill>
          <a:blip r:embed="rId4"/>
          <a:stretch>
            <a:fillRect/>
          </a:stretch>
        </p:blipFill>
        <p:spPr>
          <a:xfrm>
            <a:off x="4968787" y="1564852"/>
            <a:ext cx="4022813" cy="2245148"/>
          </a:xfrm>
          <a:prstGeom prst="rect">
            <a:avLst/>
          </a:prstGeom>
          <a:ln>
            <a:solidFill>
              <a:schemeClr val="bg1">
                <a:lumMod val="75000"/>
              </a:schemeClr>
            </a:solidFill>
          </a:ln>
        </p:spPr>
      </p:pic>
      <p:cxnSp>
        <p:nvCxnSpPr>
          <p:cNvPr id="9" name="Straight Connector 8"/>
          <p:cNvCxnSpPr>
            <a:stCxn id="5" idx="7"/>
          </p:cNvCxnSpPr>
          <p:nvPr/>
        </p:nvCxnSpPr>
        <p:spPr>
          <a:xfrm flipV="1">
            <a:off x="5670363" y="3799522"/>
            <a:ext cx="501837" cy="11219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50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Example of Placement History</a:t>
            </a:r>
            <a:endParaRPr lang="en-US" altLang="en-US" sz="2000" b="1" dirty="0"/>
          </a:p>
        </p:txBody>
      </p:sp>
      <p:sp>
        <p:nvSpPr>
          <p:cNvPr id="4" name="TextBox 3"/>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&gt;Placement history &gt; Report by client</a:t>
            </a:r>
          </a:p>
        </p:txBody>
      </p:sp>
      <p:sp>
        <p:nvSpPr>
          <p:cNvPr id="5" name="Content Placeholder 2"/>
          <p:cNvSpPr txBox="1">
            <a:spLocks/>
          </p:cNvSpPr>
          <p:nvPr/>
        </p:nvSpPr>
        <p:spPr bwMode="auto">
          <a:xfrm>
            <a:off x="457200" y="1320209"/>
            <a:ext cx="8534400" cy="35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0000"/>
              </a:lnSpc>
              <a:spcBef>
                <a:spcPct val="20000"/>
              </a:spcBef>
              <a:buFont typeface="Wingdings" panose="05000000000000000000" pitchFamily="2" charset="2"/>
              <a:buChar char="q"/>
            </a:pPr>
            <a:r>
              <a:rPr lang="en-US" dirty="0" smtClean="0"/>
              <a:t>A statistical </a:t>
            </a:r>
            <a:r>
              <a:rPr lang="en-US" dirty="0"/>
              <a:t>report that analyzes batches of placements</a:t>
            </a:r>
            <a:endParaRPr lang="en-US" altLang="en-US" dirty="0"/>
          </a:p>
        </p:txBody>
      </p:sp>
      <p:pic>
        <p:nvPicPr>
          <p:cNvPr id="6" name="Picture 5"/>
          <p:cNvPicPr>
            <a:picLocks noChangeAspect="1"/>
          </p:cNvPicPr>
          <p:nvPr/>
        </p:nvPicPr>
        <p:blipFill>
          <a:blip r:embed="rId3"/>
          <a:stretch>
            <a:fillRect/>
          </a:stretch>
        </p:blipFill>
        <p:spPr>
          <a:xfrm>
            <a:off x="419100" y="1828800"/>
            <a:ext cx="8267700" cy="4608477"/>
          </a:xfrm>
          <a:prstGeom prst="rect">
            <a:avLst/>
          </a:prstGeom>
        </p:spPr>
      </p:pic>
    </p:spTree>
    <p:extLst>
      <p:ext uri="{BB962C8B-B14F-4D97-AF65-F5344CB8AC3E}">
        <p14:creationId xmlns:p14="http://schemas.microsoft.com/office/powerpoint/2010/main" val="2157077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1676400"/>
            <a:ext cx="8848736" cy="4932351"/>
          </a:xfrm>
          <a:prstGeom prst="rect">
            <a:avLst/>
          </a:prstGeom>
        </p:spPr>
      </p:pic>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Example of Placement History</a:t>
            </a:r>
            <a:endParaRPr lang="en-US" altLang="en-US" sz="2000" b="1" dirty="0"/>
          </a:p>
        </p:txBody>
      </p:sp>
      <p:sp>
        <p:nvSpPr>
          <p:cNvPr id="4" name="TextBox 3"/>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&gt;Placement history &gt; Report by client</a:t>
            </a:r>
          </a:p>
        </p:txBody>
      </p:sp>
      <p:sp>
        <p:nvSpPr>
          <p:cNvPr id="6" name="TextBox 5"/>
          <p:cNvSpPr txBox="1"/>
          <p:nvPr/>
        </p:nvSpPr>
        <p:spPr>
          <a:xfrm>
            <a:off x="533400" y="1143001"/>
            <a:ext cx="3200400" cy="923330"/>
          </a:xfrm>
          <a:prstGeom prst="rect">
            <a:avLst/>
          </a:prstGeom>
          <a:solidFill>
            <a:schemeClr val="bg1">
              <a:alpha val="54000"/>
            </a:schemeClr>
          </a:solidFill>
        </p:spPr>
        <p:txBody>
          <a:bodyPr wrap="square" rtlCol="0">
            <a:spAutoFit/>
          </a:bodyPr>
          <a:lstStyle/>
          <a:p>
            <a:pPr marL="342900" indent="-342900">
              <a:buFont typeface="Wingdings" panose="05000000000000000000" pitchFamily="2" charset="2"/>
              <a:buChar char="q"/>
            </a:pPr>
            <a:r>
              <a:rPr lang="en-US" dirty="0" smtClean="0">
                <a:latin typeface="Arial" panose="020B0604020202020204" pitchFamily="34" charset="0"/>
                <a:cs typeface="Arial" panose="020B0604020202020204" pitchFamily="34" charset="0"/>
              </a:rPr>
              <a:t>Close Code affects the Placement History </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3429000" y="1143001"/>
            <a:ext cx="5200650" cy="505206"/>
          </a:xfrm>
          <a:prstGeom prst="rect">
            <a:avLst/>
          </a:prstGeom>
          <a:ln w="12700">
            <a:solidFill>
              <a:schemeClr val="bg1">
                <a:lumMod val="75000"/>
              </a:schemeClr>
            </a:solidFill>
          </a:ln>
          <a:scene3d>
            <a:camera prst="orthographicFront"/>
            <a:lightRig rig="threePt" dir="t"/>
          </a:scene3d>
          <a:sp3d>
            <a:bevelT w="101600" prst="riblet"/>
          </a:sp3d>
        </p:spPr>
      </p:pic>
    </p:spTree>
    <p:extLst>
      <p:ext uri="{BB962C8B-B14F-4D97-AF65-F5344CB8AC3E}">
        <p14:creationId xmlns:p14="http://schemas.microsoft.com/office/powerpoint/2010/main" val="71320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81000"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Placement History Report</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&gt;Placement history &gt; Report by client</a:t>
            </a:r>
          </a:p>
        </p:txBody>
      </p:sp>
      <p:sp>
        <p:nvSpPr>
          <p:cNvPr id="13" name="Content Placeholder 2"/>
          <p:cNvSpPr txBox="1">
            <a:spLocks/>
          </p:cNvSpPr>
          <p:nvPr/>
        </p:nvSpPr>
        <p:spPr bwMode="auto">
          <a:xfrm>
            <a:off x="457200" y="1295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smtClean="0"/>
              <a:t>Analyze </a:t>
            </a:r>
            <a:r>
              <a:rPr lang="en-US" altLang="en-US" dirty="0"/>
              <a:t>recoveries by period of placement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81771"/>
            <a:ext cx="6304762" cy="4371429"/>
          </a:xfrm>
          <a:prstGeom prst="rect">
            <a:avLst/>
          </a:prstGeom>
        </p:spPr>
      </p:pic>
    </p:spTree>
    <p:extLst>
      <p:ext uri="{BB962C8B-B14F-4D97-AF65-F5344CB8AC3E}">
        <p14:creationId xmlns:p14="http://schemas.microsoft.com/office/powerpoint/2010/main" val="215972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4525963"/>
          </a:xfrm>
          <a:prstGeom prst="rect">
            <a:avLst/>
          </a:prstGeom>
        </p:spPr>
        <p:txBody>
          <a:bodyPr>
            <a:normAutofit/>
          </a:bodyPr>
          <a:lstStyle/>
          <a:p>
            <a:pPr>
              <a:buFont typeface="Wingdings" pitchFamily="2" charset="2"/>
              <a:buChar char="q"/>
            </a:pPr>
            <a:r>
              <a:rPr lang="en-US" sz="2000" dirty="0" smtClean="0"/>
              <a:t>Review the  </a:t>
            </a:r>
            <a:r>
              <a:rPr lang="en-US" sz="2000" dirty="0"/>
              <a:t>different types of reports to give your clients a perspective of your accounts and overall </a:t>
            </a:r>
            <a:r>
              <a:rPr lang="en-US" sz="2000" dirty="0" smtClean="0"/>
              <a:t>performance</a:t>
            </a:r>
          </a:p>
          <a:p>
            <a:pPr>
              <a:buFont typeface="Wingdings" pitchFamily="2" charset="2"/>
              <a:buChar char="q"/>
            </a:pPr>
            <a:r>
              <a:rPr lang="en-US" sz="2000" dirty="0"/>
              <a:t>G</a:t>
            </a:r>
            <a:r>
              <a:rPr lang="en-US" sz="2000" dirty="0" smtClean="0"/>
              <a:t>enerate </a:t>
            </a:r>
            <a:r>
              <a:rPr lang="en-US" sz="2000" dirty="0"/>
              <a:t>and send </a:t>
            </a:r>
            <a:r>
              <a:rPr lang="en-US" sz="2000" dirty="0" smtClean="0"/>
              <a:t>reports automatically </a:t>
            </a:r>
            <a:r>
              <a:rPr lang="en-US" sz="2000" dirty="0"/>
              <a:t>to your </a:t>
            </a:r>
            <a:r>
              <a:rPr lang="en-US" sz="2000" dirty="0" smtClean="0"/>
              <a:t>clients</a:t>
            </a:r>
          </a:p>
          <a:p>
            <a:pPr>
              <a:buFont typeface="Wingdings" pitchFamily="2" charset="2"/>
              <a:buChar char="q"/>
            </a:pPr>
            <a:r>
              <a:rPr lang="en-US" sz="2000" dirty="0" smtClean="0"/>
              <a:t> Deliver </a:t>
            </a:r>
            <a:r>
              <a:rPr lang="en-US" sz="2000" dirty="0"/>
              <a:t>reports to clients </a:t>
            </a:r>
            <a:r>
              <a:rPr lang="en-US" sz="2000" dirty="0" smtClean="0"/>
              <a:t>via printing or email</a:t>
            </a:r>
          </a:p>
          <a:p>
            <a:pPr marL="0" indent="0">
              <a:buNone/>
            </a:pPr>
            <a:endParaRPr lang="en-US" sz="2000" dirty="0" smtClean="0"/>
          </a:p>
          <a:p>
            <a:pPr>
              <a:buFont typeface="Wingdings" pitchFamily="2" charset="2"/>
              <a:buChar char="q"/>
            </a:pPr>
            <a:endParaRPr lang="en-US" sz="2000" dirty="0" smtClean="0"/>
          </a:p>
          <a:p>
            <a:pPr>
              <a:buNone/>
            </a:pPr>
            <a:endParaRPr lang="en-US" sz="2000" dirty="0" smtClean="0"/>
          </a:p>
          <a:p>
            <a:pPr>
              <a:buNone/>
            </a:pPr>
            <a:endParaRPr lang="en-US" sz="2000" dirty="0"/>
          </a:p>
        </p:txBody>
      </p:sp>
      <p:sp>
        <p:nvSpPr>
          <p:cNvPr id="5" name="TextBox 4"/>
          <p:cNvSpPr txBox="1"/>
          <p:nvPr/>
        </p:nvSpPr>
        <p:spPr>
          <a:xfrm>
            <a:off x="304800" y="381000"/>
            <a:ext cx="5791200" cy="400110"/>
          </a:xfrm>
          <a:prstGeom prst="rect">
            <a:avLst/>
          </a:prstGeom>
          <a:noFill/>
          <a:effectLst/>
        </p:spPr>
        <p:txBody>
          <a:bodyPr wrap="square" rtlCol="0">
            <a:spAutoFit/>
          </a:bodyPr>
          <a:lstStyle/>
          <a:p>
            <a:r>
              <a:rPr lang="en-US" sz="2000" b="1" dirty="0" smtClean="0">
                <a:latin typeface="Arial" pitchFamily="34" charset="0"/>
                <a:cs typeface="Arial" pitchFamily="34" charset="0"/>
              </a:rPr>
              <a:t>Agenda</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81000"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Activity History Report</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 Activity history &gt; Report by client</a:t>
            </a:r>
          </a:p>
        </p:txBody>
      </p:sp>
      <p:sp>
        <p:nvSpPr>
          <p:cNvPr id="13" name="Content Placeholder 2"/>
          <p:cNvSpPr txBox="1">
            <a:spLocks/>
          </p:cNvSpPr>
          <p:nvPr/>
        </p:nvSpPr>
        <p:spPr bwMode="auto">
          <a:xfrm>
            <a:off x="457200" y="1295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a:t>A</a:t>
            </a:r>
            <a:r>
              <a:rPr lang="en-US" altLang="en-US" dirty="0" smtClean="0"/>
              <a:t>nalyzes placements and payments by placement period and month of activity</a:t>
            </a:r>
            <a:endParaRPr lang="en-US" altLang="en-US" dirty="0"/>
          </a:p>
        </p:txBody>
      </p:sp>
      <p:pic>
        <p:nvPicPr>
          <p:cNvPr id="4" name="Picture 3"/>
          <p:cNvPicPr>
            <a:picLocks noChangeAspect="1"/>
          </p:cNvPicPr>
          <p:nvPr/>
        </p:nvPicPr>
        <p:blipFill>
          <a:blip r:embed="rId3"/>
          <a:stretch>
            <a:fillRect/>
          </a:stretch>
        </p:blipFill>
        <p:spPr>
          <a:xfrm>
            <a:off x="173603" y="2057400"/>
            <a:ext cx="8817997" cy="3657600"/>
          </a:xfrm>
          <a:prstGeom prst="rect">
            <a:avLst/>
          </a:prstGeom>
        </p:spPr>
      </p:pic>
    </p:spTree>
    <p:extLst>
      <p:ext uri="{BB962C8B-B14F-4D97-AF65-F5344CB8AC3E}">
        <p14:creationId xmlns:p14="http://schemas.microsoft.com/office/powerpoint/2010/main" val="1408832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81000"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Activity History Report</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&gt; Activity history &gt; Report by client</a:t>
            </a:r>
          </a:p>
        </p:txBody>
      </p:sp>
      <p:sp>
        <p:nvSpPr>
          <p:cNvPr id="13" name="Content Placeholder 2"/>
          <p:cNvSpPr txBox="1">
            <a:spLocks/>
          </p:cNvSpPr>
          <p:nvPr/>
        </p:nvSpPr>
        <p:spPr bwMode="auto">
          <a:xfrm>
            <a:off x="457200" y="1295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a:t>Analyze recoveries by period of placement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228" y="1981200"/>
            <a:ext cx="5768572" cy="4585714"/>
          </a:xfrm>
          <a:prstGeom prst="rect">
            <a:avLst/>
          </a:prstGeom>
        </p:spPr>
      </p:pic>
    </p:spTree>
    <p:extLst>
      <p:ext uri="{BB962C8B-B14F-4D97-AF65-F5344CB8AC3E}">
        <p14:creationId xmlns:p14="http://schemas.microsoft.com/office/powerpoint/2010/main" val="4288720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Analyzing Recoveries</a:t>
            </a:r>
            <a:endParaRPr lang="en-US" altLang="en-US" sz="2000" b="1" dirty="0"/>
          </a:p>
        </p:txBody>
      </p:sp>
      <p:sp>
        <p:nvSpPr>
          <p:cNvPr id="11" name="TextBox 10"/>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a:t>
            </a:r>
            <a:r>
              <a:rPr lang="en-US" b="1" dirty="0" smtClean="0">
                <a:latin typeface="Arial" panose="020B0604020202020204" pitchFamily="34" charset="0"/>
                <a:cs typeface="Arial" panose="020B0604020202020204" pitchFamily="34" charset="0"/>
              </a:rPr>
              <a:t>Reports  &gt; Placement history &gt; Report by zip code </a:t>
            </a:r>
            <a:endParaRPr lang="en-US" b="1" dirty="0">
              <a:latin typeface="Arial" panose="020B0604020202020204" pitchFamily="34" charset="0"/>
              <a:cs typeface="Arial" panose="020B0604020202020204" pitchFamily="34" charset="0"/>
            </a:endParaRPr>
          </a:p>
        </p:txBody>
      </p:sp>
      <p:sp>
        <p:nvSpPr>
          <p:cNvPr id="13" name="Content Placeholder 2"/>
          <p:cNvSpPr txBox="1">
            <a:spLocks/>
          </p:cNvSpPr>
          <p:nvPr/>
        </p:nvSpPr>
        <p:spPr bwMode="auto">
          <a:xfrm>
            <a:off x="609600" y="11430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smtClean="0"/>
              <a:t>Reviewing placement history options can be reported by: zip code, amount placed, service dates, etc.</a:t>
            </a:r>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1"/>
            <a:ext cx="4914286" cy="3367619"/>
          </a:xfrm>
          <a:prstGeom prst="rect">
            <a:avLst/>
          </a:prstGeom>
        </p:spPr>
      </p:pic>
      <p:pic>
        <p:nvPicPr>
          <p:cNvPr id="3" name="Picture 2"/>
          <p:cNvPicPr>
            <a:picLocks noChangeAspect="1"/>
          </p:cNvPicPr>
          <p:nvPr/>
        </p:nvPicPr>
        <p:blipFill>
          <a:blip r:embed="rId4"/>
          <a:stretch>
            <a:fillRect/>
          </a:stretch>
        </p:blipFill>
        <p:spPr>
          <a:xfrm>
            <a:off x="1114097" y="4953355"/>
            <a:ext cx="7543800" cy="1552932"/>
          </a:xfrm>
          <a:prstGeom prst="rect">
            <a:avLst/>
          </a:prstGeom>
          <a:effectLst>
            <a:outerShdw blurRad="165100" dist="38100" dir="8100000" sx="101000" sy="101000" algn="tr" rotWithShape="0">
              <a:prstClr val="black"/>
            </a:outerShdw>
          </a:effectLst>
        </p:spPr>
      </p:pic>
      <p:cxnSp>
        <p:nvCxnSpPr>
          <p:cNvPr id="12" name="Elbow Connector 11"/>
          <p:cNvCxnSpPr>
            <a:stCxn id="4" idx="3"/>
          </p:cNvCxnSpPr>
          <p:nvPr/>
        </p:nvCxnSpPr>
        <p:spPr>
          <a:xfrm>
            <a:off x="5600086" y="3436411"/>
            <a:ext cx="800714" cy="151694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39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810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Analyzing Recoveries – How Quickly Are You Recovering For A Client</a:t>
            </a:r>
            <a:endParaRPr lang="en-US" altLang="en-US" sz="2000" b="1" dirty="0"/>
          </a:p>
        </p:txBody>
      </p:sp>
      <p:sp>
        <p:nvSpPr>
          <p:cNvPr id="11" name="TextBox 10"/>
          <p:cNvSpPr txBox="1"/>
          <p:nvPr/>
        </p:nvSpPr>
        <p:spPr>
          <a:xfrm>
            <a:off x="457200" y="849868"/>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a:t>
            </a:r>
            <a:r>
              <a:rPr lang="en-US" b="1" dirty="0" smtClean="0">
                <a:latin typeface="Arial" panose="020B0604020202020204" pitchFamily="34" charset="0"/>
                <a:cs typeface="Arial" panose="020B0604020202020204" pitchFamily="34" charset="0"/>
              </a:rPr>
              <a:t>&gt; Regression </a:t>
            </a:r>
            <a:r>
              <a:rPr lang="en-US" b="1" dirty="0">
                <a:latin typeface="Arial" panose="020B0604020202020204" pitchFamily="34" charset="0"/>
                <a:cs typeface="Arial" panose="020B0604020202020204" pitchFamily="34" charset="0"/>
              </a:rPr>
              <a:t>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86" y="1997000"/>
            <a:ext cx="6525714" cy="4480000"/>
          </a:xfrm>
          <a:prstGeom prst="rect">
            <a:avLst/>
          </a:prstGeom>
        </p:spPr>
      </p:pic>
    </p:spTree>
    <p:extLst>
      <p:ext uri="{BB962C8B-B14F-4D97-AF65-F5344CB8AC3E}">
        <p14:creationId xmlns:p14="http://schemas.microsoft.com/office/powerpoint/2010/main" val="376501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810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Analyzing Recoveries – How Quickly Are You Recovering For A Client</a:t>
            </a:r>
            <a:endParaRPr lang="en-US" altLang="en-US" sz="2000" b="1" dirty="0"/>
          </a:p>
        </p:txBody>
      </p:sp>
      <p:sp>
        <p:nvSpPr>
          <p:cNvPr id="11" name="TextBox 10"/>
          <p:cNvSpPr txBox="1"/>
          <p:nvPr/>
        </p:nvSpPr>
        <p:spPr>
          <a:xfrm>
            <a:off x="457200" y="849868"/>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Periodic Reports </a:t>
            </a:r>
            <a:r>
              <a:rPr lang="en-US" b="1" dirty="0" smtClean="0">
                <a:latin typeface="Arial" panose="020B0604020202020204" pitchFamily="34" charset="0"/>
                <a:cs typeface="Arial" panose="020B0604020202020204" pitchFamily="34" charset="0"/>
              </a:rPr>
              <a:t>&gt; Regression </a:t>
            </a:r>
            <a:r>
              <a:rPr lang="en-US" b="1" dirty="0">
                <a:latin typeface="Arial" panose="020B0604020202020204" pitchFamily="34" charset="0"/>
                <a:cs typeface="Arial" panose="020B0604020202020204" pitchFamily="34" charset="0"/>
              </a:rPr>
              <a:t>report</a:t>
            </a:r>
          </a:p>
        </p:txBody>
      </p:sp>
      <p:sp>
        <p:nvSpPr>
          <p:cNvPr id="4" name="Rectangle 3"/>
          <p:cNvSpPr/>
          <p:nvPr/>
        </p:nvSpPr>
        <p:spPr>
          <a:xfrm>
            <a:off x="417490" y="1233152"/>
            <a:ext cx="8382000" cy="1323439"/>
          </a:xfrm>
          <a:prstGeom prst="rect">
            <a:avLst/>
          </a:prstGeom>
        </p:spPr>
        <p:txBody>
          <a:bodyPr wrap="square">
            <a:spAutoFit/>
          </a:body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Analyzes payments received by month for groups of placements (grouped by month of placement</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Only </a:t>
            </a:r>
            <a:r>
              <a:rPr lang="en-US" sz="1600" dirty="0">
                <a:latin typeface="Arial" panose="020B0604020202020204" pitchFamily="34" charset="0"/>
                <a:cs typeface="Arial" panose="020B0604020202020204" pitchFamily="34" charset="0"/>
              </a:rPr>
              <a:t>contains reportable balances</a:t>
            </a: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Placements </a:t>
            </a:r>
            <a:r>
              <a:rPr lang="en-US" sz="1600" dirty="0">
                <a:latin typeface="Arial" panose="020B0604020202020204" pitchFamily="34" charset="0"/>
                <a:cs typeface="Arial" panose="020B0604020202020204" pitchFamily="34" charset="0"/>
              </a:rPr>
              <a:t>do not include withdrawn accounts</a:t>
            </a:r>
          </a:p>
          <a:p>
            <a:pPr marL="285750" indent="-285750">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962025" y="2624978"/>
            <a:ext cx="7419975" cy="3928222"/>
          </a:xfrm>
          <a:prstGeom prst="rect">
            <a:avLst/>
          </a:prstGeom>
        </p:spPr>
      </p:pic>
    </p:spTree>
    <p:extLst>
      <p:ext uri="{BB962C8B-B14F-4D97-AF65-F5344CB8AC3E}">
        <p14:creationId xmlns:p14="http://schemas.microsoft.com/office/powerpoint/2010/main" val="1499001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Generating Reports For Your Clients </a:t>
            </a:r>
            <a:br>
              <a:rPr lang="en-US" sz="2000" b="1" dirty="0"/>
            </a:br>
            <a:r>
              <a:rPr lang="en-US" sz="2000" b="1" dirty="0"/>
              <a:t/>
            </a:r>
            <a:br>
              <a:rPr lang="en-US" sz="2000" b="1" dirty="0"/>
            </a:br>
            <a:endParaRPr lang="en-US" altLang="en-US" sz="2000" b="1" dirty="0"/>
          </a:p>
        </p:txBody>
      </p:sp>
      <p:sp>
        <p:nvSpPr>
          <p:cNvPr id="3" name="Content Placeholder 2"/>
          <p:cNvSpPr txBox="1">
            <a:spLocks/>
          </p:cNvSpPr>
          <p:nvPr/>
        </p:nvSpPr>
        <p:spPr>
          <a:xfrm>
            <a:off x="457200" y="9144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98</a:t>
            </a:r>
            <a:br>
              <a:rPr lang="en-US" sz="1600" b="1" dirty="0" smtClean="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Where </a:t>
            </a:r>
            <a:r>
              <a:rPr lang="en-US" sz="1600" dirty="0">
                <a:latin typeface="Arial" panose="020B0604020202020204" pitchFamily="34" charset="0"/>
                <a:cs typeface="Arial" panose="020B0604020202020204" pitchFamily="34" charset="0"/>
              </a:rPr>
              <a:t>are the key client reports?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Status </a:t>
            </a:r>
            <a:r>
              <a:rPr lang="en-US" sz="1600" dirty="0">
                <a:latin typeface="Arial" panose="020B0604020202020204" pitchFamily="34" charset="0"/>
                <a:cs typeface="Arial" panose="020B0604020202020204" pitchFamily="34" charset="0"/>
              </a:rPr>
              <a:t>Report - Run and review a Status Report. How would you use a status report</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t>
            </a: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Close-out </a:t>
            </a:r>
            <a:r>
              <a:rPr lang="en-US" sz="1600" dirty="0">
                <a:latin typeface="Arial" panose="020B0604020202020204" pitchFamily="34" charset="0"/>
                <a:cs typeface="Arial" panose="020B0604020202020204" pitchFamily="34" charset="0"/>
              </a:rPr>
              <a:t>Report – Run this report. Why would an account NOT appear on this report even though that account was closed?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a Placement History </a:t>
            </a:r>
            <a:r>
              <a:rPr lang="en-US" sz="1600" dirty="0" smtClean="0">
                <a:latin typeface="Arial" panose="020B0604020202020204" pitchFamily="34" charset="0"/>
                <a:cs typeface="Arial" panose="020B0604020202020204" pitchFamily="34" charset="0"/>
              </a:rPr>
              <a:t>report.</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is the differences between a withdrawn account and a closed </a:t>
            </a:r>
            <a:r>
              <a:rPr lang="en-US" sz="1600" dirty="0" smtClean="0">
                <a:latin typeface="Arial" panose="020B0604020202020204" pitchFamily="34" charset="0"/>
                <a:cs typeface="Arial" panose="020B0604020202020204" pitchFamily="34" charset="0"/>
              </a:rPr>
              <a:t>account?</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How </a:t>
            </a:r>
            <a:r>
              <a:rPr lang="en-US" sz="1600" dirty="0">
                <a:latin typeface="Arial" panose="020B0604020202020204" pitchFamily="34" charset="0"/>
                <a:cs typeface="Arial" panose="020B0604020202020204" pitchFamily="34" charset="0"/>
              </a:rPr>
              <a:t>is the recovery percentage </a:t>
            </a:r>
            <a:r>
              <a:rPr lang="en-US" sz="1600" dirty="0" smtClean="0">
                <a:latin typeface="Arial" panose="020B0604020202020204" pitchFamily="34" charset="0"/>
                <a:cs typeface="Arial" panose="020B0604020202020204" pitchFamily="34" charset="0"/>
              </a:rPr>
              <a:t>calculated?</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a:pPr>
            <a:r>
              <a:rPr lang="en-US" sz="1600" dirty="0" smtClean="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a Regression Report - How can this report be used to determine how much effort to put into a client’s </a:t>
            </a:r>
            <a:r>
              <a:rPr lang="en-US" sz="1600" dirty="0" smtClean="0">
                <a:latin typeface="Arial" panose="020B0604020202020204" pitchFamily="34" charset="0"/>
                <a:cs typeface="Arial" panose="020B0604020202020204" pitchFamily="34" charset="0"/>
              </a:rPr>
              <a:t>accounts?</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342900" indent="-342900">
              <a:buFont typeface="+mj-lt"/>
              <a:buAutoNum type="arabicPeriod"/>
            </a:pPr>
            <a:r>
              <a:rPr lang="en-US" sz="1600" dirty="0" smtClean="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an Acknowledgement report and a New Business report, some info is the same some is different. Without just listing the fields, what is the overall differences for these reports?</a:t>
            </a: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67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Generating Reports For Your Clients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sp>
        <p:nvSpPr>
          <p:cNvPr id="3" name="TextBox 2"/>
          <p:cNvSpPr txBox="1"/>
          <p:nvPr/>
        </p:nvSpPr>
        <p:spPr>
          <a:xfrm>
            <a:off x="3352800" y="3810000"/>
            <a:ext cx="2514600" cy="646331"/>
          </a:xfrm>
          <a:prstGeom prst="rect">
            <a:avLst/>
          </a:prstGeom>
          <a:noFill/>
        </p:spPr>
        <p:txBody>
          <a:bodyPr wrap="squar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RMEx Client Reports</a:t>
            </a:r>
            <a:endParaRPr lang="en-US" altLang="en-US" sz="2000" b="1" dirty="0"/>
          </a:p>
        </p:txBody>
      </p:sp>
      <p:sp>
        <p:nvSpPr>
          <p:cNvPr id="6" name="Content Placeholder 2"/>
          <p:cNvSpPr txBox="1">
            <a:spLocks/>
          </p:cNvSpPr>
          <p:nvPr/>
        </p:nvSpPr>
        <p:spPr bwMode="auto">
          <a:xfrm>
            <a:off x="381000" y="83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a:t>Client reports can be used to analyze and report on new placements, account statuses, closed accounts, and recovery analysis based on placement periods</a:t>
            </a:r>
          </a:p>
        </p:txBody>
      </p:sp>
      <p:graphicFrame>
        <p:nvGraphicFramePr>
          <p:cNvPr id="3" name="Diagram 2"/>
          <p:cNvGraphicFramePr/>
          <p:nvPr>
            <p:extLst>
              <p:ext uri="{D42A27DB-BD31-4B8C-83A1-F6EECF244321}">
                <p14:modId xmlns:p14="http://schemas.microsoft.com/office/powerpoint/2010/main" val="2756664570"/>
              </p:ext>
            </p:extLst>
          </p:nvPr>
        </p:nvGraphicFramePr>
        <p:xfrm>
          <a:off x="381000" y="15240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bwMode="auto">
          <a:xfrm>
            <a:off x="304800" y="624840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b="1" dirty="0" smtClean="0">
                <a:solidFill>
                  <a:srgbClr val="0099FF"/>
                </a:solidFill>
              </a:rPr>
              <a:t>Your </a:t>
            </a:r>
            <a:r>
              <a:rPr lang="en-US" altLang="en-US" b="1" dirty="0">
                <a:solidFill>
                  <a:srgbClr val="0099FF"/>
                </a:solidFill>
              </a:rPr>
              <a:t>RMEx </a:t>
            </a:r>
            <a:r>
              <a:rPr lang="en-US" altLang="en-US" b="1" dirty="0" smtClean="0">
                <a:solidFill>
                  <a:srgbClr val="0099FF"/>
                </a:solidFill>
              </a:rPr>
              <a:t>solution.  .  .  .  . </a:t>
            </a:r>
            <a:endParaRPr lang="en-US" altLang="en-US" b="1" dirty="0">
              <a:solidFill>
                <a:srgbClr val="0099FF"/>
              </a:solidFill>
            </a:endParaRPr>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p:txBody>
      </p:sp>
    </p:spTree>
    <p:extLst>
      <p:ext uri="{BB962C8B-B14F-4D97-AF65-F5344CB8AC3E}">
        <p14:creationId xmlns:p14="http://schemas.microsoft.com/office/powerpoint/2010/main" val="343908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RMEx Client Reports</a:t>
            </a:r>
            <a:endParaRPr lang="en-US" altLang="en-US" sz="2000" b="1" dirty="0"/>
          </a:p>
        </p:txBody>
      </p:sp>
      <p:sp>
        <p:nvSpPr>
          <p:cNvPr id="6" name="Content Placeholder 2"/>
          <p:cNvSpPr txBox="1">
            <a:spLocks/>
          </p:cNvSpPr>
          <p:nvPr/>
        </p:nvSpPr>
        <p:spPr bwMode="auto">
          <a:xfrm>
            <a:off x="381000" y="914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dirty="0" smtClean="0"/>
              <a:t>Reports are found in their logical locations and can be run </a:t>
            </a:r>
            <a:r>
              <a:rPr lang="en-US" altLang="en-US" b="1" i="1" dirty="0" smtClean="0">
                <a:solidFill>
                  <a:srgbClr val="FF0000"/>
                </a:solidFill>
              </a:rPr>
              <a:t>manually </a:t>
            </a:r>
          </a:p>
          <a:p>
            <a:pPr eaLnBrk="1" hangingPunct="1">
              <a:lnSpc>
                <a:spcPct val="90000"/>
              </a:lnSpc>
              <a:spcBef>
                <a:spcPct val="20000"/>
              </a:spcBef>
              <a:buFont typeface="Wingdings" panose="05000000000000000000" pitchFamily="2" charset="2"/>
              <a:buChar char="q"/>
            </a:pPr>
            <a:r>
              <a:rPr lang="en-US" altLang="en-US" dirty="0" smtClean="0"/>
              <a:t>Reports </a:t>
            </a:r>
            <a:r>
              <a:rPr lang="en-US" altLang="en-US" dirty="0"/>
              <a:t>like acknowledgements can be created </a:t>
            </a:r>
            <a:r>
              <a:rPr lang="en-US" altLang="en-US" b="1" i="1" dirty="0"/>
              <a:t>automatically</a:t>
            </a:r>
          </a:p>
          <a:p>
            <a:pPr eaLnBrk="1" hangingPunct="1">
              <a:lnSpc>
                <a:spcPct val="90000"/>
              </a:lnSpc>
              <a:spcBef>
                <a:spcPct val="20000"/>
              </a:spcBef>
              <a:buFont typeface="Wingdings" panose="05000000000000000000" pitchFamily="2" charset="2"/>
              <a:buChar char="q"/>
            </a:pPr>
            <a:endParaRPr lang="en-US" altLang="en-US" dirty="0" smtClean="0"/>
          </a:p>
        </p:txBody>
      </p:sp>
      <p:grpSp>
        <p:nvGrpSpPr>
          <p:cNvPr id="4" name="Group 3"/>
          <p:cNvGrpSpPr/>
          <p:nvPr/>
        </p:nvGrpSpPr>
        <p:grpSpPr>
          <a:xfrm>
            <a:off x="2667000" y="1828800"/>
            <a:ext cx="3962400" cy="4648200"/>
            <a:chOff x="2971800" y="1905000"/>
            <a:chExt cx="3962400" cy="4648200"/>
          </a:xfrm>
        </p:grpSpPr>
        <p:pic>
          <p:nvPicPr>
            <p:cNvPr id="8" name="Picture 7"/>
            <p:cNvPicPr>
              <a:picLocks noChangeAspect="1"/>
            </p:cNvPicPr>
            <p:nvPr/>
          </p:nvPicPr>
          <p:blipFill>
            <a:blip r:embed="rId3"/>
            <a:stretch>
              <a:fillRect/>
            </a:stretch>
          </p:blipFill>
          <p:spPr>
            <a:xfrm>
              <a:off x="3128339" y="1905000"/>
              <a:ext cx="2037997" cy="4648200"/>
            </a:xfrm>
            <a:prstGeom prst="rect">
              <a:avLst/>
            </a:prstGeom>
          </p:spPr>
        </p:pic>
        <p:pic>
          <p:nvPicPr>
            <p:cNvPr id="5" name="Picture 4"/>
            <p:cNvPicPr>
              <a:picLocks noChangeAspect="1"/>
            </p:cNvPicPr>
            <p:nvPr/>
          </p:nvPicPr>
          <p:blipFill>
            <a:blip r:embed="rId4"/>
            <a:stretch>
              <a:fillRect/>
            </a:stretch>
          </p:blipFill>
          <p:spPr>
            <a:xfrm>
              <a:off x="4499939" y="3276600"/>
              <a:ext cx="2434261" cy="2514600"/>
            </a:xfrm>
            <a:prstGeom prst="rect">
              <a:avLst/>
            </a:prstGeom>
          </p:spPr>
        </p:pic>
        <p:sp>
          <p:nvSpPr>
            <p:cNvPr id="3" name="Oval 2"/>
            <p:cNvSpPr/>
            <p:nvPr/>
          </p:nvSpPr>
          <p:spPr>
            <a:xfrm>
              <a:off x="2971800" y="2286000"/>
              <a:ext cx="1676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484675" y="3886200"/>
              <a:ext cx="1676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23534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New Accounts: Acknowledgements</a:t>
            </a:r>
            <a:endParaRPr lang="en-US" altLang="en-US" sz="2000" b="1" dirty="0"/>
          </a:p>
        </p:txBody>
      </p:sp>
      <p:sp>
        <p:nvSpPr>
          <p:cNvPr id="5" name="TextBox 4"/>
          <p:cNvSpPr txBox="1"/>
          <p:nvPr/>
        </p:nvSpPr>
        <p:spPr>
          <a:xfrm>
            <a:off x="328863" y="762000"/>
            <a:ext cx="8229600" cy="1200329"/>
          </a:xfrm>
          <a:prstGeom prst="rect">
            <a:avLst/>
          </a:prstGeom>
          <a:noFill/>
        </p:spPr>
        <p:txBody>
          <a:bodyPr wrap="square" rtlCol="0">
            <a:spAutoFit/>
          </a:bodyPr>
          <a:lstStyle/>
          <a:p>
            <a:pPr marL="285750" lvl="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Management menu </a:t>
            </a:r>
            <a:r>
              <a:rPr lang="en-US" b="1" dirty="0">
                <a:latin typeface="Arial" panose="020B0604020202020204" pitchFamily="34" charset="0"/>
                <a:cs typeface="Arial" panose="020B0604020202020204" pitchFamily="34" charset="0"/>
              </a:rPr>
              <a:t>&gt; Client </a:t>
            </a:r>
            <a:r>
              <a:rPr lang="en-US" b="1" dirty="0" smtClean="0">
                <a:latin typeface="Arial" panose="020B0604020202020204" pitchFamily="34" charset="0"/>
                <a:cs typeface="Arial" panose="020B0604020202020204" pitchFamily="34" charset="0"/>
              </a:rPr>
              <a:t>Update </a:t>
            </a:r>
            <a:r>
              <a:rPr lang="en-US" b="1" dirty="0">
                <a:latin typeface="Arial" panose="020B0604020202020204" pitchFamily="34" charset="0"/>
                <a:cs typeface="Arial" panose="020B0604020202020204" pitchFamily="34" charset="0"/>
              </a:rPr>
              <a:t>&gt; </a:t>
            </a:r>
            <a:r>
              <a:rPr lang="en-US" b="1" dirty="0" smtClean="0">
                <a:latin typeface="Arial" panose="020B0604020202020204" pitchFamily="34" charset="0"/>
                <a:cs typeface="Arial" panose="020B0604020202020204" pitchFamily="34" charset="0"/>
              </a:rPr>
              <a:t>Page 3  - STANDARD REPORTS -</a:t>
            </a:r>
            <a:r>
              <a:rPr lang="en-US" b="1" i="1" dirty="0" smtClean="0">
                <a:latin typeface="Arial" panose="020B0604020202020204" pitchFamily="34" charset="0"/>
                <a:cs typeface="Arial" panose="020B0604020202020204" pitchFamily="34" charset="0"/>
              </a:rPr>
              <a:t>Acknowledgements </a:t>
            </a:r>
            <a:endParaRPr lang="en-US" b="1"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Management &gt; Client update &gt; </a:t>
            </a:r>
            <a:r>
              <a:rPr lang="en-US" b="1" dirty="0" smtClean="0">
                <a:latin typeface="Arial" panose="020B0604020202020204" pitchFamily="34" charset="0"/>
                <a:cs typeface="Arial" panose="020B0604020202020204" pitchFamily="34" charset="0"/>
              </a:rPr>
              <a:t>Page 3 - </a:t>
            </a:r>
            <a:r>
              <a:rPr lang="en-US" b="1" i="1" dirty="0" smtClean="0">
                <a:latin typeface="Arial" panose="020B0604020202020204" pitchFamily="34" charset="0"/>
                <a:cs typeface="Arial" panose="020B0604020202020204" pitchFamily="34" charset="0"/>
              </a:rPr>
              <a:t>E-mailing options</a:t>
            </a:r>
            <a:endParaRPr lang="en-US" b="1" i="1" dirty="0">
              <a:latin typeface="Arial" panose="020B0604020202020204" pitchFamily="34" charset="0"/>
              <a:cs typeface="Arial" panose="020B0604020202020204" pitchFamily="34" charset="0"/>
            </a:endParaRPr>
          </a:p>
          <a:p>
            <a:pPr lvl="0"/>
            <a:endParaRPr lang="en-US" b="1" dirty="0">
              <a:latin typeface="Arial" panose="020B0604020202020204" pitchFamily="34" charset="0"/>
              <a:cs typeface="Arial" panose="020B0604020202020204" pitchFamily="34" charset="0"/>
            </a:endParaRPr>
          </a:p>
        </p:txBody>
      </p:sp>
      <p:grpSp>
        <p:nvGrpSpPr>
          <p:cNvPr id="10" name="Group 9"/>
          <p:cNvGrpSpPr/>
          <p:nvPr/>
        </p:nvGrpSpPr>
        <p:grpSpPr>
          <a:xfrm>
            <a:off x="1494257" y="2053200"/>
            <a:ext cx="5897143" cy="4500000"/>
            <a:chOff x="1494257" y="2053200"/>
            <a:chExt cx="5897143" cy="4500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257" y="2053200"/>
              <a:ext cx="5897143" cy="4500000"/>
            </a:xfrm>
            <a:prstGeom prst="rect">
              <a:avLst/>
            </a:prstGeom>
          </p:spPr>
        </p:pic>
        <p:sp>
          <p:nvSpPr>
            <p:cNvPr id="6" name="Rectangle 5"/>
            <p:cNvSpPr/>
            <p:nvPr/>
          </p:nvSpPr>
          <p:spPr>
            <a:xfrm>
              <a:off x="1494257" y="4876800"/>
              <a:ext cx="5897143" cy="144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200400" y="48768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010400" y="57150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25212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Client Reports – Add/Edit Email Options</a:t>
            </a:r>
            <a:endParaRPr lang="en-US" altLang="en-US" sz="2000" b="1" dirty="0"/>
          </a:p>
        </p:txBody>
      </p:sp>
      <p:sp>
        <p:nvSpPr>
          <p:cNvPr id="5" name="TextBox 4"/>
          <p:cNvSpPr txBox="1"/>
          <p:nvPr/>
        </p:nvSpPr>
        <p:spPr>
          <a:xfrm>
            <a:off x="457200" y="762000"/>
            <a:ext cx="8229600" cy="646331"/>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Management </a:t>
            </a:r>
            <a:r>
              <a:rPr lang="en-US" b="1" dirty="0">
                <a:latin typeface="Arial" panose="020B0604020202020204" pitchFamily="34" charset="0"/>
                <a:cs typeface="Arial" panose="020B0604020202020204" pitchFamily="34" charset="0"/>
              </a:rPr>
              <a:t>&gt; Client update &gt; </a:t>
            </a:r>
            <a:r>
              <a:rPr lang="en-US" b="1" dirty="0" smtClean="0">
                <a:latin typeface="Arial" panose="020B0604020202020204" pitchFamily="34" charset="0"/>
                <a:cs typeface="Arial" panose="020B0604020202020204" pitchFamily="34" charset="0"/>
              </a:rPr>
              <a:t>Page 3 - </a:t>
            </a:r>
            <a:r>
              <a:rPr lang="en-US" b="1" i="1" dirty="0" smtClean="0">
                <a:latin typeface="Arial" panose="020B0604020202020204" pitchFamily="34" charset="0"/>
                <a:cs typeface="Arial" panose="020B0604020202020204" pitchFamily="34" charset="0"/>
              </a:rPr>
              <a:t>E-mailing options &gt; Press Enter</a:t>
            </a:r>
            <a:endParaRPr lang="en-US" b="1" i="1" dirty="0">
              <a:latin typeface="Arial" panose="020B0604020202020204" pitchFamily="34" charset="0"/>
              <a:cs typeface="Arial" panose="020B0604020202020204" pitchFamily="34" charset="0"/>
            </a:endParaRPr>
          </a:p>
          <a:p>
            <a:pPr lvl="0"/>
            <a:endParaRPr lang="en-US" b="1" dirty="0">
              <a:latin typeface="Arial" panose="020B0604020202020204" pitchFamily="34" charset="0"/>
              <a:cs typeface="Arial" panose="020B0604020202020204" pitchFamily="34" charset="0"/>
            </a:endParaRPr>
          </a:p>
        </p:txBody>
      </p:sp>
      <p:grpSp>
        <p:nvGrpSpPr>
          <p:cNvPr id="18" name="Group 17"/>
          <p:cNvGrpSpPr/>
          <p:nvPr/>
        </p:nvGrpSpPr>
        <p:grpSpPr>
          <a:xfrm>
            <a:off x="458019" y="1867418"/>
            <a:ext cx="8119243" cy="4685782"/>
            <a:chOff x="458019" y="1867418"/>
            <a:chExt cx="8119243" cy="468578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19" y="1867418"/>
              <a:ext cx="6552381" cy="14666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547" y="3476057"/>
              <a:ext cx="4105715" cy="3077143"/>
            </a:xfrm>
            <a:prstGeom prst="rect">
              <a:avLst/>
            </a:prstGeom>
          </p:spPr>
        </p:pic>
        <p:sp>
          <p:nvSpPr>
            <p:cNvPr id="7" name="Oval 6"/>
            <p:cNvSpPr/>
            <p:nvPr/>
          </p:nvSpPr>
          <p:spPr>
            <a:xfrm>
              <a:off x="4495800" y="49530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629400" y="28956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Elbow Connector 13"/>
            <p:cNvCxnSpPr>
              <a:stCxn id="9" idx="4"/>
              <a:endCxn id="4" idx="1"/>
            </p:cNvCxnSpPr>
            <p:nvPr/>
          </p:nvCxnSpPr>
          <p:spPr>
            <a:xfrm rot="5400000">
              <a:off x="4662410" y="2933338"/>
              <a:ext cx="1890429" cy="2272153"/>
            </a:xfrm>
            <a:prstGeom prst="bentConnector4">
              <a:avLst>
                <a:gd name="adj1" fmla="val 14596"/>
                <a:gd name="adj2" fmla="val 11006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17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Client Reports– Setup Email Options</a:t>
            </a:r>
            <a:endParaRPr lang="en-US" altLang="en-US" sz="2000" b="1" dirty="0"/>
          </a:p>
        </p:txBody>
      </p:sp>
      <p:grpSp>
        <p:nvGrpSpPr>
          <p:cNvPr id="15" name="Group 14"/>
          <p:cNvGrpSpPr/>
          <p:nvPr/>
        </p:nvGrpSpPr>
        <p:grpSpPr>
          <a:xfrm>
            <a:off x="691856" y="914400"/>
            <a:ext cx="7994944" cy="5638800"/>
            <a:chOff x="691856" y="914400"/>
            <a:chExt cx="7994944" cy="56388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57" y="914400"/>
              <a:ext cx="2737143" cy="2051429"/>
            </a:xfrm>
            <a:prstGeom prst="rect">
              <a:avLst/>
            </a:prstGeom>
          </p:spPr>
        </p:pic>
        <p:sp>
          <p:nvSpPr>
            <p:cNvPr id="7" name="Oval 6"/>
            <p:cNvSpPr/>
            <p:nvPr/>
          </p:nvSpPr>
          <p:spPr>
            <a:xfrm>
              <a:off x="3200400" y="48768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010400" y="5715000"/>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121772"/>
              <a:ext cx="5665714" cy="4431428"/>
            </a:xfrm>
            <a:prstGeom prst="rect">
              <a:avLst/>
            </a:prstGeom>
          </p:spPr>
        </p:pic>
        <p:sp>
          <p:nvSpPr>
            <p:cNvPr id="4" name="Oval 3"/>
            <p:cNvSpPr/>
            <p:nvPr/>
          </p:nvSpPr>
          <p:spPr>
            <a:xfrm>
              <a:off x="7086600" y="2121772"/>
              <a:ext cx="1600200" cy="1002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1856" y="1905000"/>
              <a:ext cx="222544" cy="240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p:cNvCxnSpPr>
              <a:stCxn id="11" idx="5"/>
              <a:endCxn id="4" idx="0"/>
            </p:cNvCxnSpPr>
            <p:nvPr/>
          </p:nvCxnSpPr>
          <p:spPr>
            <a:xfrm rot="16200000" flipH="1">
              <a:off x="4378477" y="-1386451"/>
              <a:ext cx="11554" cy="7004891"/>
            </a:xfrm>
            <a:prstGeom prst="bentConnector5">
              <a:avLst>
                <a:gd name="adj1" fmla="val 1070339"/>
                <a:gd name="adj2" fmla="val 44522"/>
                <a:gd name="adj3" fmla="val -1878536"/>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765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48235"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Client Reports –  Print </a:t>
            </a:r>
            <a:r>
              <a:rPr lang="en-US" altLang="en-US" sz="2000" b="1" dirty="0"/>
              <a:t>Manually </a:t>
            </a:r>
            <a:r>
              <a:rPr lang="en-US" altLang="en-US" sz="2000" b="1" dirty="0" smtClean="0"/>
              <a:t>Using </a:t>
            </a:r>
            <a:r>
              <a:rPr lang="en-US" altLang="en-US" sz="2000" b="1" dirty="0"/>
              <a:t>Acknowledgements</a:t>
            </a:r>
          </a:p>
        </p:txBody>
      </p:sp>
      <p:sp>
        <p:nvSpPr>
          <p:cNvPr id="5" name="TextBox 4"/>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Daily </a:t>
            </a:r>
            <a:r>
              <a:rPr lang="en-US" b="1" dirty="0" smtClean="0">
                <a:latin typeface="Arial" panose="020B0604020202020204" pitchFamily="34" charset="0"/>
                <a:cs typeface="Arial" panose="020B0604020202020204" pitchFamily="34" charset="0"/>
              </a:rPr>
              <a:t>reports menu  &gt; Acknowledgements</a:t>
            </a:r>
            <a:endParaRPr lang="en-US" b="1" dirty="0">
              <a:latin typeface="Arial" panose="020B0604020202020204" pitchFamily="34" charset="0"/>
              <a:cs typeface="Arial" panose="020B0604020202020204" pitchFamily="34" charset="0"/>
            </a:endParaRPr>
          </a:p>
        </p:txBody>
      </p:sp>
      <p:grpSp>
        <p:nvGrpSpPr>
          <p:cNvPr id="13" name="Group 12"/>
          <p:cNvGrpSpPr/>
          <p:nvPr/>
        </p:nvGrpSpPr>
        <p:grpSpPr>
          <a:xfrm>
            <a:off x="1600200" y="1577899"/>
            <a:ext cx="5760000" cy="4532527"/>
            <a:chOff x="1372000" y="2027486"/>
            <a:chExt cx="5760000" cy="45325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00" y="2027486"/>
              <a:ext cx="5760000" cy="4525714"/>
            </a:xfrm>
            <a:prstGeom prst="rect">
              <a:avLst/>
            </a:prstGeom>
          </p:spPr>
        </p:pic>
        <p:sp>
          <p:nvSpPr>
            <p:cNvPr id="10" name="Rectangle 9"/>
            <p:cNvSpPr/>
            <p:nvPr/>
          </p:nvSpPr>
          <p:spPr>
            <a:xfrm>
              <a:off x="1372000" y="6331413"/>
              <a:ext cx="2514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Content Placeholder 2"/>
          <p:cNvSpPr txBox="1">
            <a:spLocks/>
          </p:cNvSpPr>
          <p:nvPr/>
        </p:nvSpPr>
        <p:spPr bwMode="auto">
          <a:xfrm>
            <a:off x="-76200" y="1208567"/>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endParaRPr lang="en-US" altLang="en-US" dirty="0"/>
          </a:p>
        </p:txBody>
      </p:sp>
    </p:spTree>
    <p:extLst>
      <p:ext uri="{BB962C8B-B14F-4D97-AF65-F5344CB8AC3E}">
        <p14:creationId xmlns:p14="http://schemas.microsoft.com/office/powerpoint/2010/main" val="2556939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Printing Manually: Example of Acknowledgement</a:t>
            </a:r>
            <a:endParaRPr lang="en-US" altLang="en-US" sz="2000" b="1" dirty="0"/>
          </a:p>
        </p:txBody>
      </p:sp>
      <p:sp>
        <p:nvSpPr>
          <p:cNvPr id="5" name="TextBox 4"/>
          <p:cNvSpPr txBox="1"/>
          <p:nvPr/>
        </p:nvSpPr>
        <p:spPr>
          <a:xfrm>
            <a:off x="457200" y="762000"/>
            <a:ext cx="8229600" cy="369332"/>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Daily </a:t>
            </a:r>
            <a:r>
              <a:rPr lang="en-US" b="1" dirty="0" smtClean="0">
                <a:latin typeface="Arial" panose="020B0604020202020204" pitchFamily="34" charset="0"/>
                <a:cs typeface="Arial" panose="020B0604020202020204" pitchFamily="34" charset="0"/>
              </a:rPr>
              <a:t>reports menu  &gt; Acknowledgements</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654595" y="1295400"/>
            <a:ext cx="4343400" cy="5122985"/>
          </a:xfrm>
          <a:prstGeom prst="rect">
            <a:avLst/>
          </a:prstGeom>
          <a:ln>
            <a:solidFill>
              <a:schemeClr val="tx1"/>
            </a:solidFill>
          </a:ln>
        </p:spPr>
      </p:pic>
    </p:spTree>
    <p:extLst>
      <p:ext uri="{BB962C8B-B14F-4D97-AF65-F5344CB8AC3E}">
        <p14:creationId xmlns:p14="http://schemas.microsoft.com/office/powerpoint/2010/main" val="1879335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10923</TotalTime>
  <Words>996</Words>
  <Application>Microsoft Office PowerPoint</Application>
  <PresentationFormat>On-screen Show (4:3)</PresentationFormat>
  <Paragraphs>171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Britannic Bold</vt:lpstr>
      <vt:lpstr>Calibri</vt:lpstr>
      <vt:lpstr>Wingdings</vt:lpstr>
      <vt:lpstr>VideoDoc_with_Logo</vt:lpstr>
      <vt:lpstr>RMEx Management Training: Generating Reports For Your Clients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RMEx Management Training: Generating Reports For Your Clients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 jamie</cp:lastModifiedBy>
  <cp:revision>941</cp:revision>
  <cp:lastPrinted>2016-03-04T14:11:34Z</cp:lastPrinted>
  <dcterms:created xsi:type="dcterms:W3CDTF">2012-07-09T14:58:59Z</dcterms:created>
  <dcterms:modified xsi:type="dcterms:W3CDTF">2016-03-09T14:18:07Z</dcterms:modified>
</cp:coreProperties>
</file>