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8" r:id="rId3"/>
    <p:sldId id="319" r:id="rId4"/>
    <p:sldId id="347" r:id="rId5"/>
    <p:sldId id="367" r:id="rId6"/>
    <p:sldId id="349" r:id="rId7"/>
    <p:sldId id="350" r:id="rId8"/>
    <p:sldId id="351" r:id="rId9"/>
    <p:sldId id="320" r:id="rId10"/>
    <p:sldId id="357" r:id="rId11"/>
    <p:sldId id="352" r:id="rId12"/>
    <p:sldId id="363" r:id="rId13"/>
    <p:sldId id="359" r:id="rId14"/>
    <p:sldId id="360" r:id="rId15"/>
    <p:sldId id="368" r:id="rId16"/>
    <p:sldId id="374" r:id="rId17"/>
    <p:sldId id="373" r:id="rId18"/>
    <p:sldId id="362" r:id="rId19"/>
    <p:sldId id="369" r:id="rId20"/>
    <p:sldId id="354" r:id="rId21"/>
    <p:sldId id="375" r:id="rId22"/>
    <p:sldId id="365" r:id="rId23"/>
    <p:sldId id="366" r:id="rId24"/>
    <p:sldId id="371" r:id="rId25"/>
    <p:sldId id="372" r:id="rId26"/>
    <p:sldId id="376" r:id="rId27"/>
    <p:sldId id="269" r:id="rId28"/>
    <p:sldId id="345" r:id="rId29"/>
    <p:sldId id="346" r:id="rId30"/>
    <p:sldId id="30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1DAF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70" autoAdjust="0"/>
    <p:restoredTop sz="75719" autoAdjust="0"/>
  </p:normalViewPr>
  <p:slideViewPr>
    <p:cSldViewPr>
      <p:cViewPr varScale="1">
        <p:scale>
          <a:sx n="66" d="100"/>
          <a:sy n="66" d="100"/>
        </p:scale>
        <p:origin x="204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2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0738CF-4A4D-4460-A875-A42EE0004D8A}"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ADA05E32-CC3F-4F64-891A-98177954E2B4}">
      <dgm:prSet phldrT="[Text]"/>
      <dgm:spPr/>
      <dgm:t>
        <a:bodyPr/>
        <a:lstStyle/>
        <a:p>
          <a:r>
            <a:rPr lang="en-US" dirty="0" smtClean="0"/>
            <a:t>Payment Transactions</a:t>
          </a:r>
          <a:endParaRPr lang="en-US" dirty="0"/>
        </a:p>
      </dgm:t>
    </dgm:pt>
    <dgm:pt modelId="{5E9910A0-CC00-4C26-9ACD-15955FD1E6C2}" type="parTrans" cxnId="{30B812C2-FD41-4AAB-B469-9B8524C21E8A}">
      <dgm:prSet/>
      <dgm:spPr/>
      <dgm:t>
        <a:bodyPr/>
        <a:lstStyle/>
        <a:p>
          <a:endParaRPr lang="en-US"/>
        </a:p>
      </dgm:t>
    </dgm:pt>
    <dgm:pt modelId="{EE26C9E7-E8BD-4354-88CB-729BF2C65711}" type="sibTrans" cxnId="{30B812C2-FD41-4AAB-B469-9B8524C21E8A}">
      <dgm:prSet/>
      <dgm:spPr/>
      <dgm:t>
        <a:bodyPr/>
        <a:lstStyle/>
        <a:p>
          <a:endParaRPr lang="en-US"/>
        </a:p>
      </dgm:t>
    </dgm:pt>
    <dgm:pt modelId="{5DB87F01-C076-4A39-A7DE-C4AAA7FFE78D}">
      <dgm:prSet phldrT="[Text]"/>
      <dgm:spPr/>
      <dgm:t>
        <a:bodyPr/>
        <a:lstStyle/>
        <a:p>
          <a:r>
            <a:rPr lang="en-US" dirty="0" smtClean="0"/>
            <a:t>Primary Balance</a:t>
          </a:r>
          <a:endParaRPr lang="en-US" dirty="0"/>
        </a:p>
      </dgm:t>
    </dgm:pt>
    <dgm:pt modelId="{F3C73925-87EC-463A-A6C9-DA6779A67E05}" type="parTrans" cxnId="{F0066334-6D86-4990-AA53-2F466796B5D8}">
      <dgm:prSet/>
      <dgm:spPr/>
      <dgm:t>
        <a:bodyPr/>
        <a:lstStyle/>
        <a:p>
          <a:endParaRPr lang="en-US" dirty="0"/>
        </a:p>
      </dgm:t>
    </dgm:pt>
    <dgm:pt modelId="{834DED68-B54F-4B26-A840-E6478EC26BD3}" type="sibTrans" cxnId="{F0066334-6D86-4990-AA53-2F466796B5D8}">
      <dgm:prSet/>
      <dgm:spPr/>
      <dgm:t>
        <a:bodyPr/>
        <a:lstStyle/>
        <a:p>
          <a:endParaRPr lang="en-US"/>
        </a:p>
      </dgm:t>
    </dgm:pt>
    <dgm:pt modelId="{83EE8095-85BB-4276-9CB7-DA056AF40DB2}">
      <dgm:prSet phldrT="[Text]"/>
      <dgm:spPr/>
      <dgm:t>
        <a:bodyPr/>
        <a:lstStyle/>
        <a:p>
          <a:r>
            <a:rPr lang="en-US" dirty="0" smtClean="0"/>
            <a:t>Interest</a:t>
          </a:r>
          <a:endParaRPr lang="en-US" dirty="0"/>
        </a:p>
      </dgm:t>
    </dgm:pt>
    <dgm:pt modelId="{838DC3EC-CC95-4B40-9F95-6BE90C481C14}" type="parTrans" cxnId="{69AE1C79-342C-4F43-BD5C-E0952E932716}">
      <dgm:prSet/>
      <dgm:spPr/>
      <dgm:t>
        <a:bodyPr/>
        <a:lstStyle/>
        <a:p>
          <a:endParaRPr lang="en-US" dirty="0"/>
        </a:p>
      </dgm:t>
    </dgm:pt>
    <dgm:pt modelId="{F55A561E-5B92-4368-A5FE-A3A4695A1663}" type="sibTrans" cxnId="{69AE1C79-342C-4F43-BD5C-E0952E932716}">
      <dgm:prSet/>
      <dgm:spPr/>
      <dgm:t>
        <a:bodyPr/>
        <a:lstStyle/>
        <a:p>
          <a:endParaRPr lang="en-US"/>
        </a:p>
      </dgm:t>
    </dgm:pt>
    <dgm:pt modelId="{2D490F11-9F9E-4540-8601-E57880B591C8}">
      <dgm:prSet phldrT="[Text]"/>
      <dgm:spPr/>
      <dgm:t>
        <a:bodyPr/>
        <a:lstStyle/>
        <a:p>
          <a:r>
            <a:rPr lang="en-US" dirty="0" smtClean="0"/>
            <a:t>Other Costs</a:t>
          </a:r>
          <a:endParaRPr lang="en-US" dirty="0"/>
        </a:p>
      </dgm:t>
    </dgm:pt>
    <dgm:pt modelId="{875597BD-3D3B-4318-B427-140C2DB06BB8}" type="parTrans" cxnId="{4C3AA7A5-7DDB-43A5-AEAC-1D47C6711AA4}">
      <dgm:prSet/>
      <dgm:spPr/>
      <dgm:t>
        <a:bodyPr/>
        <a:lstStyle/>
        <a:p>
          <a:endParaRPr lang="en-US" dirty="0"/>
        </a:p>
      </dgm:t>
    </dgm:pt>
    <dgm:pt modelId="{C0FD7B50-F607-4D31-B456-2B1F3483C842}" type="sibTrans" cxnId="{4C3AA7A5-7DDB-43A5-AEAC-1D47C6711AA4}">
      <dgm:prSet/>
      <dgm:spPr/>
      <dgm:t>
        <a:bodyPr/>
        <a:lstStyle/>
        <a:p>
          <a:endParaRPr lang="en-US"/>
        </a:p>
      </dgm:t>
    </dgm:pt>
    <dgm:pt modelId="{0F94A978-AE65-47DA-94D4-81E004453C82}" type="pres">
      <dgm:prSet presAssocID="{AE0738CF-4A4D-4460-A875-A42EE0004D8A}" presName="Name0" presStyleCnt="0">
        <dgm:presLayoutVars>
          <dgm:chMax val="1"/>
          <dgm:dir/>
          <dgm:animLvl val="ctr"/>
          <dgm:resizeHandles val="exact"/>
        </dgm:presLayoutVars>
      </dgm:prSet>
      <dgm:spPr/>
      <dgm:t>
        <a:bodyPr/>
        <a:lstStyle/>
        <a:p>
          <a:endParaRPr lang="en-US"/>
        </a:p>
      </dgm:t>
    </dgm:pt>
    <dgm:pt modelId="{81E4F20A-94F0-475F-8DB8-ED5CA37284B7}" type="pres">
      <dgm:prSet presAssocID="{ADA05E32-CC3F-4F64-891A-98177954E2B4}" presName="centerShape" presStyleLbl="node0" presStyleIdx="0" presStyleCnt="1"/>
      <dgm:spPr/>
      <dgm:t>
        <a:bodyPr/>
        <a:lstStyle/>
        <a:p>
          <a:endParaRPr lang="en-US"/>
        </a:p>
      </dgm:t>
    </dgm:pt>
    <dgm:pt modelId="{49FB8BBB-7F4D-4A97-8DBA-DF1D0051522E}" type="pres">
      <dgm:prSet presAssocID="{F3C73925-87EC-463A-A6C9-DA6779A67E05}" presName="parTrans" presStyleLbl="sibTrans2D1" presStyleIdx="0" presStyleCnt="3"/>
      <dgm:spPr/>
      <dgm:t>
        <a:bodyPr/>
        <a:lstStyle/>
        <a:p>
          <a:endParaRPr lang="en-US"/>
        </a:p>
      </dgm:t>
    </dgm:pt>
    <dgm:pt modelId="{FE395AA2-A077-42D0-9F44-BD3BAE7F1147}" type="pres">
      <dgm:prSet presAssocID="{F3C73925-87EC-463A-A6C9-DA6779A67E05}" presName="connectorText" presStyleLbl="sibTrans2D1" presStyleIdx="0" presStyleCnt="3"/>
      <dgm:spPr/>
      <dgm:t>
        <a:bodyPr/>
        <a:lstStyle/>
        <a:p>
          <a:endParaRPr lang="en-US"/>
        </a:p>
      </dgm:t>
    </dgm:pt>
    <dgm:pt modelId="{156F61A3-5DF6-4032-847A-31A38A42E275}" type="pres">
      <dgm:prSet presAssocID="{5DB87F01-C076-4A39-A7DE-C4AAA7FFE78D}" presName="node" presStyleLbl="node1" presStyleIdx="0" presStyleCnt="3">
        <dgm:presLayoutVars>
          <dgm:bulletEnabled val="1"/>
        </dgm:presLayoutVars>
      </dgm:prSet>
      <dgm:spPr/>
      <dgm:t>
        <a:bodyPr/>
        <a:lstStyle/>
        <a:p>
          <a:endParaRPr lang="en-US"/>
        </a:p>
      </dgm:t>
    </dgm:pt>
    <dgm:pt modelId="{5EB25E66-E6C8-4405-A91C-596254A8D224}" type="pres">
      <dgm:prSet presAssocID="{838DC3EC-CC95-4B40-9F95-6BE90C481C14}" presName="parTrans" presStyleLbl="sibTrans2D1" presStyleIdx="1" presStyleCnt="3"/>
      <dgm:spPr/>
      <dgm:t>
        <a:bodyPr/>
        <a:lstStyle/>
        <a:p>
          <a:endParaRPr lang="en-US"/>
        </a:p>
      </dgm:t>
    </dgm:pt>
    <dgm:pt modelId="{7A7A9C1E-0072-4977-80E1-44D81717A3F3}" type="pres">
      <dgm:prSet presAssocID="{838DC3EC-CC95-4B40-9F95-6BE90C481C14}" presName="connectorText" presStyleLbl="sibTrans2D1" presStyleIdx="1" presStyleCnt="3"/>
      <dgm:spPr/>
      <dgm:t>
        <a:bodyPr/>
        <a:lstStyle/>
        <a:p>
          <a:endParaRPr lang="en-US"/>
        </a:p>
      </dgm:t>
    </dgm:pt>
    <dgm:pt modelId="{5DD22D34-0526-43C7-BEF7-C664F723BBA5}" type="pres">
      <dgm:prSet presAssocID="{83EE8095-85BB-4276-9CB7-DA056AF40DB2}" presName="node" presStyleLbl="node1" presStyleIdx="1" presStyleCnt="3">
        <dgm:presLayoutVars>
          <dgm:bulletEnabled val="1"/>
        </dgm:presLayoutVars>
      </dgm:prSet>
      <dgm:spPr/>
      <dgm:t>
        <a:bodyPr/>
        <a:lstStyle/>
        <a:p>
          <a:endParaRPr lang="en-US"/>
        </a:p>
      </dgm:t>
    </dgm:pt>
    <dgm:pt modelId="{BEFF6350-7FF5-406F-92EE-2AA5D6A1E0AF}" type="pres">
      <dgm:prSet presAssocID="{875597BD-3D3B-4318-B427-140C2DB06BB8}" presName="parTrans" presStyleLbl="sibTrans2D1" presStyleIdx="2" presStyleCnt="3"/>
      <dgm:spPr/>
      <dgm:t>
        <a:bodyPr/>
        <a:lstStyle/>
        <a:p>
          <a:endParaRPr lang="en-US"/>
        </a:p>
      </dgm:t>
    </dgm:pt>
    <dgm:pt modelId="{879B6A99-DB2E-4C21-AE24-CC667847EB0C}" type="pres">
      <dgm:prSet presAssocID="{875597BD-3D3B-4318-B427-140C2DB06BB8}" presName="connectorText" presStyleLbl="sibTrans2D1" presStyleIdx="2" presStyleCnt="3"/>
      <dgm:spPr/>
      <dgm:t>
        <a:bodyPr/>
        <a:lstStyle/>
        <a:p>
          <a:endParaRPr lang="en-US"/>
        </a:p>
      </dgm:t>
    </dgm:pt>
    <dgm:pt modelId="{9D100935-DE19-499B-926A-8E22138C30D1}" type="pres">
      <dgm:prSet presAssocID="{2D490F11-9F9E-4540-8601-E57880B591C8}" presName="node" presStyleLbl="node1" presStyleIdx="2" presStyleCnt="3">
        <dgm:presLayoutVars>
          <dgm:bulletEnabled val="1"/>
        </dgm:presLayoutVars>
      </dgm:prSet>
      <dgm:spPr/>
      <dgm:t>
        <a:bodyPr/>
        <a:lstStyle/>
        <a:p>
          <a:endParaRPr lang="en-US"/>
        </a:p>
      </dgm:t>
    </dgm:pt>
  </dgm:ptLst>
  <dgm:cxnLst>
    <dgm:cxn modelId="{1A956DD9-4646-4F76-AA3E-4640FD80E3B2}" type="presOf" srcId="{875597BD-3D3B-4318-B427-140C2DB06BB8}" destId="{879B6A99-DB2E-4C21-AE24-CC667847EB0C}" srcOrd="1" destOrd="0" presId="urn:microsoft.com/office/officeart/2005/8/layout/radial5"/>
    <dgm:cxn modelId="{F7B533C1-BEB6-42A9-97F1-3792AC70A0EE}" type="presOf" srcId="{2D490F11-9F9E-4540-8601-E57880B591C8}" destId="{9D100935-DE19-499B-926A-8E22138C30D1}" srcOrd="0" destOrd="0" presId="urn:microsoft.com/office/officeart/2005/8/layout/radial5"/>
    <dgm:cxn modelId="{720F0583-2451-460A-97C0-6A39583A9434}" type="presOf" srcId="{ADA05E32-CC3F-4F64-891A-98177954E2B4}" destId="{81E4F20A-94F0-475F-8DB8-ED5CA37284B7}" srcOrd="0" destOrd="0" presId="urn:microsoft.com/office/officeart/2005/8/layout/radial5"/>
    <dgm:cxn modelId="{DF4BC84F-54AD-42EF-8D7E-4861C91CDF34}" type="presOf" srcId="{5DB87F01-C076-4A39-A7DE-C4AAA7FFE78D}" destId="{156F61A3-5DF6-4032-847A-31A38A42E275}" srcOrd="0" destOrd="0" presId="urn:microsoft.com/office/officeart/2005/8/layout/radial5"/>
    <dgm:cxn modelId="{69AE1C79-342C-4F43-BD5C-E0952E932716}" srcId="{ADA05E32-CC3F-4F64-891A-98177954E2B4}" destId="{83EE8095-85BB-4276-9CB7-DA056AF40DB2}" srcOrd="1" destOrd="0" parTransId="{838DC3EC-CC95-4B40-9F95-6BE90C481C14}" sibTransId="{F55A561E-5B92-4368-A5FE-A3A4695A1663}"/>
    <dgm:cxn modelId="{CCB61635-90F3-4238-86D0-2B2BC04CF0F4}" type="presOf" srcId="{F3C73925-87EC-463A-A6C9-DA6779A67E05}" destId="{49FB8BBB-7F4D-4A97-8DBA-DF1D0051522E}" srcOrd="0" destOrd="0" presId="urn:microsoft.com/office/officeart/2005/8/layout/radial5"/>
    <dgm:cxn modelId="{4C3AA7A5-7DDB-43A5-AEAC-1D47C6711AA4}" srcId="{ADA05E32-CC3F-4F64-891A-98177954E2B4}" destId="{2D490F11-9F9E-4540-8601-E57880B591C8}" srcOrd="2" destOrd="0" parTransId="{875597BD-3D3B-4318-B427-140C2DB06BB8}" sibTransId="{C0FD7B50-F607-4D31-B456-2B1F3483C842}"/>
    <dgm:cxn modelId="{F0066334-6D86-4990-AA53-2F466796B5D8}" srcId="{ADA05E32-CC3F-4F64-891A-98177954E2B4}" destId="{5DB87F01-C076-4A39-A7DE-C4AAA7FFE78D}" srcOrd="0" destOrd="0" parTransId="{F3C73925-87EC-463A-A6C9-DA6779A67E05}" sibTransId="{834DED68-B54F-4B26-A840-E6478EC26BD3}"/>
    <dgm:cxn modelId="{F2959D83-6498-433D-8758-3E8DCE3D8BC8}" type="presOf" srcId="{875597BD-3D3B-4318-B427-140C2DB06BB8}" destId="{BEFF6350-7FF5-406F-92EE-2AA5D6A1E0AF}" srcOrd="0" destOrd="0" presId="urn:microsoft.com/office/officeart/2005/8/layout/radial5"/>
    <dgm:cxn modelId="{697E0822-9CB2-4D74-945D-776871332D9F}" type="presOf" srcId="{838DC3EC-CC95-4B40-9F95-6BE90C481C14}" destId="{7A7A9C1E-0072-4977-80E1-44D81717A3F3}" srcOrd="1" destOrd="0" presId="urn:microsoft.com/office/officeart/2005/8/layout/radial5"/>
    <dgm:cxn modelId="{704E8C4D-AC5F-4884-ABAF-172B96318D4D}" type="presOf" srcId="{838DC3EC-CC95-4B40-9F95-6BE90C481C14}" destId="{5EB25E66-E6C8-4405-A91C-596254A8D224}" srcOrd="0" destOrd="0" presId="urn:microsoft.com/office/officeart/2005/8/layout/radial5"/>
    <dgm:cxn modelId="{7C654D00-C4AB-4CFF-9595-EABE19B54AB0}" type="presOf" srcId="{F3C73925-87EC-463A-A6C9-DA6779A67E05}" destId="{FE395AA2-A077-42D0-9F44-BD3BAE7F1147}" srcOrd="1" destOrd="0" presId="urn:microsoft.com/office/officeart/2005/8/layout/radial5"/>
    <dgm:cxn modelId="{30B812C2-FD41-4AAB-B469-9B8524C21E8A}" srcId="{AE0738CF-4A4D-4460-A875-A42EE0004D8A}" destId="{ADA05E32-CC3F-4F64-891A-98177954E2B4}" srcOrd="0" destOrd="0" parTransId="{5E9910A0-CC00-4C26-9ACD-15955FD1E6C2}" sibTransId="{EE26C9E7-E8BD-4354-88CB-729BF2C65711}"/>
    <dgm:cxn modelId="{97CB99B6-AB64-49F1-8FB6-88BA3F051548}" type="presOf" srcId="{83EE8095-85BB-4276-9CB7-DA056AF40DB2}" destId="{5DD22D34-0526-43C7-BEF7-C664F723BBA5}" srcOrd="0" destOrd="0" presId="urn:microsoft.com/office/officeart/2005/8/layout/radial5"/>
    <dgm:cxn modelId="{CE32C21A-5AE2-4475-8C19-F13F4B6B108D}" type="presOf" srcId="{AE0738CF-4A4D-4460-A875-A42EE0004D8A}" destId="{0F94A978-AE65-47DA-94D4-81E004453C82}" srcOrd="0" destOrd="0" presId="urn:microsoft.com/office/officeart/2005/8/layout/radial5"/>
    <dgm:cxn modelId="{5B89AD0E-4FFF-4883-BA37-37F00639089E}" type="presParOf" srcId="{0F94A978-AE65-47DA-94D4-81E004453C82}" destId="{81E4F20A-94F0-475F-8DB8-ED5CA37284B7}" srcOrd="0" destOrd="0" presId="urn:microsoft.com/office/officeart/2005/8/layout/radial5"/>
    <dgm:cxn modelId="{EB674862-1131-49B5-A181-9CC64600EF3C}" type="presParOf" srcId="{0F94A978-AE65-47DA-94D4-81E004453C82}" destId="{49FB8BBB-7F4D-4A97-8DBA-DF1D0051522E}" srcOrd="1" destOrd="0" presId="urn:microsoft.com/office/officeart/2005/8/layout/radial5"/>
    <dgm:cxn modelId="{FB4F59B4-BFB3-40D6-A861-CC1904B164B2}" type="presParOf" srcId="{49FB8BBB-7F4D-4A97-8DBA-DF1D0051522E}" destId="{FE395AA2-A077-42D0-9F44-BD3BAE7F1147}" srcOrd="0" destOrd="0" presId="urn:microsoft.com/office/officeart/2005/8/layout/radial5"/>
    <dgm:cxn modelId="{94F192E0-D43D-40FC-A2FC-61BF55D02962}" type="presParOf" srcId="{0F94A978-AE65-47DA-94D4-81E004453C82}" destId="{156F61A3-5DF6-4032-847A-31A38A42E275}" srcOrd="2" destOrd="0" presId="urn:microsoft.com/office/officeart/2005/8/layout/radial5"/>
    <dgm:cxn modelId="{249BF827-F2A9-4311-AF27-808A11D91E79}" type="presParOf" srcId="{0F94A978-AE65-47DA-94D4-81E004453C82}" destId="{5EB25E66-E6C8-4405-A91C-596254A8D224}" srcOrd="3" destOrd="0" presId="urn:microsoft.com/office/officeart/2005/8/layout/radial5"/>
    <dgm:cxn modelId="{D6C774C1-3650-4B4B-B223-7F4FA67CDB17}" type="presParOf" srcId="{5EB25E66-E6C8-4405-A91C-596254A8D224}" destId="{7A7A9C1E-0072-4977-80E1-44D81717A3F3}" srcOrd="0" destOrd="0" presId="urn:microsoft.com/office/officeart/2005/8/layout/radial5"/>
    <dgm:cxn modelId="{39A24A84-BA02-40BB-86EE-9FBC43BF97C2}" type="presParOf" srcId="{0F94A978-AE65-47DA-94D4-81E004453C82}" destId="{5DD22D34-0526-43C7-BEF7-C664F723BBA5}" srcOrd="4" destOrd="0" presId="urn:microsoft.com/office/officeart/2005/8/layout/radial5"/>
    <dgm:cxn modelId="{844D9B2F-1ACE-4F76-A93B-652E5E037273}" type="presParOf" srcId="{0F94A978-AE65-47DA-94D4-81E004453C82}" destId="{BEFF6350-7FF5-406F-92EE-2AA5D6A1E0AF}" srcOrd="5" destOrd="0" presId="urn:microsoft.com/office/officeart/2005/8/layout/radial5"/>
    <dgm:cxn modelId="{62DBECBC-C171-4B8E-8C65-62581EEE2292}" type="presParOf" srcId="{BEFF6350-7FF5-406F-92EE-2AA5D6A1E0AF}" destId="{879B6A99-DB2E-4C21-AE24-CC667847EB0C}" srcOrd="0" destOrd="0" presId="urn:microsoft.com/office/officeart/2005/8/layout/radial5"/>
    <dgm:cxn modelId="{9F26D698-5877-47A1-8709-ACA82824DC63}" type="presParOf" srcId="{0F94A978-AE65-47DA-94D4-81E004453C82}" destId="{9D100935-DE19-499B-926A-8E22138C30D1}"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A0253-4660-487F-A53C-0821C9415D4D}" type="datetimeFigureOut">
              <a:rPr lang="en-US" smtClean="0"/>
              <a:pPr/>
              <a:t>6/8/2016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13AA79-F4F5-4DB4-A6AD-11CE42B4C6B5}" type="slidenum">
              <a:rPr lang="en-US" smtClean="0"/>
              <a:pPr/>
              <a:t>‹#›</a:t>
            </a:fld>
            <a:endParaRPr lang="en-US" dirty="0"/>
          </a:p>
        </p:txBody>
      </p:sp>
    </p:spTree>
    <p:extLst>
      <p:ext uri="{BB962C8B-B14F-4D97-AF65-F5344CB8AC3E}">
        <p14:creationId xmlns:p14="http://schemas.microsoft.com/office/powerpoint/2010/main" val="365388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609600"/>
            <a:ext cx="4572000" cy="3429000"/>
          </a:xfrm>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F003AC3-2FF7-4137-92ED-196D02F69A1A}" type="slidenum">
              <a:rPr lang="en-US" smtClean="0"/>
              <a:pPr/>
              <a:t>1</a:t>
            </a:fld>
            <a:endParaRPr lang="en-US" dirty="0"/>
          </a:p>
        </p:txBody>
      </p:sp>
    </p:spTree>
    <p:extLst>
      <p:ext uri="{BB962C8B-B14F-4D97-AF65-F5344CB8AC3E}">
        <p14:creationId xmlns:p14="http://schemas.microsoft.com/office/powerpoint/2010/main" val="342522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10</a:t>
            </a:fld>
            <a:endParaRPr lang="en-US" dirty="0"/>
          </a:p>
        </p:txBody>
      </p:sp>
    </p:spTree>
    <p:extLst>
      <p:ext uri="{BB962C8B-B14F-4D97-AF65-F5344CB8AC3E}">
        <p14:creationId xmlns:p14="http://schemas.microsoft.com/office/powerpoint/2010/main" val="1356958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11</a:t>
            </a:fld>
            <a:endParaRPr lang="en-US" dirty="0"/>
          </a:p>
        </p:txBody>
      </p:sp>
    </p:spTree>
    <p:extLst>
      <p:ext uri="{BB962C8B-B14F-4D97-AF65-F5344CB8AC3E}">
        <p14:creationId xmlns:p14="http://schemas.microsoft.com/office/powerpoint/2010/main" val="1492269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12</a:t>
            </a:fld>
            <a:endParaRPr lang="en-US" dirty="0"/>
          </a:p>
        </p:txBody>
      </p:sp>
    </p:spTree>
    <p:extLst>
      <p:ext uri="{BB962C8B-B14F-4D97-AF65-F5344CB8AC3E}">
        <p14:creationId xmlns:p14="http://schemas.microsoft.com/office/powerpoint/2010/main" val="23469195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13</a:t>
            </a:fld>
            <a:endParaRPr lang="en-US" dirty="0"/>
          </a:p>
        </p:txBody>
      </p:sp>
    </p:spTree>
    <p:extLst>
      <p:ext uri="{BB962C8B-B14F-4D97-AF65-F5344CB8AC3E}">
        <p14:creationId xmlns:p14="http://schemas.microsoft.com/office/powerpoint/2010/main" val="3174411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14</a:t>
            </a:fld>
            <a:endParaRPr lang="en-US" dirty="0"/>
          </a:p>
        </p:txBody>
      </p:sp>
    </p:spTree>
    <p:extLst>
      <p:ext uri="{BB962C8B-B14F-4D97-AF65-F5344CB8AC3E}">
        <p14:creationId xmlns:p14="http://schemas.microsoft.com/office/powerpoint/2010/main" val="536791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15</a:t>
            </a:fld>
            <a:endParaRPr lang="en-US" dirty="0"/>
          </a:p>
        </p:txBody>
      </p:sp>
    </p:spTree>
    <p:extLst>
      <p:ext uri="{BB962C8B-B14F-4D97-AF65-F5344CB8AC3E}">
        <p14:creationId xmlns:p14="http://schemas.microsoft.com/office/powerpoint/2010/main" val="2769986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16</a:t>
            </a:fld>
            <a:endParaRPr lang="en-US" dirty="0"/>
          </a:p>
        </p:txBody>
      </p:sp>
    </p:spTree>
    <p:extLst>
      <p:ext uri="{BB962C8B-B14F-4D97-AF65-F5344CB8AC3E}">
        <p14:creationId xmlns:p14="http://schemas.microsoft.com/office/powerpoint/2010/main" val="3020252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17</a:t>
            </a:fld>
            <a:endParaRPr lang="en-US" dirty="0"/>
          </a:p>
        </p:txBody>
      </p:sp>
    </p:spTree>
    <p:extLst>
      <p:ext uri="{BB962C8B-B14F-4D97-AF65-F5344CB8AC3E}">
        <p14:creationId xmlns:p14="http://schemas.microsoft.com/office/powerpoint/2010/main" val="9565530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R</a:t>
            </a:r>
            <a:r>
              <a:rPr lang="en-US" sz="1200" b="1" kern="1200" dirty="0" smtClean="0">
                <a:solidFill>
                  <a:schemeClr val="tx1"/>
                </a:solidFill>
                <a:effectLst/>
                <a:latin typeface="+mn-lt"/>
                <a:ea typeface="+mn-ea"/>
                <a:cs typeface="+mn-cs"/>
              </a:rPr>
              <a:t>emember direct checks should be processed before the postdated check options. This will merge the direct checks due today with the postdated checks due today. This allows you to apply and post the direct checks and the postdated checks together because the actual account application and posting occurs when the postdated check processes are ran.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13AA79-F4F5-4DB4-A6AD-11CE42B4C6B5}" type="slidenum">
              <a:rPr lang="en-US" smtClean="0"/>
              <a:pPr/>
              <a:t>18</a:t>
            </a:fld>
            <a:endParaRPr lang="en-US" dirty="0"/>
          </a:p>
        </p:txBody>
      </p:sp>
    </p:spTree>
    <p:extLst>
      <p:ext uri="{BB962C8B-B14F-4D97-AF65-F5344CB8AC3E}">
        <p14:creationId xmlns:p14="http://schemas.microsoft.com/office/powerpoint/2010/main" val="10224884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cap="all" dirty="0" smtClean="0">
                <a:solidFill>
                  <a:schemeClr val="tx1"/>
                </a:solidFill>
                <a:effectLst/>
                <a:latin typeface="+mn-lt"/>
                <a:ea typeface="+mn-ea"/>
                <a:cs typeface="+mn-cs"/>
              </a:rPr>
              <a:t>R</a:t>
            </a:r>
            <a:r>
              <a:rPr lang="en-US" sz="1200" b="1" kern="1200" dirty="0" smtClean="0">
                <a:solidFill>
                  <a:schemeClr val="tx1"/>
                </a:solidFill>
                <a:effectLst/>
                <a:latin typeface="+mn-lt"/>
                <a:ea typeface="+mn-ea"/>
                <a:cs typeface="+mn-cs"/>
              </a:rPr>
              <a:t>emember direct checks should be processed before the postdated check options. This will merge the direct checks due today with the postdated checks due today. This allows you to apply and post the direct checks and the postdated checks together because the actual account application and posting occurs when the postdated check processes are ran.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13AA79-F4F5-4DB4-A6AD-11CE42B4C6B5}" type="slidenum">
              <a:rPr lang="en-US" smtClean="0"/>
              <a:pPr/>
              <a:t>19</a:t>
            </a:fld>
            <a:endParaRPr lang="en-US" dirty="0"/>
          </a:p>
        </p:txBody>
      </p:sp>
    </p:spTree>
    <p:extLst>
      <p:ext uri="{BB962C8B-B14F-4D97-AF65-F5344CB8AC3E}">
        <p14:creationId xmlns:p14="http://schemas.microsoft.com/office/powerpoint/2010/main" val="863337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effectLst/>
                <a:latin typeface="+mn-lt"/>
                <a:ea typeface="+mn-ea"/>
                <a:cs typeface="+mn-cs"/>
              </a:rPr>
              <a:t>Payment processing is a very important function which affects clients, consumers and the agency and requires organization, accuracy and an eye for detail</a:t>
            </a:r>
            <a:endParaRPr lang="en-US" dirty="0"/>
          </a:p>
        </p:txBody>
      </p:sp>
      <p:sp>
        <p:nvSpPr>
          <p:cNvPr id="4" name="Slide Number Placeholder 3"/>
          <p:cNvSpPr>
            <a:spLocks noGrp="1"/>
          </p:cNvSpPr>
          <p:nvPr>
            <p:ph type="sldNum" sz="quarter" idx="10"/>
          </p:nvPr>
        </p:nvSpPr>
        <p:spPr/>
        <p:txBody>
          <a:bodyPr/>
          <a:lstStyle/>
          <a:p>
            <a:fld id="{2F003AC3-2FF7-4137-92ED-196D02F69A1A}" type="slidenum">
              <a:rPr lang="en-US" smtClean="0"/>
              <a:pPr/>
              <a:t>2</a:t>
            </a:fld>
            <a:endParaRPr lang="en-US" dirty="0"/>
          </a:p>
        </p:txBody>
      </p:sp>
    </p:spTree>
    <p:extLst>
      <p:ext uri="{BB962C8B-B14F-4D97-AF65-F5344CB8AC3E}">
        <p14:creationId xmlns:p14="http://schemas.microsoft.com/office/powerpoint/2010/main" val="3205024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20</a:t>
            </a:fld>
            <a:endParaRPr lang="en-US" dirty="0"/>
          </a:p>
        </p:txBody>
      </p:sp>
    </p:spTree>
    <p:extLst>
      <p:ext uri="{BB962C8B-B14F-4D97-AF65-F5344CB8AC3E}">
        <p14:creationId xmlns:p14="http://schemas.microsoft.com/office/powerpoint/2010/main" val="17172170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21</a:t>
            </a:fld>
            <a:endParaRPr lang="en-US" dirty="0"/>
          </a:p>
        </p:txBody>
      </p:sp>
    </p:spTree>
    <p:extLst>
      <p:ext uri="{BB962C8B-B14F-4D97-AF65-F5344CB8AC3E}">
        <p14:creationId xmlns:p14="http://schemas.microsoft.com/office/powerpoint/2010/main" val="32344940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22</a:t>
            </a:fld>
            <a:endParaRPr lang="en-US" dirty="0"/>
          </a:p>
        </p:txBody>
      </p:sp>
    </p:spTree>
    <p:extLst>
      <p:ext uri="{BB962C8B-B14F-4D97-AF65-F5344CB8AC3E}">
        <p14:creationId xmlns:p14="http://schemas.microsoft.com/office/powerpoint/2010/main" val="1251595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23</a:t>
            </a:fld>
            <a:endParaRPr lang="en-US" dirty="0"/>
          </a:p>
        </p:txBody>
      </p:sp>
    </p:spTree>
    <p:extLst>
      <p:ext uri="{BB962C8B-B14F-4D97-AF65-F5344CB8AC3E}">
        <p14:creationId xmlns:p14="http://schemas.microsoft.com/office/powerpoint/2010/main" val="3611642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24</a:t>
            </a:fld>
            <a:endParaRPr lang="en-US" dirty="0"/>
          </a:p>
        </p:txBody>
      </p:sp>
    </p:spTree>
    <p:extLst>
      <p:ext uri="{BB962C8B-B14F-4D97-AF65-F5344CB8AC3E}">
        <p14:creationId xmlns:p14="http://schemas.microsoft.com/office/powerpoint/2010/main" val="2359123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25</a:t>
            </a:fld>
            <a:endParaRPr lang="en-US" dirty="0"/>
          </a:p>
        </p:txBody>
      </p:sp>
    </p:spTree>
    <p:extLst>
      <p:ext uri="{BB962C8B-B14F-4D97-AF65-F5344CB8AC3E}">
        <p14:creationId xmlns:p14="http://schemas.microsoft.com/office/powerpoint/2010/main" val="1700442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26</a:t>
            </a:fld>
            <a:endParaRPr lang="en-US" dirty="0"/>
          </a:p>
        </p:txBody>
      </p:sp>
    </p:spTree>
    <p:extLst>
      <p:ext uri="{BB962C8B-B14F-4D97-AF65-F5344CB8AC3E}">
        <p14:creationId xmlns:p14="http://schemas.microsoft.com/office/powerpoint/2010/main" val="3711504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27</a:t>
            </a:fld>
            <a:endParaRPr lang="en-US" dirty="0"/>
          </a:p>
        </p:txBody>
      </p:sp>
    </p:spTree>
    <p:extLst>
      <p:ext uri="{BB962C8B-B14F-4D97-AF65-F5344CB8AC3E}">
        <p14:creationId xmlns:p14="http://schemas.microsoft.com/office/powerpoint/2010/main" val="1206929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28</a:t>
            </a:fld>
            <a:endParaRPr lang="en-US" dirty="0"/>
          </a:p>
        </p:txBody>
      </p:sp>
    </p:spTree>
    <p:extLst>
      <p:ext uri="{BB962C8B-B14F-4D97-AF65-F5344CB8AC3E}">
        <p14:creationId xmlns:p14="http://schemas.microsoft.com/office/powerpoint/2010/main" val="29258272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29</a:t>
            </a:fld>
            <a:endParaRPr lang="en-US" dirty="0"/>
          </a:p>
        </p:txBody>
      </p:sp>
    </p:spTree>
    <p:extLst>
      <p:ext uri="{BB962C8B-B14F-4D97-AF65-F5344CB8AC3E}">
        <p14:creationId xmlns:p14="http://schemas.microsoft.com/office/powerpoint/2010/main" val="15322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consumer may have a “Primary” balance, but what if there are other costs such as a court cost, and the court cost needs to be separated, and paid separately from the “Primary” balance. We What review these different “Balance types”</a:t>
            </a:r>
          </a:p>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3</a:t>
            </a:fld>
            <a:endParaRPr lang="en-US" dirty="0"/>
          </a:p>
        </p:txBody>
      </p:sp>
    </p:spTree>
    <p:extLst>
      <p:ext uri="{BB962C8B-B14F-4D97-AF65-F5344CB8AC3E}">
        <p14:creationId xmlns:p14="http://schemas.microsoft.com/office/powerpoint/2010/main" val="3503552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609600"/>
            <a:ext cx="4572000" cy="3429000"/>
          </a:xfrm>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F003AC3-2FF7-4137-92ED-196D02F69A1A}" type="slidenum">
              <a:rPr lang="en-US" smtClean="0"/>
              <a:pPr/>
              <a:t>30</a:t>
            </a:fld>
            <a:endParaRPr lang="en-US" dirty="0"/>
          </a:p>
        </p:txBody>
      </p:sp>
    </p:spTree>
    <p:extLst>
      <p:ext uri="{BB962C8B-B14F-4D97-AF65-F5344CB8AC3E}">
        <p14:creationId xmlns:p14="http://schemas.microsoft.com/office/powerpoint/2010/main" val="197588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Secondary balances and their properties are defined by the management. Some of these options include the ability to give collectors credit, report on the remittance statement and compute fees based on the amount collected. (Court costs, Services and returned check charges are examples of secondary balances.)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4</a:t>
            </a:fld>
            <a:endParaRPr lang="en-US" dirty="0"/>
          </a:p>
        </p:txBody>
      </p:sp>
    </p:spTree>
    <p:extLst>
      <p:ext uri="{BB962C8B-B14F-4D97-AF65-F5344CB8AC3E}">
        <p14:creationId xmlns:p14="http://schemas.microsoft.com/office/powerpoint/2010/main" val="129478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5</a:t>
            </a:fld>
            <a:endParaRPr lang="en-US" dirty="0"/>
          </a:p>
        </p:txBody>
      </p:sp>
    </p:spTree>
    <p:extLst>
      <p:ext uri="{BB962C8B-B14F-4D97-AF65-F5344CB8AC3E}">
        <p14:creationId xmlns:p14="http://schemas.microsoft.com/office/powerpoint/2010/main" val="3039898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Defining</a:t>
            </a:r>
            <a:r>
              <a:rPr lang="en-US" baseline="0" dirty="0" smtClean="0"/>
              <a:t> the type of payments a user will be enters. </a:t>
            </a:r>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6</a:t>
            </a:fld>
            <a:endParaRPr lang="en-US" dirty="0"/>
          </a:p>
        </p:txBody>
      </p:sp>
    </p:spTree>
    <p:extLst>
      <p:ext uri="{BB962C8B-B14F-4D97-AF65-F5344CB8AC3E}">
        <p14:creationId xmlns:p14="http://schemas.microsoft.com/office/powerpoint/2010/main" val="184666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7</a:t>
            </a:fld>
            <a:endParaRPr lang="en-US" dirty="0"/>
          </a:p>
        </p:txBody>
      </p:sp>
    </p:spTree>
    <p:extLst>
      <p:ext uri="{BB962C8B-B14F-4D97-AF65-F5344CB8AC3E}">
        <p14:creationId xmlns:p14="http://schemas.microsoft.com/office/powerpoint/2010/main" val="3904809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b="1" kern="1200" dirty="0" smtClean="0">
                <a:solidFill>
                  <a:schemeClr val="tx1"/>
                </a:solidFill>
                <a:effectLst/>
                <a:latin typeface="+mn-lt"/>
                <a:ea typeface="+mn-ea"/>
                <a:cs typeface="+mn-cs"/>
              </a:rPr>
              <a:t>The following screens are displayed when this option is selected</a:t>
            </a:r>
            <a:r>
              <a:rPr lang="en-US" sz="1200" b="1" kern="1200" baseline="0" dirty="0" smtClean="0">
                <a:solidFill>
                  <a:schemeClr val="tx1"/>
                </a:solidFill>
                <a:effectLst/>
                <a:latin typeface="+mn-lt"/>
                <a:ea typeface="+mn-ea"/>
                <a:cs typeface="+mn-cs"/>
              </a:rPr>
              <a:t> when you go into consumer Agency entry</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system will automatically assign batch number 01 on this screen. What is a batch?</a:t>
            </a:r>
            <a:br>
              <a:rPr lang="en-US"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If you have multiple batches open you will need to assign a different number and hit enter.</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The following fields can be entered: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PAYMENT DATE - This is automatically filled in with the today’s system date. You should not change this date unless instructed to do so by Management. The system will not allow you to enter a future date however a prior date can be entered. Entering a prior date which falls within a period when a remittance statement was already processed can have serious consequences.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DETAILS ON PART PMT – RMEx</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will allow you to distribute a payment among different accounts which belong to the same consumer (linked accounts). This option deals with the need to display another screen in the event that you are processing a partial payment, or wish to apply a payment to a specific account in the linked group. The other screen also allows you to change some consumer information and display detailed account information.  This field is described later on when we discuss Processing Linked Accounts.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PAYMENT CODE - There are different codes for each type of transaction. It is very important that the correct payment code is used for the transaction, since client remittance statements, cash and statistics are impacted.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ORIGINAL POSTING DATE – If you are entering a payment that was posted by you client, you can enter that date here.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213AA79-F4F5-4DB4-A6AD-11CE42B4C6B5}" type="slidenum">
              <a:rPr lang="en-US" smtClean="0"/>
              <a:pPr/>
              <a:t>8</a:t>
            </a:fld>
            <a:endParaRPr lang="en-US" dirty="0"/>
          </a:p>
        </p:txBody>
      </p:sp>
    </p:spTree>
    <p:extLst>
      <p:ext uri="{BB962C8B-B14F-4D97-AF65-F5344CB8AC3E}">
        <p14:creationId xmlns:p14="http://schemas.microsoft.com/office/powerpoint/2010/main" val="2515090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9</a:t>
            </a:fld>
            <a:endParaRPr lang="en-US" dirty="0"/>
          </a:p>
        </p:txBody>
      </p:sp>
    </p:spTree>
    <p:extLst>
      <p:ext uri="{BB962C8B-B14F-4D97-AF65-F5344CB8AC3E}">
        <p14:creationId xmlns:p14="http://schemas.microsoft.com/office/powerpoint/2010/main" val="551535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332B5AAE-6028-4ADB-A5BC-8382B4E5E5C7}" type="datetimeFigureOut">
              <a:rPr lang="en-US" smtClean="0"/>
              <a:pPr/>
              <a:t>6/8/2016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59EC5A8-F7C7-4558-BE3D-1D096936A19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332B5AAE-6028-4ADB-A5BC-8382B4E5E5C7}" type="datetimeFigureOut">
              <a:rPr lang="en-US" smtClean="0"/>
              <a:pPr/>
              <a:t>6/8/2016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59EC5A8-F7C7-4558-BE3D-1D096936A19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2" name="Straight Connector 11"/>
          <p:cNvCxnSpPr/>
          <p:nvPr/>
        </p:nvCxnSpPr>
        <p:spPr>
          <a:xfrm>
            <a:off x="381000" y="762000"/>
            <a:ext cx="8305800" cy="0"/>
          </a:xfrm>
          <a:prstGeom prst="line">
            <a:avLst/>
          </a:prstGeom>
          <a:ln w="28575">
            <a:gradFill flip="none" rotWithShape="1">
              <a:gsLst>
                <a:gs pos="0">
                  <a:srgbClr val="002060"/>
                </a:gs>
                <a:gs pos="50000">
                  <a:schemeClr val="accent5">
                    <a:lumMod val="40000"/>
                    <a:lumOff val="60000"/>
                  </a:schemeClr>
                </a:gs>
                <a:gs pos="100000">
                  <a:schemeClr val="tx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29600" y="6627168"/>
            <a:ext cx="457200" cy="230832"/>
          </a:xfrm>
          <a:prstGeom prst="rect">
            <a:avLst/>
          </a:prstGeom>
          <a:noFill/>
        </p:spPr>
        <p:txBody>
          <a:bodyPr wrap="square" rtlCol="0">
            <a:spAutoFit/>
          </a:bodyPr>
          <a:lstStyle/>
          <a:p>
            <a:pPr algn="ctr"/>
            <a:fld id="{951862B4-C7B9-4BF4-8359-F9353F249BCF}" type="slidenum">
              <a:rPr lang="en-US" sz="900" i="1" smtClean="0">
                <a:solidFill>
                  <a:schemeClr val="tx1"/>
                </a:solidFill>
                <a:latin typeface="Arial" pitchFamily="34" charset="0"/>
                <a:cs typeface="Arial" pitchFamily="34" charset="0"/>
              </a:rPr>
              <a:pPr algn="ctr"/>
              <a:t>‹#›</a:t>
            </a:fld>
            <a:endParaRPr lang="en-US" sz="900" dirty="0">
              <a:latin typeface="Arial" pitchFamily="34" charset="0"/>
              <a:cs typeface="Arial" pitchFamily="34" charset="0"/>
            </a:endParaRPr>
          </a:p>
        </p:txBody>
      </p:sp>
      <p:sp>
        <p:nvSpPr>
          <p:cNvPr id="10" name="TextBox 9"/>
          <p:cNvSpPr txBox="1"/>
          <p:nvPr/>
        </p:nvSpPr>
        <p:spPr>
          <a:xfrm>
            <a:off x="381000" y="6627168"/>
            <a:ext cx="2971800" cy="230832"/>
          </a:xfrm>
          <a:prstGeom prst="rect">
            <a:avLst/>
          </a:prstGeom>
          <a:noFill/>
        </p:spPr>
        <p:txBody>
          <a:bodyPr wrap="square" rtlCol="0">
            <a:spAutoFit/>
          </a:bodyPr>
          <a:lstStyle/>
          <a:p>
            <a:r>
              <a:rPr lang="en-US" sz="900" i="1" dirty="0" smtClean="0">
                <a:solidFill>
                  <a:schemeClr val="tx1"/>
                </a:solidFill>
                <a:latin typeface="Arial" pitchFamily="34" charset="0"/>
                <a:cs typeface="Arial" pitchFamily="34" charset="0"/>
              </a:rPr>
              <a:t>© Copyright 2016</a:t>
            </a:r>
            <a:r>
              <a:rPr lang="en-US" sz="900" i="1" baseline="0" dirty="0" smtClean="0">
                <a:solidFill>
                  <a:schemeClr val="tx1"/>
                </a:solidFill>
                <a:latin typeface="Arial" pitchFamily="34" charset="0"/>
                <a:cs typeface="Arial" pitchFamily="34" charset="0"/>
              </a:rPr>
              <a:t> </a:t>
            </a:r>
            <a:r>
              <a:rPr lang="en-US" sz="900" i="1" dirty="0" smtClean="0">
                <a:solidFill>
                  <a:schemeClr val="tx1"/>
                </a:solidFill>
                <a:latin typeface="Arial" pitchFamily="34" charset="0"/>
                <a:cs typeface="Arial" pitchFamily="34" charset="0"/>
              </a:rPr>
              <a:t>– Quantrax Corporation, Inc</a:t>
            </a:r>
            <a:endParaRPr lang="en-US" sz="900" dirty="0">
              <a:latin typeface="Arial" pitchFamily="34" charset="0"/>
              <a:cs typeface="Arial" pitchFamily="34" charset="0"/>
            </a:endParaRP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010400" y="76200"/>
            <a:ext cx="1604544" cy="640080"/>
          </a:xfrm>
          <a:prstGeom prst="rect">
            <a:avLst/>
          </a:prstGeom>
        </p:spPr>
      </p:pic>
      <p:cxnSp>
        <p:nvCxnSpPr>
          <p:cNvPr id="13" name="Straight Connector 12"/>
          <p:cNvCxnSpPr/>
          <p:nvPr userDrawn="1"/>
        </p:nvCxnSpPr>
        <p:spPr>
          <a:xfrm>
            <a:off x="381000" y="6629400"/>
            <a:ext cx="8305800" cy="0"/>
          </a:xfrm>
          <a:prstGeom prst="line">
            <a:avLst/>
          </a:prstGeom>
          <a:ln w="28575">
            <a:gradFill flip="none" rotWithShape="1">
              <a:gsLst>
                <a:gs pos="0">
                  <a:srgbClr val="002060"/>
                </a:gs>
                <a:gs pos="50000">
                  <a:schemeClr val="accent5">
                    <a:lumMod val="40000"/>
                    <a:lumOff val="60000"/>
                  </a:schemeClr>
                </a:gs>
                <a:gs pos="100000">
                  <a:schemeClr val="tx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2" r:id="rId2"/>
    <p:sldLayoutId id="2147483656" r:id="rId3"/>
    <p:sldLayoutId id="2147483661" r:id="rId4"/>
    <p:sldLayoutId id="2147483666"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0" y="762000"/>
            <a:ext cx="9144000" cy="1905000"/>
          </a:xfrm>
        </p:spPr>
        <p:txBody>
          <a:bodyPr>
            <a:noAutofit/>
          </a:bodyPr>
          <a:lstStyle/>
          <a:p>
            <a:r>
              <a:rPr lang="en-US" sz="3600" dirty="0" smtClean="0">
                <a:latin typeface="Arial" panose="020B0604020202020204" pitchFamily="34" charset="0"/>
                <a:cs typeface="Arial" panose="020B0604020202020204" pitchFamily="34" charset="0"/>
              </a:rPr>
              <a:t>RMEx</a:t>
            </a:r>
            <a:r>
              <a:rPr lang="en-US" sz="3600" dirty="0">
                <a:latin typeface="Arial" panose="020B0604020202020204" pitchFamily="34" charset="0"/>
                <a:cs typeface="Arial" panose="020B0604020202020204" pitchFamily="34" charset="0"/>
              </a:rPr>
              <a:t> Management </a:t>
            </a:r>
            <a:r>
              <a:rPr lang="en-US" sz="3600" dirty="0" smtClean="0">
                <a:latin typeface="Arial" panose="020B0604020202020204" pitchFamily="34" charset="0"/>
                <a:cs typeface="Arial" panose="020B0604020202020204" pitchFamily="34" charset="0"/>
              </a:rPr>
              <a:t>Training:</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Processing Payments</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200" i="1" dirty="0" smtClean="0">
                <a:latin typeface="Britannic Bold" pitchFamily="34" charset="0"/>
              </a:rPr>
              <a:t/>
            </a:r>
            <a:br>
              <a:rPr lang="en-US" sz="3200" i="1" dirty="0" smtClean="0">
                <a:latin typeface="Britannic Bold" pitchFamily="34" charset="0"/>
              </a:rPr>
            </a:br>
            <a:endParaRPr lang="en-US" sz="3200" i="1" dirty="0">
              <a:effectLst>
                <a:outerShdw blurRad="60007" dir="2000400" sy="-30000" kx="-800400" algn="bl" rotWithShape="0">
                  <a:prstClr val="black">
                    <a:alpha val="20000"/>
                  </a:prstClr>
                </a:outerShdw>
              </a:effectLst>
              <a:latin typeface="Britannic Bold" pitchFamily="34" charset="0"/>
              <a:ea typeface="+mn-ea"/>
            </a:endParaRPr>
          </a:p>
        </p:txBody>
      </p:sp>
      <p:pic>
        <p:nvPicPr>
          <p:cNvPr id="3" name="Picture 2"/>
          <p:cNvPicPr>
            <a:picLocks noChangeAspect="1"/>
          </p:cNvPicPr>
          <p:nvPr/>
        </p:nvPicPr>
        <p:blipFill>
          <a:blip r:embed="rId3"/>
          <a:stretch>
            <a:fillRect/>
          </a:stretch>
        </p:blipFill>
        <p:spPr>
          <a:xfrm>
            <a:off x="2209800" y="2362200"/>
            <a:ext cx="4876800" cy="32054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Distributing Payments Across Accounts For The Same Consumer (Linked Accounts)</a:t>
            </a:r>
            <a:endParaRPr lang="en-US" altLang="en-US" sz="2000"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010343"/>
            <a:ext cx="6205714" cy="4542857"/>
          </a:xfrm>
          <a:prstGeom prst="rect">
            <a:avLst/>
          </a:prstGeom>
        </p:spPr>
      </p:pic>
      <p:sp>
        <p:nvSpPr>
          <p:cNvPr id="5" name="TextBox 4"/>
          <p:cNvSpPr txBox="1"/>
          <p:nvPr/>
        </p:nvSpPr>
        <p:spPr>
          <a:xfrm>
            <a:off x="457200" y="849868"/>
            <a:ext cx="6141489" cy="369332"/>
          </a:xfrm>
          <a:prstGeom prst="rect">
            <a:avLst/>
          </a:prstGeom>
          <a:noFill/>
        </p:spPr>
        <p:txBody>
          <a:bodyPr wrap="none" rtlCol="0">
            <a:spAutoFit/>
          </a:bodyPr>
          <a:lstStyle/>
          <a:p>
            <a:pPr lvl="0"/>
            <a:r>
              <a:rPr lang="en-US" b="1" dirty="0">
                <a:latin typeface="Arial" panose="020B0604020202020204" pitchFamily="34" charset="0"/>
                <a:cs typeface="Arial" panose="020B0604020202020204" pitchFamily="34" charset="0"/>
              </a:rPr>
              <a:t>Payment Transaction menu  &gt; </a:t>
            </a:r>
            <a:r>
              <a:rPr lang="en-US" b="1" dirty="0" smtClean="0">
                <a:latin typeface="Arial" panose="020B0604020202020204" pitchFamily="34" charset="0"/>
                <a:cs typeface="Arial" panose="020B0604020202020204" pitchFamily="34" charset="0"/>
              </a:rPr>
              <a:t>consumer/Agency entry</a:t>
            </a:r>
            <a:endParaRPr lang="en-US" b="1" dirty="0">
              <a:latin typeface="Arial" panose="020B0604020202020204" pitchFamily="34" charset="0"/>
              <a:cs typeface="Arial" panose="020B0604020202020204" pitchFamily="34" charset="0"/>
            </a:endParaRPr>
          </a:p>
        </p:txBody>
      </p:sp>
      <p:sp>
        <p:nvSpPr>
          <p:cNvPr id="6" name="Rectangle 5"/>
          <p:cNvSpPr/>
          <p:nvPr/>
        </p:nvSpPr>
        <p:spPr>
          <a:xfrm>
            <a:off x="228600" y="1219200"/>
            <a:ext cx="8915400" cy="929485"/>
          </a:xfrm>
          <a:prstGeom prst="rect">
            <a:avLst/>
          </a:prstGeom>
        </p:spPr>
        <p:txBody>
          <a:bodyPr wrap="square">
            <a:spAutoFit/>
          </a:bodyPr>
          <a:lstStyle/>
          <a:p>
            <a:pPr lvl="1">
              <a:spcBef>
                <a:spcPct val="2000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Use to distribute a payment across the linked accounts</a:t>
            </a:r>
          </a:p>
          <a:p>
            <a:pPr lvl="1">
              <a:spcBef>
                <a:spcPct val="2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a:t>
            </a:r>
            <a:r>
              <a:rPr lang="en-US" sz="1600" dirty="0" smtClean="0">
                <a:latin typeface="Arial" panose="020B0604020202020204" pitchFamily="34" charset="0"/>
                <a:cs typeface="Arial" panose="020B0604020202020204" pitchFamily="34" charset="0"/>
              </a:rPr>
              <a:t>pread the payment across the linked </a:t>
            </a:r>
            <a:r>
              <a:rPr lang="en-US" sz="1600" dirty="0">
                <a:latin typeface="Arial" panose="020B0604020202020204" pitchFamily="34" charset="0"/>
                <a:cs typeface="Arial" panose="020B0604020202020204" pitchFamily="34" charset="0"/>
              </a:rPr>
              <a:t>group </a:t>
            </a:r>
            <a:r>
              <a:rPr lang="en-US" sz="1600" dirty="0" smtClean="0">
                <a:latin typeface="Arial" panose="020B0604020202020204" pitchFamily="34" charset="0"/>
                <a:cs typeface="Arial" panose="020B0604020202020204" pitchFamily="34" charset="0"/>
              </a:rPr>
              <a:t>with </a:t>
            </a:r>
            <a:r>
              <a:rPr lang="en-US" sz="1600" b="1" i="1" dirty="0" smtClean="0">
                <a:latin typeface="Arial" panose="020B0604020202020204" pitchFamily="34" charset="0"/>
                <a:cs typeface="Arial" panose="020B0604020202020204" pitchFamily="34" charset="0"/>
              </a:rPr>
              <a:t>F10 - Change Method – Oldest First</a:t>
            </a:r>
          </a:p>
          <a:p>
            <a:pPr lvl="1">
              <a:spcBef>
                <a:spcPct val="20000"/>
              </a:spcBef>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491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572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Applying Payments To Consumer </a:t>
            </a:r>
            <a:r>
              <a:rPr lang="en-US" altLang="en-US" sz="2000" b="1" dirty="0" smtClean="0"/>
              <a:t>Accounts (continued)</a:t>
            </a:r>
            <a:endParaRPr lang="en-US" altLang="en-US" sz="2000" b="1" dirty="0"/>
          </a:p>
        </p:txBody>
      </p:sp>
      <p:sp>
        <p:nvSpPr>
          <p:cNvPr id="5" name="TextBox 4"/>
          <p:cNvSpPr txBox="1"/>
          <p:nvPr/>
        </p:nvSpPr>
        <p:spPr>
          <a:xfrm>
            <a:off x="457200" y="849868"/>
            <a:ext cx="6205610" cy="646331"/>
          </a:xfrm>
          <a:prstGeom prst="rect">
            <a:avLst/>
          </a:prstGeom>
          <a:noFill/>
        </p:spPr>
        <p:txBody>
          <a:bodyPr wrap="none" rtlCol="0">
            <a:spAutoFit/>
          </a:bodyPr>
          <a:lstStyle/>
          <a:p>
            <a:pPr lvl="0"/>
            <a:r>
              <a:rPr lang="en-US" b="1" dirty="0">
                <a:latin typeface="Arial" panose="020B0604020202020204" pitchFamily="34" charset="0"/>
                <a:cs typeface="Arial" panose="020B0604020202020204" pitchFamily="34" charset="0"/>
              </a:rPr>
              <a:t>Payment Transaction menu  &gt; </a:t>
            </a:r>
            <a:r>
              <a:rPr lang="en-US" b="1" dirty="0" smtClean="0">
                <a:latin typeface="Arial" panose="020B0604020202020204" pitchFamily="34" charset="0"/>
                <a:cs typeface="Arial" panose="020B0604020202020204" pitchFamily="34" charset="0"/>
              </a:rPr>
              <a:t>consumer/Agency </a:t>
            </a:r>
            <a:r>
              <a:rPr lang="en-US" b="1" dirty="0">
                <a:latin typeface="Arial" panose="020B0604020202020204" pitchFamily="34" charset="0"/>
                <a:cs typeface="Arial" panose="020B0604020202020204" pitchFamily="34" charset="0"/>
              </a:rPr>
              <a:t>entry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grpSp>
        <p:nvGrpSpPr>
          <p:cNvPr id="8" name="Group 7"/>
          <p:cNvGrpSpPr/>
          <p:nvPr/>
        </p:nvGrpSpPr>
        <p:grpSpPr>
          <a:xfrm>
            <a:off x="1752600" y="2514600"/>
            <a:ext cx="5429250" cy="4071938"/>
            <a:chOff x="2819400" y="3124200"/>
            <a:chExt cx="5715000" cy="342900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124200"/>
              <a:ext cx="3019048" cy="212381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5829" y="4438914"/>
              <a:ext cx="3028571" cy="2114286"/>
            </a:xfrm>
            <a:prstGeom prst="rect">
              <a:avLst/>
            </a:prstGeom>
          </p:spPr>
        </p:pic>
      </p:grpSp>
      <p:sp>
        <p:nvSpPr>
          <p:cNvPr id="9" name="Rectangle 8"/>
          <p:cNvSpPr/>
          <p:nvPr/>
        </p:nvSpPr>
        <p:spPr>
          <a:xfrm>
            <a:off x="228600" y="1447800"/>
            <a:ext cx="8915400" cy="1175706"/>
          </a:xfrm>
          <a:prstGeom prst="rect">
            <a:avLst/>
          </a:prstGeom>
        </p:spPr>
        <p:txBody>
          <a:bodyPr wrap="square">
            <a:spAutoFit/>
          </a:bodyPr>
          <a:lstStyle/>
          <a:p>
            <a:pPr lvl="1">
              <a:spcBef>
                <a:spcPct val="2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Batching lets you enter groups of payments in different buckets, and each bucket can be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posted at different times</a:t>
            </a:r>
          </a:p>
          <a:p>
            <a:pPr lvl="1">
              <a:spcBef>
                <a:spcPct val="2000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r>
              <a:rPr lang="en-US" sz="1600" b="1" u="sng" dirty="0" smtClean="0">
                <a:latin typeface="Arial" panose="020B0604020202020204" pitchFamily="34" charset="0"/>
                <a:cs typeface="Arial" panose="020B0604020202020204" pitchFamily="34" charset="0"/>
              </a:rPr>
              <a:t>Always</a:t>
            </a:r>
            <a:r>
              <a:rPr lang="en-US" sz="1600" b="1" dirty="0" smtClean="0">
                <a:latin typeface="Arial" panose="020B0604020202020204" pitchFamily="34" charset="0"/>
                <a:cs typeface="Arial" panose="020B0604020202020204" pitchFamily="34" charset="0"/>
              </a:rPr>
              <a:t> request an edit before posting</a:t>
            </a:r>
          </a:p>
          <a:p>
            <a:pPr lvl="1">
              <a:spcBef>
                <a:spcPct val="20000"/>
              </a:spcBef>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104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Balancing On A Daily Basis For Accurate Account Processing</a:t>
            </a:r>
            <a:endParaRPr lang="en-US" altLang="en-US" sz="2000" b="1" dirty="0"/>
          </a:p>
        </p:txBody>
      </p:sp>
      <p:sp>
        <p:nvSpPr>
          <p:cNvPr id="6" name="Rectangle 5"/>
          <p:cNvSpPr/>
          <p:nvPr/>
        </p:nvSpPr>
        <p:spPr>
          <a:xfrm>
            <a:off x="228600" y="1112370"/>
            <a:ext cx="7772400" cy="1224951"/>
          </a:xfrm>
          <a:prstGeom prst="rect">
            <a:avLst/>
          </a:prstGeom>
        </p:spPr>
        <p:txBody>
          <a:bodyPr wrap="square">
            <a:spAutoFit/>
          </a:bodyPr>
          <a:lstStyle/>
          <a:p>
            <a:pPr lvl="1">
              <a:spcBef>
                <a:spcPct val="2000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After reviewing the edits you can post the accounts</a:t>
            </a:r>
          </a:p>
          <a:p>
            <a:pPr lvl="1">
              <a:spcBef>
                <a:spcPct val="2000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Payment entry and payment posting are based on User IDs</a:t>
            </a:r>
          </a:p>
          <a:p>
            <a:pPr lvl="1">
              <a:spcBef>
                <a:spcPct val="20000"/>
              </a:spcBef>
            </a:pPr>
            <a:endParaRPr lang="en-US" sz="1600" dirty="0" smtClean="0">
              <a:latin typeface="Arial" panose="020B0604020202020204" pitchFamily="34" charset="0"/>
              <a:cs typeface="Arial" panose="020B0604020202020204" pitchFamily="34" charset="0"/>
            </a:endParaRPr>
          </a:p>
          <a:p>
            <a:pPr lvl="1">
              <a:spcBef>
                <a:spcPct val="20000"/>
              </a:spcBef>
            </a:pPr>
            <a:endParaRPr lang="en-US" sz="16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2590800"/>
            <a:ext cx="5750000" cy="3833333"/>
          </a:xfrm>
          <a:prstGeom prst="rect">
            <a:avLst/>
          </a:prstGeom>
        </p:spPr>
      </p:pic>
    </p:spTree>
    <p:extLst>
      <p:ext uri="{BB962C8B-B14F-4D97-AF65-F5344CB8AC3E}">
        <p14:creationId xmlns:p14="http://schemas.microsoft.com/office/powerpoint/2010/main" val="3410008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Understanding  Commission Rates On An Account</a:t>
            </a:r>
            <a:endParaRPr lang="en-US" altLang="en-US" sz="2000" b="1" dirty="0"/>
          </a:p>
        </p:txBody>
      </p:sp>
      <p:sp>
        <p:nvSpPr>
          <p:cNvPr id="4" name="TextBox 3"/>
          <p:cNvSpPr txBox="1"/>
          <p:nvPr/>
        </p:nvSpPr>
        <p:spPr>
          <a:xfrm>
            <a:off x="457200" y="849868"/>
            <a:ext cx="5032147" cy="369332"/>
          </a:xfrm>
          <a:prstGeom prst="rect">
            <a:avLst/>
          </a:prstGeom>
          <a:noFill/>
        </p:spPr>
        <p:txBody>
          <a:bodyPr wrap="none" rtlCol="0">
            <a:spAutoFit/>
          </a:bodyPr>
          <a:lstStyle/>
          <a:p>
            <a:pPr lvl="0"/>
            <a:r>
              <a:rPr lang="en-US" b="1" dirty="0" smtClean="0">
                <a:latin typeface="Arial" panose="020B0604020202020204" pitchFamily="34" charset="0"/>
                <a:cs typeface="Arial" panose="020B0604020202020204" pitchFamily="34" charset="0"/>
              </a:rPr>
              <a:t>Management menu &gt; Client Update &gt; Page 2</a:t>
            </a:r>
            <a:endParaRPr lang="en-US"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133600"/>
            <a:ext cx="6438095" cy="4342857"/>
          </a:xfrm>
          <a:prstGeom prst="rect">
            <a:avLst/>
          </a:prstGeom>
        </p:spPr>
      </p:pic>
      <p:sp>
        <p:nvSpPr>
          <p:cNvPr id="6" name="Rectangle 5"/>
          <p:cNvSpPr/>
          <p:nvPr/>
        </p:nvSpPr>
        <p:spPr>
          <a:xfrm>
            <a:off x="295275" y="1219200"/>
            <a:ext cx="8915400" cy="634020"/>
          </a:xfrm>
          <a:prstGeom prst="rect">
            <a:avLst/>
          </a:prstGeom>
        </p:spPr>
        <p:txBody>
          <a:bodyPr wrap="square">
            <a:spAutoFit/>
          </a:bodyPr>
          <a:lstStyle/>
          <a:p>
            <a:pPr lvl="1">
              <a:spcBef>
                <a:spcPct val="2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Commissions are at the account level (changing the client does not change the account)</a:t>
            </a:r>
          </a:p>
          <a:p>
            <a:pPr lvl="1">
              <a:spcBef>
                <a:spcPct val="2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Fee codes can be used to give different commissions based on rules that were setup</a:t>
            </a:r>
          </a:p>
        </p:txBody>
      </p:sp>
    </p:spTree>
    <p:extLst>
      <p:ext uri="{BB962C8B-B14F-4D97-AF65-F5344CB8AC3E}">
        <p14:creationId xmlns:p14="http://schemas.microsoft.com/office/powerpoint/2010/main" val="182294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Working With Fee Codes</a:t>
            </a:r>
            <a:endParaRPr lang="en-US" altLang="en-US" sz="2000" b="1" dirty="0"/>
          </a:p>
        </p:txBody>
      </p:sp>
      <p:sp>
        <p:nvSpPr>
          <p:cNvPr id="4" name="TextBox 3"/>
          <p:cNvSpPr txBox="1"/>
          <p:nvPr/>
        </p:nvSpPr>
        <p:spPr>
          <a:xfrm>
            <a:off x="457200" y="849868"/>
            <a:ext cx="4192173" cy="369332"/>
          </a:xfrm>
          <a:prstGeom prst="rect">
            <a:avLst/>
          </a:prstGeom>
          <a:noFill/>
        </p:spPr>
        <p:txBody>
          <a:bodyPr wrap="none" rtlCol="0">
            <a:spAutoFit/>
          </a:bodyPr>
          <a:lstStyle/>
          <a:p>
            <a:pPr lvl="0"/>
            <a:r>
              <a:rPr lang="en-US" b="1" dirty="0">
                <a:latin typeface="Arial" panose="020B0604020202020204" pitchFamily="34" charset="0"/>
                <a:cs typeface="Arial" panose="020B0604020202020204" pitchFamily="34" charset="0"/>
              </a:rPr>
              <a:t>System </a:t>
            </a:r>
            <a:r>
              <a:rPr lang="en-US" b="1" dirty="0" smtClean="0">
                <a:latin typeface="Arial" panose="020B0604020202020204" pitchFamily="34" charset="0"/>
                <a:cs typeface="Arial" panose="020B0604020202020204" pitchFamily="34" charset="0"/>
              </a:rPr>
              <a:t>Control 1 menu &gt; Fee Codes</a:t>
            </a:r>
            <a:endParaRPr lang="en-US"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2130343"/>
            <a:ext cx="6394286" cy="4422857"/>
          </a:xfrm>
          <a:prstGeom prst="rect">
            <a:avLst/>
          </a:prstGeom>
        </p:spPr>
      </p:pic>
      <p:sp>
        <p:nvSpPr>
          <p:cNvPr id="6" name="Rectangle 5"/>
          <p:cNvSpPr/>
          <p:nvPr/>
        </p:nvSpPr>
        <p:spPr>
          <a:xfrm>
            <a:off x="228600" y="1371600"/>
            <a:ext cx="8915400" cy="880241"/>
          </a:xfrm>
          <a:prstGeom prst="rect">
            <a:avLst/>
          </a:prstGeom>
        </p:spPr>
        <p:txBody>
          <a:bodyPr wrap="square">
            <a:spAutoFit/>
          </a:bodyPr>
          <a:lstStyle/>
          <a:p>
            <a:pPr lvl="1">
              <a:spcBef>
                <a:spcPct val="2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Fee Codes automatically adjusts the </a:t>
            </a:r>
            <a:r>
              <a:rPr lang="en-US" sz="1600" dirty="0">
                <a:latin typeface="Arial" panose="020B0604020202020204" pitchFamily="34" charset="0"/>
                <a:cs typeface="Arial" panose="020B0604020202020204" pitchFamily="34" charset="0"/>
              </a:rPr>
              <a:t>commission code on an account based on various </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conditions</a:t>
            </a:r>
            <a:endParaRPr lang="en-US" sz="1600" dirty="0">
              <a:latin typeface="Arial" panose="020B0604020202020204" pitchFamily="34" charset="0"/>
              <a:cs typeface="Arial" panose="020B0604020202020204" pitchFamily="34" charset="0"/>
            </a:endParaRPr>
          </a:p>
          <a:p>
            <a:pPr lvl="1">
              <a:spcBef>
                <a:spcPct val="20000"/>
              </a:spcBef>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3209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Setting Up Direct Checks From A Consumer </a:t>
            </a:r>
            <a:endParaRPr lang="en-US" altLang="en-US" sz="2000" b="1" dirty="0"/>
          </a:p>
        </p:txBody>
      </p:sp>
      <p:sp>
        <p:nvSpPr>
          <p:cNvPr id="8" name="TextBox 7"/>
          <p:cNvSpPr txBox="1"/>
          <p:nvPr/>
        </p:nvSpPr>
        <p:spPr>
          <a:xfrm>
            <a:off x="457200" y="849868"/>
            <a:ext cx="5724644" cy="646331"/>
          </a:xfrm>
          <a:prstGeom prst="rect">
            <a:avLst/>
          </a:prstGeom>
          <a:noFill/>
        </p:spPr>
        <p:txBody>
          <a:bodyPr wrap="none" rtlCol="0">
            <a:spAutoFit/>
          </a:bodyPr>
          <a:lstStyle/>
          <a:p>
            <a:pPr lvl="0"/>
            <a:r>
              <a:rPr lang="en-US" b="1" dirty="0" smtClean="0">
                <a:latin typeface="Arial" panose="020B0604020202020204" pitchFamily="34" charset="0"/>
                <a:cs typeface="Arial" panose="020B0604020202020204" pitchFamily="34" charset="0"/>
              </a:rPr>
              <a:t>The Payment Interface for setting up direct checks</a:t>
            </a:r>
          </a:p>
          <a:p>
            <a:pPr lvl="0"/>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17157" y="1389281"/>
            <a:ext cx="2876550" cy="1257300"/>
          </a:xfrm>
          <a:prstGeom prst="rect">
            <a:avLst/>
          </a:prstGeom>
        </p:spPr>
      </p:pic>
      <p:pic>
        <p:nvPicPr>
          <p:cNvPr id="6" name="Picture 5"/>
          <p:cNvPicPr/>
          <p:nvPr/>
        </p:nvPicPr>
        <p:blipFill>
          <a:blip r:embed="rId4"/>
          <a:stretch>
            <a:fillRect/>
          </a:stretch>
        </p:blipFill>
        <p:spPr>
          <a:xfrm>
            <a:off x="3136434" y="1371600"/>
            <a:ext cx="5783044" cy="1827179"/>
          </a:xfrm>
          <a:prstGeom prst="rect">
            <a:avLst/>
          </a:prstGeom>
          <a:effectLst>
            <a:innerShdw blurRad="63500" dist="50800" dir="16200000">
              <a:prstClr val="black">
                <a:alpha val="50000"/>
              </a:prstClr>
            </a:innerShdw>
          </a:effectLst>
        </p:spPr>
      </p:pic>
      <p:pic>
        <p:nvPicPr>
          <p:cNvPr id="7" name="Picture 6"/>
          <p:cNvPicPr/>
          <p:nvPr/>
        </p:nvPicPr>
        <p:blipFill>
          <a:blip r:embed="rId5"/>
          <a:stretch>
            <a:fillRect/>
          </a:stretch>
        </p:blipFill>
        <p:spPr>
          <a:xfrm>
            <a:off x="304800" y="2971800"/>
            <a:ext cx="4953000" cy="2271743"/>
          </a:xfrm>
          <a:prstGeom prst="rect">
            <a:avLst/>
          </a:prstGeom>
          <a:effectLst>
            <a:innerShdw blurRad="63500" dist="50800" dir="18900000">
              <a:prstClr val="black">
                <a:alpha val="50000"/>
              </a:prstClr>
            </a:innerShdw>
          </a:effectLst>
        </p:spPr>
      </p:pic>
      <p:pic>
        <p:nvPicPr>
          <p:cNvPr id="9" name="Picture 8"/>
          <p:cNvPicPr/>
          <p:nvPr/>
        </p:nvPicPr>
        <p:blipFill>
          <a:blip r:embed="rId6"/>
          <a:stretch>
            <a:fillRect/>
          </a:stretch>
        </p:blipFill>
        <p:spPr>
          <a:xfrm>
            <a:off x="4905690" y="3523998"/>
            <a:ext cx="2561910" cy="2175889"/>
          </a:xfrm>
          <a:prstGeom prst="rect">
            <a:avLst/>
          </a:prstGeom>
          <a:effectLst>
            <a:outerShdw blurRad="50800" dist="38100" dir="13500000" algn="br" rotWithShape="0">
              <a:prstClr val="black">
                <a:alpha val="40000"/>
              </a:prstClr>
            </a:outerShdw>
          </a:effectLst>
        </p:spPr>
      </p:pic>
      <p:sp>
        <p:nvSpPr>
          <p:cNvPr id="5" name="Oval 4"/>
          <p:cNvSpPr/>
          <p:nvPr/>
        </p:nvSpPr>
        <p:spPr>
          <a:xfrm>
            <a:off x="1488613" y="1789736"/>
            <a:ext cx="1536234" cy="4563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4648200" y="2237601"/>
            <a:ext cx="2590800" cy="5060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317157" y="3273862"/>
            <a:ext cx="2121243" cy="190773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5134291" y="5015326"/>
            <a:ext cx="2104709" cy="45638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3"/>
          <p:cNvSpPr/>
          <p:nvPr/>
        </p:nvSpPr>
        <p:spPr>
          <a:xfrm>
            <a:off x="5827992" y="1697687"/>
            <a:ext cx="457200" cy="279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41796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Setting Up Direct Checks From A Consumer </a:t>
            </a:r>
            <a:endParaRPr lang="en-US" altLang="en-US" sz="2000" b="1" dirty="0"/>
          </a:p>
        </p:txBody>
      </p:sp>
      <p:sp>
        <p:nvSpPr>
          <p:cNvPr id="8" name="TextBox 7"/>
          <p:cNvSpPr txBox="1"/>
          <p:nvPr/>
        </p:nvSpPr>
        <p:spPr>
          <a:xfrm>
            <a:off x="457200" y="849868"/>
            <a:ext cx="5724644" cy="646331"/>
          </a:xfrm>
          <a:prstGeom prst="rect">
            <a:avLst/>
          </a:prstGeom>
          <a:noFill/>
        </p:spPr>
        <p:txBody>
          <a:bodyPr wrap="none" rtlCol="0">
            <a:spAutoFit/>
          </a:bodyPr>
          <a:lstStyle/>
          <a:p>
            <a:pPr lvl="0"/>
            <a:r>
              <a:rPr lang="en-US" b="1" dirty="0" smtClean="0">
                <a:latin typeface="Arial" panose="020B0604020202020204" pitchFamily="34" charset="0"/>
                <a:cs typeface="Arial" panose="020B0604020202020204" pitchFamily="34" charset="0"/>
              </a:rPr>
              <a:t>The Payment Interface for setting up direct checks</a:t>
            </a:r>
          </a:p>
          <a:p>
            <a:pPr lvl="0"/>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pic>
        <p:nvPicPr>
          <p:cNvPr id="15" name="Picture 14"/>
          <p:cNvPicPr/>
          <p:nvPr/>
        </p:nvPicPr>
        <p:blipFill>
          <a:blip r:embed="rId3"/>
          <a:stretch>
            <a:fillRect/>
          </a:stretch>
        </p:blipFill>
        <p:spPr>
          <a:xfrm>
            <a:off x="270778" y="1584066"/>
            <a:ext cx="5291822" cy="2083693"/>
          </a:xfrm>
          <a:prstGeom prst="rect">
            <a:avLst/>
          </a:prstGeom>
          <a:effectLst>
            <a:innerShdw blurRad="63500" dist="50800" dir="13500000">
              <a:prstClr val="black">
                <a:alpha val="50000"/>
              </a:prstClr>
            </a:innerShdw>
          </a:effectLst>
        </p:spPr>
      </p:pic>
      <p:pic>
        <p:nvPicPr>
          <p:cNvPr id="16" name="Picture 15"/>
          <p:cNvPicPr/>
          <p:nvPr/>
        </p:nvPicPr>
        <p:blipFill>
          <a:blip r:embed="rId4"/>
          <a:stretch>
            <a:fillRect/>
          </a:stretch>
        </p:blipFill>
        <p:spPr>
          <a:xfrm>
            <a:off x="2133600" y="3276600"/>
            <a:ext cx="4343400" cy="2063373"/>
          </a:xfrm>
          <a:prstGeom prst="rect">
            <a:avLst/>
          </a:prstGeom>
          <a:effectLst>
            <a:innerShdw blurRad="63500" dist="50800" dir="13500000">
              <a:prstClr val="black">
                <a:alpha val="50000"/>
              </a:prstClr>
            </a:innerShdw>
          </a:effectLst>
        </p:spPr>
      </p:pic>
      <p:pic>
        <p:nvPicPr>
          <p:cNvPr id="17" name="Picture 16"/>
          <p:cNvPicPr/>
          <p:nvPr/>
        </p:nvPicPr>
        <p:blipFill>
          <a:blip r:embed="rId5"/>
          <a:stretch>
            <a:fillRect/>
          </a:stretch>
        </p:blipFill>
        <p:spPr>
          <a:xfrm>
            <a:off x="3581400" y="5435803"/>
            <a:ext cx="4264646" cy="897255"/>
          </a:xfrm>
          <a:prstGeom prst="rect">
            <a:avLst/>
          </a:prstGeom>
          <a:effectLst>
            <a:innerShdw blurRad="63500" dist="50800" dir="13500000">
              <a:prstClr val="black">
                <a:alpha val="50000"/>
              </a:prstClr>
            </a:innerShdw>
          </a:effectLst>
        </p:spPr>
      </p:pic>
    </p:spTree>
    <p:extLst>
      <p:ext uri="{BB962C8B-B14F-4D97-AF65-F5344CB8AC3E}">
        <p14:creationId xmlns:p14="http://schemas.microsoft.com/office/powerpoint/2010/main" val="22236863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Setting Up Direct Checks From A Consumer </a:t>
            </a:r>
            <a:endParaRPr lang="en-US" altLang="en-US" sz="2000" b="1" dirty="0"/>
          </a:p>
        </p:txBody>
      </p:sp>
      <p:sp>
        <p:nvSpPr>
          <p:cNvPr id="8" name="TextBox 7"/>
          <p:cNvSpPr txBox="1"/>
          <p:nvPr/>
        </p:nvSpPr>
        <p:spPr>
          <a:xfrm>
            <a:off x="457200" y="849868"/>
            <a:ext cx="6316601" cy="646331"/>
          </a:xfrm>
          <a:prstGeom prst="rect">
            <a:avLst/>
          </a:prstGeom>
          <a:noFill/>
        </p:spPr>
        <p:txBody>
          <a:bodyPr wrap="none" rtlCol="0">
            <a:spAutoFit/>
          </a:bodyPr>
          <a:lstStyle/>
          <a:p>
            <a:pPr lvl="0"/>
            <a:r>
              <a:rPr lang="en-US" b="1" dirty="0" smtClean="0">
                <a:latin typeface="Arial" panose="020B0604020202020204" pitchFamily="34" charset="0"/>
                <a:cs typeface="Arial" panose="020B0604020202020204" pitchFamily="34" charset="0"/>
              </a:rPr>
              <a:t>&gt; Account Detail Screen &gt;  F9 P/A &gt; F14 Direct Checks   </a:t>
            </a:r>
          </a:p>
          <a:p>
            <a:pPr lvl="0"/>
            <a:r>
              <a:rPr lang="en-US" b="1" dirty="0" smtClean="0">
                <a:latin typeface="Arial" panose="020B0604020202020204" pitchFamily="34" charset="0"/>
                <a:cs typeface="Arial" panose="020B0604020202020204" pitchFamily="34" charset="0"/>
              </a:rPr>
              <a:t>  </a:t>
            </a: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685800" y="1981200"/>
            <a:ext cx="7925000" cy="3052762"/>
          </a:xfrm>
          <a:prstGeom prst="rect">
            <a:avLst/>
          </a:prstGeom>
          <a:effectLst>
            <a:outerShdw blurRad="50800" dist="50800" dir="5400000" sx="101000" sy="101000" algn="ctr" rotWithShape="0">
              <a:srgbClr val="000000">
                <a:alpha val="43137"/>
              </a:srgbClr>
            </a:outerShdw>
          </a:effectLst>
        </p:spPr>
      </p:pic>
    </p:spTree>
    <p:extLst>
      <p:ext uri="{BB962C8B-B14F-4D97-AF65-F5344CB8AC3E}">
        <p14:creationId xmlns:p14="http://schemas.microsoft.com/office/powerpoint/2010/main" val="1471763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Running Direct Checks Options For Posting</a:t>
            </a:r>
            <a:endParaRPr lang="en-US" altLang="en-US" sz="2000" b="1" dirty="0"/>
          </a:p>
        </p:txBody>
      </p:sp>
      <p:sp>
        <p:nvSpPr>
          <p:cNvPr id="6" name="Rectangle 5"/>
          <p:cNvSpPr/>
          <p:nvPr/>
        </p:nvSpPr>
        <p:spPr>
          <a:xfrm>
            <a:off x="228600" y="1371600"/>
            <a:ext cx="8915400" cy="634020"/>
          </a:xfrm>
          <a:prstGeom prst="rect">
            <a:avLst/>
          </a:prstGeom>
        </p:spPr>
        <p:txBody>
          <a:bodyPr wrap="square">
            <a:spAutoFit/>
          </a:bodyPr>
          <a:lstStyle/>
          <a:p>
            <a:pPr lvl="1">
              <a:spcBef>
                <a:spcPct val="2000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Direct Check option must be </a:t>
            </a:r>
            <a:r>
              <a:rPr lang="en-US" sz="1600" b="1" u="sng" dirty="0" smtClean="0">
                <a:latin typeface="Arial" panose="020B0604020202020204" pitchFamily="34" charset="0"/>
                <a:cs typeface="Arial" panose="020B0604020202020204" pitchFamily="34" charset="0"/>
              </a:rPr>
              <a:t>run before </a:t>
            </a:r>
            <a:r>
              <a:rPr lang="en-US" sz="1600" dirty="0" smtClean="0">
                <a:latin typeface="Arial" panose="020B0604020202020204" pitchFamily="34" charset="0"/>
                <a:cs typeface="Arial" panose="020B0604020202020204" pitchFamily="34" charset="0"/>
              </a:rPr>
              <a:t>Post Dated Check Options</a:t>
            </a:r>
          </a:p>
          <a:p>
            <a:pPr lvl="1">
              <a:spcBef>
                <a:spcPct val="20000"/>
              </a:spcBef>
            </a:pPr>
            <a:endParaRPr lang="en-US" sz="1600" dirty="0">
              <a:latin typeface="Arial" panose="020B0604020202020204" pitchFamily="34" charset="0"/>
              <a:cs typeface="Arial" panose="020B0604020202020204" pitchFamily="34" charset="0"/>
            </a:endParaRPr>
          </a:p>
        </p:txBody>
      </p:sp>
      <p:sp>
        <p:nvSpPr>
          <p:cNvPr id="8" name="TextBox 7"/>
          <p:cNvSpPr txBox="1"/>
          <p:nvPr/>
        </p:nvSpPr>
        <p:spPr>
          <a:xfrm>
            <a:off x="381000" y="849868"/>
            <a:ext cx="9443675" cy="369332"/>
          </a:xfrm>
          <a:prstGeom prst="rect">
            <a:avLst/>
          </a:prstGeom>
          <a:noFill/>
        </p:spPr>
        <p:txBody>
          <a:bodyPr wrap="none" rtlCol="0">
            <a:spAutoFit/>
          </a:bodyPr>
          <a:lstStyle/>
          <a:p>
            <a:pPr lvl="0"/>
            <a:r>
              <a:rPr lang="en-US" b="1" dirty="0" smtClean="0">
                <a:latin typeface="Arial" panose="020B0604020202020204" pitchFamily="34" charset="0"/>
                <a:cs typeface="Arial" panose="020B0604020202020204" pitchFamily="34" charset="0"/>
              </a:rPr>
              <a:t>Payment Transaction menu &gt; Direct Check&gt; Direct check interface (with report)      </a:t>
            </a:r>
            <a:endParaRPr lang="en-US" b="1" dirty="0">
              <a:latin typeface="Arial" panose="020B0604020202020204" pitchFamily="34" charset="0"/>
              <a:cs typeface="Arial" panose="020B0604020202020204" pitchFamily="34" charset="0"/>
            </a:endParaRPr>
          </a:p>
        </p:txBody>
      </p:sp>
      <p:grpSp>
        <p:nvGrpSpPr>
          <p:cNvPr id="9" name="Group 8"/>
          <p:cNvGrpSpPr/>
          <p:nvPr/>
        </p:nvGrpSpPr>
        <p:grpSpPr>
          <a:xfrm>
            <a:off x="838200" y="1752600"/>
            <a:ext cx="7477581" cy="4800599"/>
            <a:chOff x="765991" y="1752601"/>
            <a:chExt cx="7477581" cy="4800599"/>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991" y="1752601"/>
              <a:ext cx="5253809" cy="422571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4744628"/>
              <a:ext cx="2528572" cy="1808572"/>
            </a:xfrm>
            <a:prstGeom prst="rect">
              <a:avLst/>
            </a:prstGeom>
          </p:spPr>
        </p:pic>
      </p:grpSp>
    </p:spTree>
    <p:extLst>
      <p:ext uri="{BB962C8B-B14F-4D97-AF65-F5344CB8AC3E}">
        <p14:creationId xmlns:p14="http://schemas.microsoft.com/office/powerpoint/2010/main" val="492201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Running Post Pated Options - </a:t>
            </a:r>
            <a:r>
              <a:rPr lang="en-US" altLang="en-US" sz="2000" b="1" i="1" dirty="0" smtClean="0"/>
              <a:t>REQUIRED</a:t>
            </a:r>
            <a:endParaRPr lang="en-US" altLang="en-US" sz="2000" b="1" i="1" dirty="0"/>
          </a:p>
        </p:txBody>
      </p:sp>
      <p:sp>
        <p:nvSpPr>
          <p:cNvPr id="6" name="Rectangle 5"/>
          <p:cNvSpPr/>
          <p:nvPr/>
        </p:nvSpPr>
        <p:spPr>
          <a:xfrm>
            <a:off x="228600" y="1278523"/>
            <a:ext cx="8915400" cy="338554"/>
          </a:xfrm>
          <a:prstGeom prst="rect">
            <a:avLst/>
          </a:prstGeom>
        </p:spPr>
        <p:txBody>
          <a:bodyPr wrap="square">
            <a:spAutoFit/>
          </a:bodyPr>
          <a:lstStyle/>
          <a:p>
            <a:pPr lvl="1">
              <a:spcBef>
                <a:spcPct val="2000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Post dated check options </a:t>
            </a:r>
            <a:r>
              <a:rPr lang="en-US" sz="1600" b="1" u="sng" dirty="0" smtClean="0">
                <a:latin typeface="Arial" panose="020B0604020202020204" pitchFamily="34" charset="0"/>
                <a:cs typeface="Arial" panose="020B0604020202020204" pitchFamily="34" charset="0"/>
              </a:rPr>
              <a:t>must be run after</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Direct Check options</a:t>
            </a:r>
            <a:endParaRPr lang="en-US" sz="1600" dirty="0">
              <a:latin typeface="Arial" panose="020B0604020202020204" pitchFamily="34" charset="0"/>
              <a:cs typeface="Arial" panose="020B0604020202020204" pitchFamily="34" charset="0"/>
            </a:endParaRPr>
          </a:p>
        </p:txBody>
      </p:sp>
      <p:sp>
        <p:nvSpPr>
          <p:cNvPr id="8" name="TextBox 7"/>
          <p:cNvSpPr txBox="1"/>
          <p:nvPr/>
        </p:nvSpPr>
        <p:spPr>
          <a:xfrm>
            <a:off x="457200" y="849868"/>
            <a:ext cx="5590056" cy="369332"/>
          </a:xfrm>
          <a:prstGeom prst="rect">
            <a:avLst/>
          </a:prstGeom>
          <a:noFill/>
        </p:spPr>
        <p:txBody>
          <a:bodyPr wrap="none" rtlCol="0">
            <a:spAutoFit/>
          </a:bodyPr>
          <a:lstStyle/>
          <a:p>
            <a:pPr lvl="0"/>
            <a:r>
              <a:rPr lang="en-US" b="1" dirty="0" smtClean="0">
                <a:latin typeface="Arial" panose="020B0604020202020204" pitchFamily="34" charset="0"/>
                <a:cs typeface="Arial" panose="020B0604020202020204" pitchFamily="34" charset="0"/>
              </a:rPr>
              <a:t>Payment Transaction Menu  &gt; Post Dated Checks</a:t>
            </a:r>
            <a:endParaRPr lang="en-US"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342900" y="1905000"/>
            <a:ext cx="5029200" cy="423480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7066" y="2551276"/>
            <a:ext cx="2066667" cy="200952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1124" y="4196000"/>
            <a:ext cx="2370476" cy="1900000"/>
          </a:xfrm>
          <a:prstGeom prst="rect">
            <a:avLst/>
          </a:prstGeom>
        </p:spPr>
      </p:pic>
    </p:spTree>
    <p:extLst>
      <p:ext uri="{BB962C8B-B14F-4D97-AF65-F5344CB8AC3E}">
        <p14:creationId xmlns:p14="http://schemas.microsoft.com/office/powerpoint/2010/main" val="643259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762000"/>
            <a:ext cx="8229600" cy="4525963"/>
          </a:xfrm>
          <a:prstGeom prst="rect">
            <a:avLst/>
          </a:prstGeom>
        </p:spPr>
        <p:txBody>
          <a:bodyPr>
            <a:noAutofit/>
          </a:bodyPr>
          <a:lstStyle/>
          <a:p>
            <a:pPr>
              <a:buFont typeface="Wingdings" pitchFamily="2" charset="2"/>
              <a:buChar char="q"/>
            </a:pPr>
            <a:r>
              <a:rPr lang="en-US" sz="1800" dirty="0"/>
              <a:t>Processing different types of payment transactions, checking for accuracy, and posting </a:t>
            </a:r>
            <a:r>
              <a:rPr lang="en-US" sz="1800" dirty="0" smtClean="0"/>
              <a:t>payments</a:t>
            </a:r>
          </a:p>
          <a:p>
            <a:pPr lvl="1">
              <a:buFont typeface="Wingdings" pitchFamily="2" charset="2"/>
              <a:buChar char="q"/>
            </a:pPr>
            <a:r>
              <a:rPr lang="en-US" sz="1800" dirty="0" smtClean="0"/>
              <a:t>Reviewing  different Balance Types</a:t>
            </a:r>
            <a:endParaRPr lang="en-US" sz="1800" dirty="0"/>
          </a:p>
          <a:p>
            <a:pPr lvl="1">
              <a:buFont typeface="Wingdings" pitchFamily="2" charset="2"/>
              <a:buChar char="q"/>
            </a:pPr>
            <a:r>
              <a:rPr lang="en-US" sz="1800" dirty="0" smtClean="0"/>
              <a:t>Applying  payments consumers </a:t>
            </a:r>
            <a:r>
              <a:rPr lang="en-US" sz="1800" dirty="0"/>
              <a:t>accounts</a:t>
            </a:r>
          </a:p>
          <a:p>
            <a:pPr lvl="1">
              <a:buFont typeface="Wingdings" pitchFamily="2" charset="2"/>
              <a:buChar char="q"/>
            </a:pPr>
            <a:r>
              <a:rPr lang="en-US" sz="1800" dirty="0" smtClean="0"/>
              <a:t>Tracking </a:t>
            </a:r>
            <a:r>
              <a:rPr lang="en-US" sz="1800" dirty="0"/>
              <a:t>different types of payments </a:t>
            </a:r>
            <a:r>
              <a:rPr lang="en-US" sz="1800" dirty="0" smtClean="0"/>
              <a:t> (checks</a:t>
            </a:r>
            <a:r>
              <a:rPr lang="en-US" sz="1800" dirty="0"/>
              <a:t>, money orders or credit </a:t>
            </a:r>
            <a:r>
              <a:rPr lang="en-US" sz="1800" dirty="0" smtClean="0"/>
              <a:t>cards)</a:t>
            </a:r>
            <a:endParaRPr lang="en-US" sz="1800" dirty="0"/>
          </a:p>
          <a:p>
            <a:pPr lvl="1">
              <a:buFont typeface="Wingdings" pitchFamily="2" charset="2"/>
              <a:buChar char="q"/>
            </a:pPr>
            <a:r>
              <a:rPr lang="en-US" sz="1800" dirty="0" smtClean="0"/>
              <a:t>Taking  </a:t>
            </a:r>
            <a:r>
              <a:rPr lang="en-US" sz="1800" dirty="0"/>
              <a:t>a file from your client and </a:t>
            </a:r>
            <a:r>
              <a:rPr lang="en-US" sz="1800" dirty="0" smtClean="0"/>
              <a:t>applying </a:t>
            </a:r>
            <a:r>
              <a:rPr lang="en-US" sz="1800" dirty="0"/>
              <a:t>it to the consumers accounts  </a:t>
            </a:r>
          </a:p>
          <a:p>
            <a:pPr lvl="1">
              <a:buFont typeface="Wingdings" pitchFamily="2" charset="2"/>
              <a:buChar char="q"/>
            </a:pPr>
            <a:r>
              <a:rPr lang="en-US" sz="1800" dirty="0" smtClean="0"/>
              <a:t>Handling </a:t>
            </a:r>
            <a:r>
              <a:rPr lang="en-US" sz="1800" dirty="0"/>
              <a:t>different types of payments  </a:t>
            </a:r>
            <a:r>
              <a:rPr lang="en-US" sz="1800" dirty="0" smtClean="0"/>
              <a:t>(Paid agency </a:t>
            </a:r>
            <a:r>
              <a:rPr lang="en-US" sz="1800" dirty="0"/>
              <a:t>and </a:t>
            </a:r>
            <a:r>
              <a:rPr lang="en-US" sz="1800" dirty="0" smtClean="0"/>
              <a:t>paid </a:t>
            </a:r>
            <a:r>
              <a:rPr lang="en-US" sz="1800" dirty="0"/>
              <a:t>client, balance </a:t>
            </a:r>
            <a:r>
              <a:rPr lang="en-US" sz="1800" dirty="0" smtClean="0"/>
              <a:t>adjustments)</a:t>
            </a:r>
            <a:endParaRPr lang="en-US" sz="1800" dirty="0"/>
          </a:p>
          <a:p>
            <a:pPr lvl="1">
              <a:buFont typeface="Wingdings" pitchFamily="2" charset="2"/>
              <a:buChar char="q"/>
            </a:pPr>
            <a:r>
              <a:rPr lang="en-US" sz="1800" dirty="0" smtClean="0"/>
              <a:t>Making </a:t>
            </a:r>
            <a:r>
              <a:rPr lang="en-US" sz="1800" dirty="0"/>
              <a:t>decisions based on an NSF, over payment to Agency, over payment to client, etc</a:t>
            </a:r>
            <a:r>
              <a:rPr lang="en-US" sz="1800" dirty="0" smtClean="0"/>
              <a:t>.</a:t>
            </a:r>
            <a:endParaRPr lang="en-US" sz="1800" dirty="0"/>
          </a:p>
          <a:p>
            <a:pPr lvl="1">
              <a:buFont typeface="Wingdings" pitchFamily="2" charset="2"/>
              <a:buChar char="q"/>
            </a:pPr>
            <a:r>
              <a:rPr lang="en-US" sz="1800" dirty="0" smtClean="0"/>
              <a:t>Handling </a:t>
            </a:r>
            <a:r>
              <a:rPr lang="en-US" sz="1800" dirty="0"/>
              <a:t>transactions between your agency and your </a:t>
            </a:r>
            <a:r>
              <a:rPr lang="en-US" sz="1800" dirty="0" smtClean="0"/>
              <a:t>client</a:t>
            </a:r>
            <a:endParaRPr lang="en-US" sz="1800" dirty="0"/>
          </a:p>
          <a:p>
            <a:pPr>
              <a:buFont typeface="Wingdings" pitchFamily="2" charset="2"/>
              <a:buChar char="q"/>
            </a:pPr>
            <a:r>
              <a:rPr lang="en-US" sz="1800" dirty="0" smtClean="0"/>
              <a:t>Distributing </a:t>
            </a:r>
            <a:r>
              <a:rPr lang="en-US" sz="1800" dirty="0"/>
              <a:t>payments </a:t>
            </a:r>
            <a:r>
              <a:rPr lang="en-US" sz="1800" dirty="0" smtClean="0"/>
              <a:t>across accounts for the same consumer</a:t>
            </a:r>
            <a:endParaRPr lang="en-US" sz="1800" dirty="0"/>
          </a:p>
          <a:p>
            <a:pPr>
              <a:buFont typeface="Wingdings" pitchFamily="2" charset="2"/>
              <a:buChar char="q"/>
            </a:pPr>
            <a:r>
              <a:rPr lang="en-US" sz="1800" dirty="0" smtClean="0"/>
              <a:t>Understanding  </a:t>
            </a:r>
            <a:r>
              <a:rPr lang="en-US" sz="1800" dirty="0"/>
              <a:t>commission rates on an </a:t>
            </a:r>
            <a:r>
              <a:rPr lang="en-US" sz="1800" dirty="0" smtClean="0"/>
              <a:t>account</a:t>
            </a:r>
          </a:p>
          <a:p>
            <a:pPr>
              <a:buFont typeface="Wingdings" pitchFamily="2" charset="2"/>
              <a:buChar char="q"/>
            </a:pPr>
            <a:r>
              <a:rPr lang="en-US" sz="1800" dirty="0" smtClean="0"/>
              <a:t>Setting and authenticating credit cards </a:t>
            </a:r>
            <a:r>
              <a:rPr lang="en-US" sz="1800" dirty="0"/>
              <a:t>in real </a:t>
            </a:r>
            <a:r>
              <a:rPr lang="en-US" sz="1800" dirty="0" smtClean="0"/>
              <a:t>time</a:t>
            </a:r>
            <a:endParaRPr lang="en-US" sz="1800" dirty="0"/>
          </a:p>
          <a:p>
            <a:pPr>
              <a:buFont typeface="Wingdings" pitchFamily="2" charset="2"/>
              <a:buChar char="q"/>
            </a:pPr>
            <a:r>
              <a:rPr lang="en-US" sz="1800" dirty="0"/>
              <a:t>Setting up direct checks from a consumer </a:t>
            </a:r>
            <a:endParaRPr lang="en-US" sz="1800" dirty="0" smtClean="0"/>
          </a:p>
          <a:p>
            <a:pPr>
              <a:buFont typeface="Wingdings" pitchFamily="2" charset="2"/>
              <a:buChar char="q"/>
            </a:pPr>
            <a:r>
              <a:rPr lang="en-US" sz="1800" dirty="0" smtClean="0"/>
              <a:t>Processing </a:t>
            </a:r>
            <a:r>
              <a:rPr lang="en-US" sz="1800" dirty="0"/>
              <a:t>credit card payments, and direct checks in a batch </a:t>
            </a:r>
            <a:endParaRPr lang="en-US" sz="1800" dirty="0" smtClean="0"/>
          </a:p>
          <a:p>
            <a:pPr>
              <a:buFont typeface="Wingdings" pitchFamily="2" charset="2"/>
              <a:buChar char="q"/>
            </a:pPr>
            <a:r>
              <a:rPr lang="en-US" sz="1800" dirty="0" smtClean="0"/>
              <a:t>Balancing </a:t>
            </a:r>
            <a:r>
              <a:rPr lang="en-US" sz="1800" dirty="0"/>
              <a:t>on a daily </a:t>
            </a:r>
            <a:r>
              <a:rPr lang="en-US" sz="1800" dirty="0" smtClean="0"/>
              <a:t>basis</a:t>
            </a:r>
            <a:r>
              <a:rPr lang="en-US" sz="1800" dirty="0"/>
              <a:t> </a:t>
            </a:r>
            <a:r>
              <a:rPr lang="en-US" sz="1800" dirty="0" smtClean="0"/>
              <a:t>for accurate account processing</a:t>
            </a:r>
          </a:p>
          <a:p>
            <a:pPr>
              <a:buFont typeface="Wingdings" pitchFamily="2" charset="2"/>
              <a:buChar char="q"/>
            </a:pPr>
            <a:r>
              <a:rPr lang="en-US" sz="1800" dirty="0" smtClean="0"/>
              <a:t>Understanding the Payment Reports</a:t>
            </a:r>
            <a:endParaRPr lang="en-US" sz="1800" dirty="0"/>
          </a:p>
          <a:p>
            <a:pPr marL="0" indent="0">
              <a:buNone/>
            </a:pPr>
            <a:endParaRPr lang="en-US" sz="1800" dirty="0" smtClean="0"/>
          </a:p>
          <a:p>
            <a:pPr>
              <a:buNone/>
            </a:pPr>
            <a:endParaRPr lang="en-US" sz="1800" dirty="0" smtClean="0"/>
          </a:p>
          <a:p>
            <a:pPr>
              <a:buNone/>
            </a:pPr>
            <a:endParaRPr lang="en-US" sz="1800" dirty="0"/>
          </a:p>
        </p:txBody>
      </p:sp>
      <p:sp>
        <p:nvSpPr>
          <p:cNvPr id="5" name="TextBox 4"/>
          <p:cNvSpPr txBox="1"/>
          <p:nvPr/>
        </p:nvSpPr>
        <p:spPr>
          <a:xfrm>
            <a:off x="304800" y="381000"/>
            <a:ext cx="5791200" cy="400110"/>
          </a:xfrm>
          <a:prstGeom prst="rect">
            <a:avLst/>
          </a:prstGeom>
          <a:noFill/>
          <a:effectLst/>
        </p:spPr>
        <p:txBody>
          <a:bodyPr wrap="square" rtlCol="0">
            <a:spAutoFit/>
          </a:bodyPr>
          <a:lstStyle/>
          <a:p>
            <a:r>
              <a:rPr lang="en-US" sz="2000" b="1" dirty="0" smtClean="0">
                <a:latin typeface="Arial" pitchFamily="34" charset="0"/>
                <a:cs typeface="Arial" pitchFamily="34" charset="0"/>
              </a:rPr>
              <a:t>Agenda</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Setting </a:t>
            </a:r>
            <a:r>
              <a:rPr lang="en-US" altLang="en-US" sz="2000" b="1" dirty="0" smtClean="0"/>
              <a:t>Up And Authenticating Credit Cards In Real </a:t>
            </a:r>
            <a:r>
              <a:rPr lang="en-US" altLang="en-US" sz="2000" b="1" dirty="0"/>
              <a:t>T</a:t>
            </a:r>
            <a:r>
              <a:rPr lang="en-US" altLang="en-US" sz="2000" b="1" dirty="0" smtClean="0"/>
              <a:t>ime</a:t>
            </a:r>
            <a:endParaRPr lang="en-US" altLang="en-US" sz="2000" b="1" dirty="0"/>
          </a:p>
        </p:txBody>
      </p:sp>
      <p:sp>
        <p:nvSpPr>
          <p:cNvPr id="4" name="TextBox 3"/>
          <p:cNvSpPr txBox="1"/>
          <p:nvPr/>
        </p:nvSpPr>
        <p:spPr>
          <a:xfrm>
            <a:off x="457200" y="849868"/>
            <a:ext cx="4673074" cy="369332"/>
          </a:xfrm>
          <a:prstGeom prst="rect">
            <a:avLst/>
          </a:prstGeom>
          <a:noFill/>
        </p:spPr>
        <p:txBody>
          <a:bodyPr wrap="none" rtlCol="0">
            <a:spAutoFit/>
          </a:bodyPr>
          <a:lstStyle/>
          <a:p>
            <a:pPr lvl="0"/>
            <a:r>
              <a:rPr lang="en-US" b="1" dirty="0" smtClean="0">
                <a:latin typeface="Arial" panose="020B0604020202020204" pitchFamily="34" charset="0"/>
                <a:cs typeface="Arial" panose="020B0604020202020204" pitchFamily="34" charset="0"/>
              </a:rPr>
              <a:t>Credit Cards from the  Payment Interface</a:t>
            </a:r>
            <a:endParaRPr lang="en-US" b="1" dirty="0">
              <a:latin typeface="Arial" panose="020B0604020202020204" pitchFamily="34" charset="0"/>
              <a:cs typeface="Arial" panose="020B0604020202020204" pitchFamily="34" charset="0"/>
            </a:endParaRPr>
          </a:p>
        </p:txBody>
      </p:sp>
      <p:sp>
        <p:nvSpPr>
          <p:cNvPr id="10" name="Rectangle 9"/>
          <p:cNvSpPr/>
          <p:nvPr/>
        </p:nvSpPr>
        <p:spPr>
          <a:xfrm>
            <a:off x="228600" y="1295400"/>
            <a:ext cx="8915400" cy="929485"/>
          </a:xfrm>
          <a:prstGeom prst="rect">
            <a:avLst/>
          </a:prstGeom>
        </p:spPr>
        <p:txBody>
          <a:bodyPr wrap="square">
            <a:spAutoFit/>
          </a:bodyPr>
          <a:lstStyle/>
          <a:p>
            <a:pPr lvl="1">
              <a:spcBef>
                <a:spcPct val="2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Enter credit cards on a consumers accounts</a:t>
            </a:r>
          </a:p>
          <a:p>
            <a:pPr lvl="1">
              <a:spcBef>
                <a:spcPct val="2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a:t>
            </a:r>
            <a:r>
              <a:rPr lang="en-US" sz="1600" dirty="0" smtClean="0">
                <a:latin typeface="Arial" panose="020B0604020202020204" pitchFamily="34" charset="0"/>
                <a:cs typeface="Arial" panose="020B0604020202020204" pitchFamily="34" charset="0"/>
              </a:rPr>
              <a:t>uthorize credit cards in real time, this requires a third party vendor </a:t>
            </a:r>
          </a:p>
          <a:p>
            <a:pPr lvl="1">
              <a:spcBef>
                <a:spcPct val="20000"/>
              </a:spcBef>
            </a:pPr>
            <a:endParaRPr lang="en-US" sz="1600" dirty="0">
              <a:latin typeface="Arial" panose="020B0604020202020204" pitchFamily="34" charset="0"/>
              <a:cs typeface="Arial" panose="020B0604020202020204" pitchFamily="34" charset="0"/>
            </a:endParaRPr>
          </a:p>
        </p:txBody>
      </p:sp>
      <p:pic>
        <p:nvPicPr>
          <p:cNvPr id="12" name="Picture 11"/>
          <p:cNvPicPr/>
          <p:nvPr/>
        </p:nvPicPr>
        <p:blipFill>
          <a:blip r:embed="rId3"/>
          <a:stretch>
            <a:fillRect/>
          </a:stretch>
        </p:blipFill>
        <p:spPr>
          <a:xfrm>
            <a:off x="685800" y="2224885"/>
            <a:ext cx="5943600" cy="2346960"/>
          </a:xfrm>
          <a:prstGeom prst="rect">
            <a:avLst/>
          </a:prstGeom>
        </p:spPr>
      </p:pic>
      <p:pic>
        <p:nvPicPr>
          <p:cNvPr id="13" name="Picture 12"/>
          <p:cNvPicPr/>
          <p:nvPr/>
        </p:nvPicPr>
        <p:blipFill>
          <a:blip r:embed="rId4"/>
          <a:stretch>
            <a:fillRect/>
          </a:stretch>
        </p:blipFill>
        <p:spPr>
          <a:xfrm>
            <a:off x="3646714" y="4621246"/>
            <a:ext cx="4989830" cy="1760167"/>
          </a:xfrm>
          <a:prstGeom prst="rect">
            <a:avLst/>
          </a:prstGeom>
        </p:spPr>
      </p:pic>
      <p:sp>
        <p:nvSpPr>
          <p:cNvPr id="7" name="Right Arrow 6"/>
          <p:cNvSpPr/>
          <p:nvPr/>
        </p:nvSpPr>
        <p:spPr>
          <a:xfrm rot="13245221">
            <a:off x="5053230" y="4383061"/>
            <a:ext cx="814902" cy="6097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7086600" y="5715000"/>
            <a:ext cx="7620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27775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Setting </a:t>
            </a:r>
            <a:r>
              <a:rPr lang="en-US" altLang="en-US" sz="2000" b="1" dirty="0" smtClean="0"/>
              <a:t>Up And Authenticating Credit Cards In Real </a:t>
            </a:r>
            <a:r>
              <a:rPr lang="en-US" altLang="en-US" sz="2000" b="1" dirty="0"/>
              <a:t>T</a:t>
            </a:r>
            <a:r>
              <a:rPr lang="en-US" altLang="en-US" sz="2000" b="1" dirty="0" smtClean="0"/>
              <a:t>ime</a:t>
            </a:r>
            <a:endParaRPr lang="en-US" altLang="en-US" sz="2000" b="1" dirty="0"/>
          </a:p>
        </p:txBody>
      </p:sp>
      <p:sp>
        <p:nvSpPr>
          <p:cNvPr id="4" name="TextBox 3"/>
          <p:cNvSpPr txBox="1"/>
          <p:nvPr/>
        </p:nvSpPr>
        <p:spPr>
          <a:xfrm>
            <a:off x="457200" y="849868"/>
            <a:ext cx="4673074" cy="369332"/>
          </a:xfrm>
          <a:prstGeom prst="rect">
            <a:avLst/>
          </a:prstGeom>
          <a:noFill/>
        </p:spPr>
        <p:txBody>
          <a:bodyPr wrap="none" rtlCol="0">
            <a:spAutoFit/>
          </a:bodyPr>
          <a:lstStyle/>
          <a:p>
            <a:pPr lvl="0"/>
            <a:r>
              <a:rPr lang="en-US" b="1" dirty="0" smtClean="0">
                <a:latin typeface="Arial" panose="020B0604020202020204" pitchFamily="34" charset="0"/>
                <a:cs typeface="Arial" panose="020B0604020202020204" pitchFamily="34" charset="0"/>
              </a:rPr>
              <a:t>Credit Cards from the Payment Interface</a:t>
            </a:r>
            <a:endParaRPr lang="en-US" b="1" dirty="0">
              <a:latin typeface="Arial" panose="020B0604020202020204" pitchFamily="34" charset="0"/>
              <a:cs typeface="Arial" panose="020B0604020202020204" pitchFamily="34" charset="0"/>
            </a:endParaRPr>
          </a:p>
        </p:txBody>
      </p:sp>
      <p:sp>
        <p:nvSpPr>
          <p:cNvPr id="10" name="Rectangle 9"/>
          <p:cNvSpPr/>
          <p:nvPr/>
        </p:nvSpPr>
        <p:spPr>
          <a:xfrm>
            <a:off x="228600" y="1295400"/>
            <a:ext cx="8915400" cy="1224951"/>
          </a:xfrm>
          <a:prstGeom prst="rect">
            <a:avLst/>
          </a:prstGeom>
        </p:spPr>
        <p:txBody>
          <a:bodyPr wrap="square">
            <a:spAutoFit/>
          </a:bodyPr>
          <a:lstStyle/>
          <a:p>
            <a:pPr lvl="1">
              <a:spcBef>
                <a:spcPct val="2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Enter credit cards on a consumers accounts</a:t>
            </a:r>
          </a:p>
          <a:p>
            <a:pPr lvl="1">
              <a:spcBef>
                <a:spcPct val="2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a:t>
            </a:r>
            <a:r>
              <a:rPr lang="en-US" sz="1600" dirty="0" smtClean="0">
                <a:latin typeface="Arial" panose="020B0604020202020204" pitchFamily="34" charset="0"/>
                <a:cs typeface="Arial" panose="020B0604020202020204" pitchFamily="34" charset="0"/>
              </a:rPr>
              <a:t>uthorize credit cards in real time, this requires a third party vendor </a:t>
            </a:r>
          </a:p>
          <a:p>
            <a:pPr lvl="1">
              <a:spcBef>
                <a:spcPct val="2000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Tab Q to Credit Cards</a:t>
            </a:r>
          </a:p>
          <a:p>
            <a:pPr lvl="1">
              <a:spcBef>
                <a:spcPct val="20000"/>
              </a:spcBef>
            </a:pPr>
            <a:endParaRPr lang="en-US" sz="1600" dirty="0">
              <a:latin typeface="Arial" panose="020B0604020202020204" pitchFamily="34" charset="0"/>
              <a:cs typeface="Arial" panose="020B0604020202020204" pitchFamily="34" charset="0"/>
            </a:endParaRPr>
          </a:p>
        </p:txBody>
      </p:sp>
      <p:pic>
        <p:nvPicPr>
          <p:cNvPr id="11" name="Picture 10"/>
          <p:cNvPicPr/>
          <p:nvPr/>
        </p:nvPicPr>
        <p:blipFill>
          <a:blip r:embed="rId3"/>
          <a:stretch>
            <a:fillRect/>
          </a:stretch>
        </p:blipFill>
        <p:spPr>
          <a:xfrm>
            <a:off x="2044174" y="3053436"/>
            <a:ext cx="6172200" cy="2281811"/>
          </a:xfrm>
          <a:prstGeom prst="rect">
            <a:avLst/>
          </a:prstGeom>
        </p:spPr>
      </p:pic>
    </p:spTree>
    <p:extLst>
      <p:ext uri="{BB962C8B-B14F-4D97-AF65-F5344CB8AC3E}">
        <p14:creationId xmlns:p14="http://schemas.microsoft.com/office/powerpoint/2010/main" val="18154451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Processing Credit Card Payments, And Direct Checks In A Batch </a:t>
            </a:r>
            <a:endParaRPr lang="en-US" altLang="en-US" sz="2000" b="1" dirty="0"/>
          </a:p>
        </p:txBody>
      </p:sp>
      <p:sp>
        <p:nvSpPr>
          <p:cNvPr id="4" name="TextBox 3"/>
          <p:cNvSpPr txBox="1"/>
          <p:nvPr/>
        </p:nvSpPr>
        <p:spPr>
          <a:xfrm>
            <a:off x="457200" y="849868"/>
            <a:ext cx="5564408" cy="369332"/>
          </a:xfrm>
          <a:prstGeom prst="rect">
            <a:avLst/>
          </a:prstGeom>
          <a:noFill/>
        </p:spPr>
        <p:txBody>
          <a:bodyPr wrap="none" rtlCol="0">
            <a:spAutoFit/>
          </a:bodyPr>
          <a:lstStyle/>
          <a:p>
            <a:pPr lvl="0"/>
            <a:r>
              <a:rPr lang="en-US" b="1" dirty="0" smtClean="0">
                <a:latin typeface="Arial" panose="020B0604020202020204" pitchFamily="34" charset="0"/>
                <a:cs typeface="Arial" panose="020B0604020202020204" pitchFamily="34" charset="0"/>
              </a:rPr>
              <a:t>Payment Transaction menu &gt; Credit card options</a:t>
            </a:r>
            <a:endParaRPr lang="en-US" b="1" dirty="0">
              <a:latin typeface="Arial" panose="020B0604020202020204" pitchFamily="34" charset="0"/>
              <a:cs typeface="Arial" panose="020B0604020202020204" pitchFamily="34" charset="0"/>
            </a:endParaRPr>
          </a:p>
        </p:txBody>
      </p:sp>
      <p:grpSp>
        <p:nvGrpSpPr>
          <p:cNvPr id="10" name="Group 9"/>
          <p:cNvGrpSpPr/>
          <p:nvPr/>
        </p:nvGrpSpPr>
        <p:grpSpPr>
          <a:xfrm>
            <a:off x="76200" y="2393248"/>
            <a:ext cx="9107313" cy="4007552"/>
            <a:chOff x="76200" y="2096929"/>
            <a:chExt cx="9107313" cy="4007552"/>
          </a:xfrm>
        </p:grpSpPr>
        <p:pic>
          <p:nvPicPr>
            <p:cNvPr id="3" name="Picture 2"/>
            <p:cNvPicPr>
              <a:picLocks noChangeAspect="1"/>
            </p:cNvPicPr>
            <p:nvPr/>
          </p:nvPicPr>
          <p:blipFill>
            <a:blip r:embed="rId3"/>
            <a:stretch>
              <a:fillRect/>
            </a:stretch>
          </p:blipFill>
          <p:spPr>
            <a:xfrm>
              <a:off x="76200" y="2096929"/>
              <a:ext cx="6004560" cy="2903220"/>
            </a:xfrm>
            <a:prstGeom prst="rect">
              <a:avLst/>
            </a:prstGeom>
          </p:spPr>
        </p:pic>
        <p:grpSp>
          <p:nvGrpSpPr>
            <p:cNvPr id="7" name="Group 6"/>
            <p:cNvGrpSpPr/>
            <p:nvPr/>
          </p:nvGrpSpPr>
          <p:grpSpPr>
            <a:xfrm>
              <a:off x="4876800" y="2738086"/>
              <a:ext cx="4306713" cy="3366395"/>
              <a:chOff x="4876800" y="2738086"/>
              <a:chExt cx="4306713" cy="3366395"/>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21608" y="4496862"/>
                <a:ext cx="3161905" cy="160761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800" y="2738086"/>
                <a:ext cx="3221429" cy="1921429"/>
              </a:xfrm>
              <a:prstGeom prst="rect">
                <a:avLst/>
              </a:prstGeom>
              <a:ln>
                <a:solidFill>
                  <a:schemeClr val="tx2">
                    <a:lumMod val="20000"/>
                    <a:lumOff val="80000"/>
                  </a:schemeClr>
                </a:solidFill>
              </a:ln>
            </p:spPr>
          </p:pic>
        </p:grpSp>
      </p:grpSp>
      <p:sp>
        <p:nvSpPr>
          <p:cNvPr id="11" name="Rectangle 10"/>
          <p:cNvSpPr/>
          <p:nvPr/>
        </p:nvSpPr>
        <p:spPr>
          <a:xfrm>
            <a:off x="24063" y="1438060"/>
            <a:ext cx="8686800" cy="634020"/>
          </a:xfrm>
          <a:prstGeom prst="rect">
            <a:avLst/>
          </a:prstGeom>
        </p:spPr>
        <p:txBody>
          <a:bodyPr wrap="square">
            <a:spAutoFit/>
          </a:bodyPr>
          <a:lstStyle/>
          <a:p>
            <a:pPr lvl="1">
              <a:spcBef>
                <a:spcPct val="2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Run the option to print and delete credit cards </a:t>
            </a:r>
            <a:r>
              <a:rPr lang="en-US" sz="1600" b="1" u="sng" dirty="0" smtClean="0">
                <a:latin typeface="Arial" panose="020B0604020202020204" pitchFamily="34" charset="0"/>
                <a:cs typeface="Arial" panose="020B0604020202020204" pitchFamily="34" charset="0"/>
              </a:rPr>
              <a:t>daily</a:t>
            </a:r>
          </a:p>
          <a:p>
            <a:pPr lvl="1">
              <a:spcBef>
                <a:spcPct val="2000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Can also be applied to a batch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5073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50293" y="2856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Understanding the Payment Reports</a:t>
            </a:r>
          </a:p>
        </p:txBody>
      </p:sp>
      <p:sp>
        <p:nvSpPr>
          <p:cNvPr id="6" name="Rectangle 5"/>
          <p:cNvSpPr/>
          <p:nvPr/>
        </p:nvSpPr>
        <p:spPr>
          <a:xfrm>
            <a:off x="228599" y="1371600"/>
            <a:ext cx="8229601" cy="2062103"/>
          </a:xfrm>
          <a:prstGeom prst="rect">
            <a:avLst/>
          </a:prstGeom>
        </p:spPr>
        <p:txBody>
          <a:bodyPr wrap="square">
            <a:spAutoFit/>
          </a:bodyPr>
          <a:lstStyle/>
          <a:p>
            <a:pPr lvl="1">
              <a:spcBef>
                <a:spcPct val="2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Analysis </a:t>
            </a:r>
            <a:r>
              <a:rPr lang="en-US" sz="1600" b="1" dirty="0">
                <a:latin typeface="Arial" panose="020B0604020202020204" pitchFamily="34" charset="0"/>
                <a:cs typeface="Arial" panose="020B0604020202020204" pitchFamily="34" charset="0"/>
              </a:rPr>
              <a:t>pf pending payments </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shows </a:t>
            </a:r>
            <a:r>
              <a:rPr lang="en-US" sz="1600" dirty="0">
                <a:latin typeface="Arial" panose="020B0604020202020204" pitchFamily="34" charset="0"/>
                <a:cs typeface="Arial" panose="020B0604020202020204" pitchFamily="34" charset="0"/>
              </a:rPr>
              <a:t>an estimate of pending payments</a:t>
            </a:r>
          </a:p>
          <a:p>
            <a:pPr lvl="1">
              <a:spcBef>
                <a:spcPct val="2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Payment detail list  </a:t>
            </a:r>
            <a:r>
              <a:rPr lang="en-US" sz="1600" dirty="0" smtClean="0">
                <a:latin typeface="Arial" panose="020B0604020202020204" pitchFamily="34" charset="0"/>
                <a:cs typeface="Arial" panose="020B0604020202020204" pitchFamily="34" charset="0"/>
              </a:rPr>
              <a:t>- shows account payment detail with payment codes</a:t>
            </a:r>
          </a:p>
          <a:p>
            <a:pPr lvl="1">
              <a:spcBef>
                <a:spcPct val="2000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 </a:t>
            </a:r>
            <a:r>
              <a:rPr lang="en-US" sz="1600" b="1" dirty="0" smtClean="0">
                <a:latin typeface="Arial" panose="020B0604020202020204" pitchFamily="34" charset="0"/>
                <a:cs typeface="Arial" panose="020B0604020202020204" pitchFamily="34" charset="0"/>
              </a:rPr>
              <a:t>Daily payment summary  </a:t>
            </a:r>
            <a:r>
              <a:rPr lang="en-US" sz="1600" dirty="0" smtClean="0">
                <a:latin typeface="Arial" panose="020B0604020202020204" pitchFamily="34" charset="0"/>
                <a:cs typeface="Arial" panose="020B0604020202020204" pitchFamily="34" charset="0"/>
              </a:rPr>
              <a:t>- shows </a:t>
            </a:r>
            <a:r>
              <a:rPr lang="en-US" sz="1600" dirty="0">
                <a:latin typeface="Arial" panose="020B0604020202020204" pitchFamily="34" charset="0"/>
                <a:cs typeface="Arial" panose="020B0604020202020204" pitchFamily="34" charset="0"/>
              </a:rPr>
              <a:t>money collected by the day of the month, and </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compares </a:t>
            </a:r>
            <a:r>
              <a:rPr lang="en-US" sz="1600" dirty="0">
                <a:latin typeface="Arial" panose="020B0604020202020204" pitchFamily="34" charset="0"/>
                <a:cs typeface="Arial" panose="020B0604020202020204" pitchFamily="34" charset="0"/>
              </a:rPr>
              <a:t>your collections to the same month a year</a:t>
            </a:r>
            <a:endParaRPr lang="en-US" sz="1600" dirty="0" smtClean="0">
              <a:latin typeface="Arial" panose="020B0604020202020204" pitchFamily="34" charset="0"/>
              <a:cs typeface="Arial" panose="020B0604020202020204" pitchFamily="34" charset="0"/>
            </a:endParaRPr>
          </a:p>
          <a:p>
            <a:pPr lvl="1">
              <a:spcBef>
                <a:spcPct val="20000"/>
              </a:spcBef>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lvl="1">
              <a:spcBef>
                <a:spcPct val="20000"/>
              </a:spcBef>
              <a:buFont typeface="Wingdings" panose="05000000000000000000" pitchFamily="2" charset="2"/>
              <a:buChar char="q"/>
            </a:pPr>
            <a:endParaRPr lang="en-US" sz="1600" dirty="0" smtClean="0">
              <a:latin typeface="Arial" panose="020B0604020202020204" pitchFamily="34" charset="0"/>
              <a:cs typeface="Arial" panose="020B0604020202020204" pitchFamily="34" charset="0"/>
            </a:endParaRPr>
          </a:p>
          <a:p>
            <a:pPr lvl="1">
              <a:spcBef>
                <a:spcPct val="20000"/>
              </a:spcBef>
            </a:pPr>
            <a:endParaRPr lang="en-US" sz="1600" dirty="0">
              <a:latin typeface="Arial" panose="020B0604020202020204" pitchFamily="34" charset="0"/>
              <a:cs typeface="Arial" panose="020B0604020202020204" pitchFamily="34" charset="0"/>
            </a:endParaRPr>
          </a:p>
        </p:txBody>
      </p:sp>
      <p:sp>
        <p:nvSpPr>
          <p:cNvPr id="12" name="TextBox 11"/>
          <p:cNvSpPr txBox="1"/>
          <p:nvPr/>
        </p:nvSpPr>
        <p:spPr>
          <a:xfrm>
            <a:off x="457200" y="849868"/>
            <a:ext cx="7314823" cy="369332"/>
          </a:xfrm>
          <a:prstGeom prst="rect">
            <a:avLst/>
          </a:prstGeom>
          <a:noFill/>
        </p:spPr>
        <p:txBody>
          <a:bodyPr wrap="none" rtlCol="0">
            <a:spAutoFit/>
          </a:bodyPr>
          <a:lstStyle/>
          <a:p>
            <a:pPr lvl="0"/>
            <a:r>
              <a:rPr lang="en-US" b="1" dirty="0" smtClean="0">
                <a:latin typeface="Arial" panose="020B0604020202020204" pitchFamily="34" charset="0"/>
                <a:cs typeface="Arial" panose="020B0604020202020204" pitchFamily="34" charset="0"/>
              </a:rPr>
              <a:t>Payment transaction menu &gt;  Payment reports for a period       </a:t>
            </a: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685800" y="2895600"/>
            <a:ext cx="7501414" cy="3474720"/>
          </a:xfrm>
          <a:prstGeom prst="rect">
            <a:avLst/>
          </a:prstGeom>
        </p:spPr>
      </p:pic>
    </p:spTree>
    <p:extLst>
      <p:ext uri="{BB962C8B-B14F-4D97-AF65-F5344CB8AC3E}">
        <p14:creationId xmlns:p14="http://schemas.microsoft.com/office/powerpoint/2010/main" val="31656526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50293" y="2856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Understanding the Payment Reports</a:t>
            </a:r>
          </a:p>
        </p:txBody>
      </p:sp>
      <p:sp>
        <p:nvSpPr>
          <p:cNvPr id="6" name="Rectangle 5"/>
          <p:cNvSpPr/>
          <p:nvPr/>
        </p:nvSpPr>
        <p:spPr>
          <a:xfrm>
            <a:off x="228599" y="1371600"/>
            <a:ext cx="8229601" cy="1766637"/>
          </a:xfrm>
          <a:prstGeom prst="rect">
            <a:avLst/>
          </a:prstGeom>
        </p:spPr>
        <p:txBody>
          <a:bodyPr wrap="square">
            <a:spAutoFit/>
          </a:bodyPr>
          <a:lstStyle/>
          <a:p>
            <a:pPr lvl="1">
              <a:spcBef>
                <a:spcPct val="2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Daily payment summary  - shows money collected by the day of the month, and </a:t>
            </a: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compares </a:t>
            </a:r>
            <a:r>
              <a:rPr lang="en-US" sz="1600" dirty="0">
                <a:latin typeface="Arial" panose="020B0604020202020204" pitchFamily="34" charset="0"/>
                <a:cs typeface="Arial" panose="020B0604020202020204" pitchFamily="34" charset="0"/>
              </a:rPr>
              <a:t>your collections to the same month a year</a:t>
            </a:r>
          </a:p>
          <a:p>
            <a:pPr lvl="1">
              <a:spcBef>
                <a:spcPct val="2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Press  </a:t>
            </a:r>
            <a:r>
              <a:rPr lang="en-US" sz="1600" b="1" dirty="0" smtClean="0">
                <a:latin typeface="Arial" panose="020B0604020202020204" pitchFamily="34" charset="0"/>
                <a:cs typeface="Arial" panose="020B0604020202020204" pitchFamily="34" charset="0"/>
              </a:rPr>
              <a:t>ENTER</a:t>
            </a:r>
            <a:r>
              <a:rPr lang="en-US" sz="1600" dirty="0" smtClean="0">
                <a:latin typeface="Arial" panose="020B0604020202020204" pitchFamily="34" charset="0"/>
                <a:cs typeface="Arial" panose="020B0604020202020204" pitchFamily="34" charset="0"/>
              </a:rPr>
              <a:t> to display the commissions in the </a:t>
            </a:r>
            <a:r>
              <a:rPr lang="en-US" sz="1600" b="1" i="1" dirty="0" smtClean="0">
                <a:latin typeface="Arial" panose="020B0604020202020204" pitchFamily="34" charset="0"/>
                <a:cs typeface="Arial" panose="020B0604020202020204" pitchFamily="34" charset="0"/>
              </a:rPr>
              <a:t>Amount</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field</a:t>
            </a:r>
          </a:p>
          <a:p>
            <a:pPr lvl="1">
              <a:spcBef>
                <a:spcPct val="20000"/>
              </a:spcBef>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lvl="1">
              <a:spcBef>
                <a:spcPct val="20000"/>
              </a:spcBef>
              <a:buFont typeface="Wingdings" panose="05000000000000000000" pitchFamily="2" charset="2"/>
              <a:buChar char="q"/>
            </a:pPr>
            <a:endParaRPr lang="en-US" sz="1600" dirty="0" smtClean="0">
              <a:latin typeface="Arial" panose="020B0604020202020204" pitchFamily="34" charset="0"/>
              <a:cs typeface="Arial" panose="020B0604020202020204" pitchFamily="34" charset="0"/>
            </a:endParaRPr>
          </a:p>
          <a:p>
            <a:pPr lvl="1">
              <a:spcBef>
                <a:spcPct val="20000"/>
              </a:spcBef>
            </a:pPr>
            <a:endParaRPr lang="en-US" sz="1600" dirty="0">
              <a:latin typeface="Arial" panose="020B0604020202020204" pitchFamily="34" charset="0"/>
              <a:cs typeface="Arial" panose="020B0604020202020204" pitchFamily="34" charset="0"/>
            </a:endParaRPr>
          </a:p>
        </p:txBody>
      </p:sp>
      <p:sp>
        <p:nvSpPr>
          <p:cNvPr id="12" name="TextBox 11"/>
          <p:cNvSpPr txBox="1"/>
          <p:nvPr/>
        </p:nvSpPr>
        <p:spPr>
          <a:xfrm>
            <a:off x="457200" y="849868"/>
            <a:ext cx="7000634" cy="369332"/>
          </a:xfrm>
          <a:prstGeom prst="rect">
            <a:avLst/>
          </a:prstGeom>
          <a:noFill/>
        </p:spPr>
        <p:txBody>
          <a:bodyPr wrap="none" rtlCol="0">
            <a:spAutoFit/>
          </a:bodyPr>
          <a:lstStyle/>
          <a:p>
            <a:pPr lvl="0"/>
            <a:r>
              <a:rPr lang="en-US" b="1" dirty="0" smtClean="0">
                <a:latin typeface="Arial" panose="020B0604020202020204" pitchFamily="34" charset="0"/>
                <a:cs typeface="Arial" panose="020B0604020202020204" pitchFamily="34" charset="0"/>
              </a:rPr>
              <a:t>Payment transaction menu &gt;  Payment reports for a period      </a:t>
            </a:r>
            <a:endParaRPr lang="en-US"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1905000" y="2510509"/>
            <a:ext cx="4876801" cy="4042691"/>
          </a:xfrm>
          <a:prstGeom prst="rect">
            <a:avLst/>
          </a:prstGeom>
        </p:spPr>
      </p:pic>
    </p:spTree>
    <p:extLst>
      <p:ext uri="{BB962C8B-B14F-4D97-AF65-F5344CB8AC3E}">
        <p14:creationId xmlns:p14="http://schemas.microsoft.com/office/powerpoint/2010/main" val="915142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50293" y="2856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Understanding the Payment Reports</a:t>
            </a:r>
          </a:p>
        </p:txBody>
      </p:sp>
      <p:sp>
        <p:nvSpPr>
          <p:cNvPr id="6" name="Rectangle 5"/>
          <p:cNvSpPr/>
          <p:nvPr/>
        </p:nvSpPr>
        <p:spPr>
          <a:xfrm>
            <a:off x="228599" y="1371600"/>
            <a:ext cx="8229601" cy="1520416"/>
          </a:xfrm>
          <a:prstGeom prst="rect">
            <a:avLst/>
          </a:prstGeom>
        </p:spPr>
        <p:txBody>
          <a:bodyPr wrap="square">
            <a:spAutoFit/>
          </a:bodyPr>
          <a:lstStyle/>
          <a:p>
            <a:pPr lvl="1">
              <a:spcBef>
                <a:spcPct val="2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Analysis pf pending payments  - shows an estimate of pending payments</a:t>
            </a:r>
          </a:p>
          <a:p>
            <a:pPr lvl="1">
              <a:spcBef>
                <a:spcPct val="20000"/>
              </a:spcBef>
            </a:pPr>
            <a:endParaRPr lang="en-US" sz="1600" dirty="0">
              <a:latin typeface="Arial" panose="020B0604020202020204" pitchFamily="34" charset="0"/>
              <a:cs typeface="Arial" panose="020B0604020202020204" pitchFamily="34" charset="0"/>
            </a:endParaRPr>
          </a:p>
          <a:p>
            <a:pPr lvl="1">
              <a:spcBef>
                <a:spcPct val="20000"/>
              </a:spcBef>
            </a:pP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lvl="1">
              <a:spcBef>
                <a:spcPct val="20000"/>
              </a:spcBef>
              <a:buFont typeface="Wingdings" panose="05000000000000000000" pitchFamily="2" charset="2"/>
              <a:buChar char="q"/>
            </a:pPr>
            <a:endParaRPr lang="en-US" sz="1600" dirty="0" smtClean="0">
              <a:latin typeface="Arial" panose="020B0604020202020204" pitchFamily="34" charset="0"/>
              <a:cs typeface="Arial" panose="020B0604020202020204" pitchFamily="34" charset="0"/>
            </a:endParaRPr>
          </a:p>
          <a:p>
            <a:pPr lvl="1">
              <a:spcBef>
                <a:spcPct val="20000"/>
              </a:spcBef>
            </a:pPr>
            <a:endParaRPr lang="en-US" sz="1600" dirty="0">
              <a:latin typeface="Arial" panose="020B0604020202020204" pitchFamily="34" charset="0"/>
              <a:cs typeface="Arial" panose="020B0604020202020204" pitchFamily="34" charset="0"/>
            </a:endParaRPr>
          </a:p>
        </p:txBody>
      </p:sp>
      <p:sp>
        <p:nvSpPr>
          <p:cNvPr id="12" name="TextBox 11"/>
          <p:cNvSpPr txBox="1"/>
          <p:nvPr/>
        </p:nvSpPr>
        <p:spPr>
          <a:xfrm>
            <a:off x="457200" y="849868"/>
            <a:ext cx="6878806" cy="369332"/>
          </a:xfrm>
          <a:prstGeom prst="rect">
            <a:avLst/>
          </a:prstGeom>
          <a:noFill/>
        </p:spPr>
        <p:txBody>
          <a:bodyPr wrap="none" rtlCol="0">
            <a:spAutoFit/>
          </a:bodyPr>
          <a:lstStyle/>
          <a:p>
            <a:pPr lvl="0"/>
            <a:r>
              <a:rPr lang="en-US" b="1" dirty="0" smtClean="0">
                <a:latin typeface="Arial" panose="020B0604020202020204" pitchFamily="34" charset="0"/>
                <a:cs typeface="Arial" panose="020B0604020202020204" pitchFamily="34" charset="0"/>
              </a:rPr>
              <a:t>Payment transaction menu &gt;  Payment reports for a period  </a:t>
            </a:r>
            <a:endParaRPr lang="en-US"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1308596" y="2065020"/>
            <a:ext cx="6758940" cy="4488180"/>
          </a:xfrm>
          <a:prstGeom prst="rect">
            <a:avLst/>
          </a:prstGeom>
        </p:spPr>
      </p:pic>
    </p:spTree>
    <p:extLst>
      <p:ext uri="{BB962C8B-B14F-4D97-AF65-F5344CB8AC3E}">
        <p14:creationId xmlns:p14="http://schemas.microsoft.com/office/powerpoint/2010/main" val="24761144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50293" y="2856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Executive Dashboard</a:t>
            </a:r>
            <a:endParaRPr lang="en-US" altLang="en-US" sz="2000" b="1"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t="11136"/>
          <a:stretch>
            <a:fillRect/>
          </a:stretch>
        </p:blipFill>
        <p:spPr bwMode="auto">
          <a:xfrm>
            <a:off x="609600" y="1752600"/>
            <a:ext cx="6934200" cy="44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stretch>
            <a:fillRect/>
          </a:stretch>
        </p:blipFill>
        <p:spPr>
          <a:xfrm>
            <a:off x="7055893" y="990600"/>
            <a:ext cx="1905000" cy="1233843"/>
          </a:xfrm>
          <a:prstGeom prst="rect">
            <a:avLst/>
          </a:prstGeom>
          <a:effectLst>
            <a:innerShdw blurRad="63500" dist="50800" dir="10800000">
              <a:prstClr val="black">
                <a:alpha val="50000"/>
              </a:prstClr>
            </a:innerShdw>
          </a:effectLst>
        </p:spPr>
      </p:pic>
    </p:spTree>
    <p:extLst>
      <p:ext uri="{BB962C8B-B14F-4D97-AF65-F5344CB8AC3E}">
        <p14:creationId xmlns:p14="http://schemas.microsoft.com/office/powerpoint/2010/main" val="63876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8100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a:t>Exercises – </a:t>
            </a:r>
            <a:r>
              <a:rPr lang="en-US" sz="2000" b="1" dirty="0" smtClean="0"/>
              <a:t>Processing Payments</a:t>
            </a:r>
            <a:endParaRPr lang="en-US" altLang="en-US" sz="2000" b="1" dirty="0"/>
          </a:p>
        </p:txBody>
      </p:sp>
      <p:sp>
        <p:nvSpPr>
          <p:cNvPr id="3" name="Content Placeholder 2"/>
          <p:cNvSpPr txBox="1">
            <a:spLocks/>
          </p:cNvSpPr>
          <p:nvPr/>
        </p:nvSpPr>
        <p:spPr>
          <a:xfrm>
            <a:off x="457200" y="762000"/>
            <a:ext cx="8229600" cy="5791200"/>
          </a:xfrm>
          <a:prstGeom prst="rect">
            <a:avLst/>
          </a:prstGeom>
        </p:spPr>
        <p:txBody>
          <a:bodyPr>
            <a:noAutofit/>
          </a:bodyPr>
          <a:lstStyle/>
          <a:p>
            <a:pPr marL="457200" indent="-457200" fontAlgn="auto">
              <a:spcBef>
                <a:spcPct val="20000"/>
              </a:spcBef>
              <a:spcAft>
                <a:spcPts val="0"/>
              </a:spcAft>
              <a:defRPr/>
            </a:pPr>
            <a:r>
              <a:rPr lang="en-US" sz="1600" b="1" dirty="0" smtClean="0">
                <a:solidFill>
                  <a:srgbClr val="FF0000"/>
                </a:solidFill>
                <a:latin typeface="Arial" panose="020B0604020202020204" pitchFamily="34" charset="0"/>
                <a:cs typeface="Arial" panose="020B0604020202020204" pitchFamily="34" charset="0"/>
              </a:rPr>
              <a:t>In </a:t>
            </a:r>
            <a:r>
              <a:rPr lang="en-US" sz="1600" b="1" dirty="0">
                <a:solidFill>
                  <a:srgbClr val="FF0000"/>
                </a:solidFill>
                <a:latin typeface="Arial" panose="020B0604020202020204" pitchFamily="34" charset="0"/>
                <a:cs typeface="Arial" panose="020B0604020202020204" pitchFamily="34" charset="0"/>
              </a:rPr>
              <a:t>your </a:t>
            </a:r>
            <a:r>
              <a:rPr lang="en-US" sz="1600" b="1" dirty="0" smtClean="0">
                <a:solidFill>
                  <a:srgbClr val="FF0000"/>
                </a:solidFill>
                <a:latin typeface="Arial" panose="020B0604020202020204" pitchFamily="34" charset="0"/>
                <a:cs typeface="Arial" panose="020B0604020202020204" pitchFamily="34" charset="0"/>
              </a:rPr>
              <a:t>system, </a:t>
            </a:r>
            <a:r>
              <a:rPr lang="en-US" sz="1600" b="1" dirty="0">
                <a:solidFill>
                  <a:srgbClr val="FF0000"/>
                </a:solidFill>
                <a:latin typeface="Arial" panose="020B0604020202020204" pitchFamily="34" charset="0"/>
                <a:cs typeface="Arial" panose="020B0604020202020204" pitchFamily="34" charset="0"/>
              </a:rPr>
              <a:t>use COMPANY </a:t>
            </a:r>
            <a:r>
              <a:rPr lang="en-US" sz="1600" b="1" dirty="0" smtClean="0">
                <a:solidFill>
                  <a:srgbClr val="FF0000"/>
                </a:solidFill>
                <a:latin typeface="Arial" panose="020B0604020202020204" pitchFamily="34" charset="0"/>
                <a:cs typeface="Arial" panose="020B0604020202020204" pitchFamily="34" charset="0"/>
              </a:rPr>
              <a:t>99</a:t>
            </a:r>
            <a:br>
              <a:rPr lang="en-US" sz="1600" b="1" dirty="0" smtClean="0">
                <a:solidFill>
                  <a:srgbClr val="FF0000"/>
                </a:solidFill>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smtClean="0">
                <a:latin typeface="Arial" panose="020B0604020202020204" pitchFamily="34" charset="0"/>
                <a:cs typeface="Arial" panose="020B0604020202020204" pitchFamily="34" charset="0"/>
              </a:rPr>
              <a:t>A </a:t>
            </a:r>
            <a:r>
              <a:rPr lang="en-US" sz="1600" dirty="0">
                <a:latin typeface="Arial" panose="020B0604020202020204" pitchFamily="34" charset="0"/>
                <a:cs typeface="Arial" panose="020B0604020202020204" pitchFamily="34" charset="0"/>
              </a:rPr>
              <a:t>consumer has entered your office and given you $100.00. Apply this </a:t>
            </a:r>
            <a:r>
              <a:rPr lang="en-US" sz="1600" dirty="0" smtClean="0">
                <a:latin typeface="Arial" panose="020B0604020202020204" pitchFamily="34" charset="0"/>
                <a:cs typeface="Arial" panose="020B0604020202020204" pitchFamily="34" charset="0"/>
              </a:rPr>
              <a:t>payment.</a:t>
            </a:r>
            <a:endParaRPr lang="en-US" sz="1600" dirty="0">
              <a:latin typeface="Arial" panose="020B0604020202020204" pitchFamily="34" charset="0"/>
              <a:cs typeface="Arial" panose="020B0604020202020204" pitchFamily="34" charset="0"/>
            </a:endParaRPr>
          </a:p>
          <a:p>
            <a:pPr marL="342900" lvl="0" indent="-342900">
              <a:buFont typeface="+mj-lt"/>
              <a:buAutoNum type="arabicPeriod"/>
            </a:pPr>
            <a:endParaRPr lang="en-US"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smtClean="0">
                <a:latin typeface="Arial" panose="020B0604020202020204" pitchFamily="34" charset="0"/>
                <a:cs typeface="Arial" panose="020B0604020202020204" pitchFamily="34" charset="0"/>
              </a:rPr>
              <a:t>Find </a:t>
            </a:r>
            <a:r>
              <a:rPr lang="en-US" sz="1600" dirty="0">
                <a:latin typeface="Arial" panose="020B0604020202020204" pitchFamily="34" charset="0"/>
                <a:cs typeface="Arial" panose="020B0604020202020204" pitchFamily="34" charset="0"/>
              </a:rPr>
              <a:t>an account with a linked </a:t>
            </a:r>
            <a:r>
              <a:rPr lang="en-US" sz="1600" dirty="0" smtClean="0">
                <a:latin typeface="Arial" panose="020B0604020202020204" pitchFamily="34" charset="0"/>
                <a:cs typeface="Arial" panose="020B0604020202020204" pitchFamily="34" charset="0"/>
              </a:rPr>
              <a:t>balance then enter </a:t>
            </a:r>
            <a:r>
              <a:rPr lang="en-US" sz="1600" dirty="0">
                <a:latin typeface="Arial" panose="020B0604020202020204" pitchFamily="34" charset="0"/>
                <a:cs typeface="Arial" panose="020B0604020202020204" pitchFamily="34" charset="0"/>
              </a:rPr>
              <a:t>another </a:t>
            </a:r>
            <a:r>
              <a:rPr lang="en-US" sz="1600" dirty="0" smtClean="0">
                <a:latin typeface="Arial" panose="020B0604020202020204" pitchFamily="34" charset="0"/>
                <a:cs typeface="Arial" panose="020B0604020202020204" pitchFamily="34" charset="0"/>
              </a:rPr>
              <a:t>payment - </a:t>
            </a:r>
            <a:r>
              <a:rPr lang="en-US" sz="1600" dirty="0">
                <a:latin typeface="Arial" panose="020B0604020202020204" pitchFamily="34" charset="0"/>
                <a:cs typeface="Arial" panose="020B0604020202020204" pitchFamily="34" charset="0"/>
              </a:rPr>
              <a:t>one that will pay off the primary and linked accounts. </a:t>
            </a:r>
          </a:p>
          <a:p>
            <a:pPr marL="342900" lvl="0" indent="-342900">
              <a:buFont typeface="+mj-lt"/>
              <a:buAutoNum type="arabicPeriod"/>
            </a:pPr>
            <a:endParaRPr lang="en-US"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smtClean="0">
                <a:latin typeface="Arial" panose="020B0604020202020204" pitchFamily="34" charset="0"/>
                <a:cs typeface="Arial" panose="020B0604020202020204" pitchFamily="34" charset="0"/>
              </a:rPr>
              <a:t>Your </a:t>
            </a:r>
            <a:r>
              <a:rPr lang="en-US" sz="1600" dirty="0">
                <a:latin typeface="Arial" panose="020B0604020202020204" pitchFamily="34" charset="0"/>
                <a:cs typeface="Arial" panose="020B0604020202020204" pitchFamily="34" charset="0"/>
              </a:rPr>
              <a:t>client has informed you a different consumer has given them $50.00, apply this payment as a direct payment. </a:t>
            </a:r>
          </a:p>
          <a:p>
            <a:pPr marL="342900" lvl="0" indent="-342900">
              <a:buFont typeface="+mj-lt"/>
              <a:buAutoNum type="arabicPeriod"/>
            </a:pPr>
            <a:endParaRPr lang="en-US"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smtClean="0">
                <a:latin typeface="Arial" panose="020B0604020202020204" pitchFamily="34" charset="0"/>
                <a:cs typeface="Arial" panose="020B0604020202020204" pitchFamily="34" charset="0"/>
              </a:rPr>
              <a:t>Run </a:t>
            </a:r>
            <a:r>
              <a:rPr lang="en-US" sz="1600" dirty="0">
                <a:latin typeface="Arial" panose="020B0604020202020204" pitchFamily="34" charset="0"/>
                <a:cs typeface="Arial" panose="020B0604020202020204" pitchFamily="34" charset="0"/>
              </a:rPr>
              <a:t>and review your </a:t>
            </a:r>
            <a:r>
              <a:rPr lang="en-US" sz="1600" dirty="0" smtClean="0">
                <a:latin typeface="Arial" panose="020B0604020202020204" pitchFamily="34" charset="0"/>
                <a:cs typeface="Arial" panose="020B0604020202020204" pitchFamily="34" charset="0"/>
              </a:rPr>
              <a:t>edit.  There </a:t>
            </a:r>
            <a:r>
              <a:rPr lang="en-US" sz="1600" dirty="0">
                <a:latin typeface="Arial" panose="020B0604020202020204" pitchFamily="34" charset="0"/>
                <a:cs typeface="Arial" panose="020B0604020202020204" pitchFamily="34" charset="0"/>
              </a:rPr>
              <a:t>is a mistake, </a:t>
            </a:r>
            <a:r>
              <a:rPr lang="en-US" sz="1600" dirty="0" smtClean="0">
                <a:latin typeface="Arial" panose="020B0604020202020204" pitchFamily="34" charset="0"/>
                <a:cs typeface="Arial" panose="020B0604020202020204" pitchFamily="34" charset="0"/>
              </a:rPr>
              <a:t>you </a:t>
            </a:r>
            <a:r>
              <a:rPr lang="en-US" sz="1600" dirty="0">
                <a:latin typeface="Arial" panose="020B0604020202020204" pitchFamily="34" charset="0"/>
                <a:cs typeface="Arial" panose="020B0604020202020204" pitchFamily="34" charset="0"/>
              </a:rPr>
              <a:t>should not have entered in the $50.00 payment. Delete this payment before you posting the account. </a:t>
            </a:r>
          </a:p>
          <a:p>
            <a:pPr marL="342900" lvl="0" indent="-342900">
              <a:buFont typeface="+mj-lt"/>
              <a:buAutoNum type="arabicPeriod"/>
            </a:pPr>
            <a:endParaRPr lang="en-US"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smtClean="0">
                <a:latin typeface="Arial" panose="020B0604020202020204" pitchFamily="34" charset="0"/>
                <a:cs typeface="Arial" panose="020B0604020202020204" pitchFamily="34" charset="0"/>
              </a:rPr>
              <a:t>Run </a:t>
            </a:r>
            <a:r>
              <a:rPr lang="en-US" sz="1600" dirty="0">
                <a:latin typeface="Arial" panose="020B0604020202020204" pitchFamily="34" charset="0"/>
                <a:cs typeface="Arial" panose="020B0604020202020204" pitchFamily="34" charset="0"/>
              </a:rPr>
              <a:t>your edit again, if the edit looks good, post the payment. </a:t>
            </a:r>
          </a:p>
          <a:p>
            <a:pPr marL="342900" lvl="0" indent="-342900">
              <a:buFont typeface="+mj-lt"/>
              <a:buAutoNum type="arabicPeriod"/>
            </a:pPr>
            <a:endParaRPr lang="en-US"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payment for $100.00 is returned (a bad check). Reverse that payment on that account. </a:t>
            </a:r>
          </a:p>
          <a:p>
            <a:pPr marL="342900" lvl="0" indent="-342900">
              <a:buFont typeface="+mj-lt"/>
              <a:buAutoNum type="arabicPeriod"/>
            </a:pPr>
            <a:endParaRPr lang="en-US" sz="1600" dirty="0">
              <a:latin typeface="Arial" panose="020B0604020202020204" pitchFamily="34" charset="0"/>
              <a:cs typeface="Arial" panose="020B0604020202020204" pitchFamily="34" charset="0"/>
            </a:endParaRPr>
          </a:p>
          <a:p>
            <a:pPr marL="342900" lvl="0" indent="-342900">
              <a:buFont typeface="+mj-lt"/>
              <a:buAutoNum type="arabicPeriod"/>
            </a:pPr>
            <a:r>
              <a:rPr lang="en-US" sz="1600" dirty="0" smtClean="0">
                <a:latin typeface="Arial" panose="020B0604020202020204" pitchFamily="34" charset="0"/>
                <a:cs typeface="Arial" panose="020B0604020202020204" pitchFamily="34" charset="0"/>
              </a:rPr>
              <a:t>Your </a:t>
            </a:r>
            <a:r>
              <a:rPr lang="en-US" sz="1600" dirty="0">
                <a:latin typeface="Arial" panose="020B0604020202020204" pitchFamily="34" charset="0"/>
                <a:cs typeface="Arial" panose="020B0604020202020204" pitchFamily="34" charset="0"/>
              </a:rPr>
              <a:t>clerical person entered a batch of payments, and left for the day. You need to delete their batch. How would you do this? </a:t>
            </a:r>
          </a:p>
          <a:p>
            <a:pPr marL="342900" lvl="0" indent="-342900">
              <a:buFont typeface="+mj-lt"/>
              <a:buAutoNum type="arabicPeriod"/>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4679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8100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a:t>Exercises </a:t>
            </a:r>
            <a:r>
              <a:rPr lang="en-US" sz="2000" b="1" dirty="0" smtClean="0"/>
              <a:t>– Processing Payments (continued)</a:t>
            </a:r>
            <a:endParaRPr lang="en-US" altLang="en-US" sz="2000" b="1" dirty="0"/>
          </a:p>
        </p:txBody>
      </p:sp>
      <p:sp>
        <p:nvSpPr>
          <p:cNvPr id="3" name="Content Placeholder 2"/>
          <p:cNvSpPr txBox="1">
            <a:spLocks/>
          </p:cNvSpPr>
          <p:nvPr/>
        </p:nvSpPr>
        <p:spPr>
          <a:xfrm>
            <a:off x="457200" y="990600"/>
            <a:ext cx="8229600" cy="5791200"/>
          </a:xfrm>
          <a:prstGeom prst="rect">
            <a:avLst/>
          </a:prstGeom>
        </p:spPr>
        <p:txBody>
          <a:bodyPr>
            <a:noAutofit/>
          </a:bodyPr>
          <a:lstStyle/>
          <a:p>
            <a:pPr marL="457200" indent="-457200" fontAlgn="auto">
              <a:spcBef>
                <a:spcPct val="20000"/>
              </a:spcBef>
              <a:spcAft>
                <a:spcPts val="0"/>
              </a:spcAft>
              <a:defRPr/>
            </a:pPr>
            <a:r>
              <a:rPr lang="en-US" sz="1600" b="1" dirty="0" smtClean="0">
                <a:solidFill>
                  <a:srgbClr val="FF0000"/>
                </a:solidFill>
                <a:latin typeface="Arial" panose="020B0604020202020204" pitchFamily="34" charset="0"/>
                <a:cs typeface="Arial" panose="020B0604020202020204" pitchFamily="34" charset="0"/>
              </a:rPr>
              <a:t>In </a:t>
            </a:r>
            <a:r>
              <a:rPr lang="en-US" sz="1600" b="1" dirty="0">
                <a:solidFill>
                  <a:srgbClr val="FF0000"/>
                </a:solidFill>
                <a:latin typeface="Arial" panose="020B0604020202020204" pitchFamily="34" charset="0"/>
                <a:cs typeface="Arial" panose="020B0604020202020204" pitchFamily="34" charset="0"/>
              </a:rPr>
              <a:t>your </a:t>
            </a:r>
            <a:r>
              <a:rPr lang="en-US" sz="1600" b="1" dirty="0" smtClean="0">
                <a:solidFill>
                  <a:srgbClr val="FF0000"/>
                </a:solidFill>
                <a:latin typeface="Arial" panose="020B0604020202020204" pitchFamily="34" charset="0"/>
                <a:cs typeface="Arial" panose="020B0604020202020204" pitchFamily="34" charset="0"/>
              </a:rPr>
              <a:t>system, </a:t>
            </a:r>
            <a:r>
              <a:rPr lang="en-US" sz="1600" b="1" dirty="0">
                <a:solidFill>
                  <a:srgbClr val="FF0000"/>
                </a:solidFill>
                <a:latin typeface="Arial" panose="020B0604020202020204" pitchFamily="34" charset="0"/>
                <a:cs typeface="Arial" panose="020B0604020202020204" pitchFamily="34" charset="0"/>
              </a:rPr>
              <a:t>use COMPANY 99</a:t>
            </a: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marL="342900" lvl="0" indent="-342900">
              <a:buFont typeface="+mj-lt"/>
              <a:buAutoNum type="arabicPeriod" startAt="8"/>
            </a:pPr>
            <a:r>
              <a:rPr lang="en-US" sz="1600" dirty="0" smtClean="0">
                <a:latin typeface="Arial" panose="020B0604020202020204" pitchFamily="34" charset="0"/>
                <a:cs typeface="Arial" panose="020B0604020202020204" pitchFamily="34" charset="0"/>
              </a:rPr>
              <a:t>For </a:t>
            </a:r>
            <a:r>
              <a:rPr lang="en-US" sz="1600" dirty="0">
                <a:latin typeface="Arial" panose="020B0604020202020204" pitchFamily="34" charset="0"/>
                <a:cs typeface="Arial" panose="020B0604020202020204" pitchFamily="34" charset="0"/>
              </a:rPr>
              <a:t>bad checks (NSF), if you wanted to send an account to legal, or take some kind of action every time a consumer gave you a bad check, how could you take that action automatically in the back ground without a user doing anything?</a:t>
            </a:r>
          </a:p>
          <a:p>
            <a:pPr marL="342900" lvl="0" indent="-342900">
              <a:buFont typeface="+mj-lt"/>
              <a:buAutoNum type="arabicPeriod" startAt="8"/>
            </a:pPr>
            <a:endParaRPr lang="en-US" sz="1600" dirty="0">
              <a:latin typeface="Arial" panose="020B0604020202020204" pitchFamily="34" charset="0"/>
              <a:cs typeface="Arial" panose="020B0604020202020204" pitchFamily="34" charset="0"/>
            </a:endParaRPr>
          </a:p>
          <a:p>
            <a:pPr marL="342900" lvl="0" indent="-342900">
              <a:buFont typeface="+mj-lt"/>
              <a:buAutoNum type="arabicPeriod" startAt="8"/>
            </a:pPr>
            <a:r>
              <a:rPr lang="en-US" sz="1600" dirty="0" smtClean="0">
                <a:latin typeface="Arial" panose="020B0604020202020204" pitchFamily="34" charset="0"/>
                <a:cs typeface="Arial" panose="020B0604020202020204" pitchFamily="34" charset="0"/>
              </a:rPr>
              <a:t>Look </a:t>
            </a:r>
            <a:r>
              <a:rPr lang="en-US" sz="1600" dirty="0">
                <a:latin typeface="Arial" panose="020B0604020202020204" pitchFamily="34" charset="0"/>
                <a:cs typeface="Arial" panose="020B0604020202020204" pitchFamily="34" charset="0"/>
              </a:rPr>
              <a:t>at your balance types by company. Make sure there is more than one balance type other than the Primary </a:t>
            </a:r>
            <a:r>
              <a:rPr lang="en-US" sz="1600" dirty="0" smtClean="0">
                <a:latin typeface="Arial" panose="020B0604020202020204" pitchFamily="34" charset="0"/>
                <a:cs typeface="Arial" panose="020B0604020202020204" pitchFamily="34" charset="0"/>
              </a:rPr>
              <a:t>Balance.   </a:t>
            </a:r>
            <a:r>
              <a:rPr lang="en-US" sz="1600" dirty="0">
                <a:latin typeface="Arial" panose="020B0604020202020204" pitchFamily="34" charset="0"/>
                <a:cs typeface="Arial" panose="020B0604020202020204" pitchFamily="34" charset="0"/>
              </a:rPr>
              <a:t>Setup your balance types so that the Primary Balance will be paid first, and any other balance types are paid in the order you would like. </a:t>
            </a:r>
          </a:p>
          <a:p>
            <a:pPr marL="342900" lvl="0" indent="-342900">
              <a:buFont typeface="+mj-lt"/>
              <a:buAutoNum type="arabicPeriod" startAt="8"/>
            </a:pPr>
            <a:endParaRPr lang="en-US" sz="1600" dirty="0">
              <a:latin typeface="Arial" panose="020B0604020202020204" pitchFamily="34" charset="0"/>
              <a:cs typeface="Arial" panose="020B0604020202020204" pitchFamily="34" charset="0"/>
            </a:endParaRPr>
          </a:p>
          <a:p>
            <a:pPr marL="342900" lvl="0" indent="-342900">
              <a:buFont typeface="+mj-lt"/>
              <a:buAutoNum type="arabicPeriod" startAt="8"/>
            </a:pPr>
            <a:r>
              <a:rPr lang="en-US" sz="1600" dirty="0" smtClean="0">
                <a:latin typeface="Arial" panose="020B0604020202020204" pitchFamily="34" charset="0"/>
                <a:cs typeface="Arial" panose="020B0604020202020204" pitchFamily="34" charset="0"/>
              </a:rPr>
              <a:t>You </a:t>
            </a:r>
            <a:r>
              <a:rPr lang="en-US" sz="1600" dirty="0">
                <a:latin typeface="Arial" panose="020B0604020202020204" pitchFamily="34" charset="0"/>
                <a:cs typeface="Arial" panose="020B0604020202020204" pitchFamily="34" charset="0"/>
              </a:rPr>
              <a:t>have agreed with your client that you will take 14% commission on an account when entered and 25% if the consumer’s mail is returned. Set up a fee code to reflect this</a:t>
            </a:r>
            <a:r>
              <a:rPr lang="en-US" sz="1600" dirty="0" smtClean="0">
                <a:latin typeface="Arial" panose="020B0604020202020204" pitchFamily="34" charset="0"/>
                <a:cs typeface="Arial" panose="020B0604020202020204" pitchFamily="34" charset="0"/>
              </a:rPr>
              <a:t>.</a:t>
            </a:r>
            <a:br>
              <a:rPr lang="en-US" sz="1600" dirty="0" smtClean="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marL="342900" lvl="0" indent="-342900">
              <a:buFont typeface="+mj-lt"/>
              <a:buAutoNum type="arabicPeriod" startAt="8"/>
            </a:pPr>
            <a:r>
              <a:rPr lang="en-US" sz="1600" dirty="0" smtClean="0">
                <a:latin typeface="Arial" panose="020B0604020202020204" pitchFamily="34" charset="0"/>
                <a:cs typeface="Arial" panose="020B0604020202020204" pitchFamily="34" charset="0"/>
              </a:rPr>
              <a:t>A Fee </a:t>
            </a:r>
            <a:r>
              <a:rPr lang="en-US" sz="1600" dirty="0">
                <a:latin typeface="Arial" panose="020B0604020202020204" pitchFamily="34" charset="0"/>
                <a:cs typeface="Arial" panose="020B0604020202020204" pitchFamily="34" charset="0"/>
              </a:rPr>
              <a:t>code lets you base your commission on several conditions. Which one of these statements below in </a:t>
            </a:r>
            <a:r>
              <a:rPr lang="en-US" sz="1600" u="sng" dirty="0">
                <a:latin typeface="Arial" panose="020B0604020202020204" pitchFamily="34" charset="0"/>
                <a:cs typeface="Arial" panose="020B0604020202020204" pitchFamily="34" charset="0"/>
              </a:rPr>
              <a:t>not</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true?</a:t>
            </a:r>
            <a:br>
              <a:rPr lang="en-US" sz="16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lvl="1"/>
            <a:r>
              <a:rPr lang="en-US" sz="1600" dirty="0" smtClean="0">
                <a:latin typeface="Arial" panose="020B0604020202020204" pitchFamily="34" charset="0"/>
                <a:cs typeface="Arial" panose="020B0604020202020204" pitchFamily="34" charset="0"/>
              </a:rPr>
              <a:t>a.	How long an account has been placed  and in collections</a:t>
            </a:r>
          </a:p>
          <a:p>
            <a:pPr lvl="1"/>
            <a:r>
              <a:rPr lang="en-US" sz="1600" dirty="0" smtClean="0">
                <a:latin typeface="Arial" panose="020B0604020202020204" pitchFamily="34" charset="0"/>
                <a:cs typeface="Arial" panose="020B0604020202020204" pitchFamily="34" charset="0"/>
              </a:rPr>
              <a:t>b</a:t>
            </a:r>
            <a:r>
              <a:rPr lang="en-US" sz="1600" dirty="0">
                <a:latin typeface="Arial" panose="020B0604020202020204" pitchFamily="34" charset="0"/>
                <a:cs typeface="Arial" panose="020B0604020202020204" pitchFamily="34" charset="0"/>
              </a:rPr>
              <a:t>.	Age of the account at placement</a:t>
            </a:r>
          </a:p>
          <a:p>
            <a:pPr lvl="1"/>
            <a:r>
              <a:rPr lang="en-US" sz="1600" dirty="0">
                <a:latin typeface="Arial" panose="020B0604020202020204" pitchFamily="34" charset="0"/>
                <a:cs typeface="Arial" panose="020B0604020202020204" pitchFamily="34" charset="0"/>
              </a:rPr>
              <a:t>c.	Account goes legal</a:t>
            </a:r>
          </a:p>
          <a:p>
            <a:pPr lvl="1"/>
            <a:r>
              <a:rPr lang="en-US" sz="1600" dirty="0">
                <a:latin typeface="Arial" panose="020B0604020202020204" pitchFamily="34" charset="0"/>
                <a:cs typeface="Arial" panose="020B0604020202020204" pitchFamily="34" charset="0"/>
              </a:rPr>
              <a:t>d.	Balance</a:t>
            </a:r>
          </a:p>
          <a:p>
            <a:pPr lvl="0"/>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82214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8100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a:t>Exercises – Processing Payments (continued)</a:t>
            </a:r>
          </a:p>
        </p:txBody>
      </p:sp>
      <p:sp>
        <p:nvSpPr>
          <p:cNvPr id="3" name="Content Placeholder 2"/>
          <p:cNvSpPr txBox="1">
            <a:spLocks/>
          </p:cNvSpPr>
          <p:nvPr/>
        </p:nvSpPr>
        <p:spPr>
          <a:xfrm>
            <a:off x="457200" y="685800"/>
            <a:ext cx="8229600" cy="5791200"/>
          </a:xfrm>
          <a:prstGeom prst="rect">
            <a:avLst/>
          </a:prstGeom>
        </p:spPr>
        <p:txBody>
          <a:bodyPr>
            <a:noAutofit/>
          </a:bodyPr>
          <a:lstStyle/>
          <a:p>
            <a:pPr marL="457200" indent="-457200" fontAlgn="auto">
              <a:spcBef>
                <a:spcPct val="20000"/>
              </a:spcBef>
              <a:spcAft>
                <a:spcPts val="0"/>
              </a:spcAft>
              <a:defRPr/>
            </a:pPr>
            <a:endParaRPr lang="en-US" sz="1600" b="1" dirty="0" smtClean="0">
              <a:solidFill>
                <a:srgbClr val="FF0000"/>
              </a:solidFill>
              <a:latin typeface="Arial" panose="020B0604020202020204" pitchFamily="34" charset="0"/>
              <a:cs typeface="Arial" panose="020B0604020202020204" pitchFamily="34" charset="0"/>
            </a:endParaRPr>
          </a:p>
          <a:p>
            <a:pPr marL="457200" indent="-457200" fontAlgn="auto">
              <a:spcBef>
                <a:spcPct val="20000"/>
              </a:spcBef>
              <a:spcAft>
                <a:spcPts val="0"/>
              </a:spcAft>
              <a:defRPr/>
            </a:pPr>
            <a:r>
              <a:rPr lang="en-US" sz="1600" b="1" dirty="0" smtClean="0">
                <a:solidFill>
                  <a:srgbClr val="FF0000"/>
                </a:solidFill>
                <a:latin typeface="Arial" panose="020B0604020202020204" pitchFamily="34" charset="0"/>
                <a:cs typeface="Arial" panose="020B0604020202020204" pitchFamily="34" charset="0"/>
              </a:rPr>
              <a:t>In </a:t>
            </a:r>
            <a:r>
              <a:rPr lang="en-US" sz="1600" b="1" dirty="0">
                <a:solidFill>
                  <a:srgbClr val="FF0000"/>
                </a:solidFill>
                <a:latin typeface="Arial" panose="020B0604020202020204" pitchFamily="34" charset="0"/>
                <a:cs typeface="Arial" panose="020B0604020202020204" pitchFamily="34" charset="0"/>
              </a:rPr>
              <a:t>your </a:t>
            </a:r>
            <a:r>
              <a:rPr lang="en-US" sz="1600" b="1" dirty="0" smtClean="0">
                <a:solidFill>
                  <a:srgbClr val="FF0000"/>
                </a:solidFill>
                <a:latin typeface="Arial" panose="020B0604020202020204" pitchFamily="34" charset="0"/>
                <a:cs typeface="Arial" panose="020B0604020202020204" pitchFamily="34" charset="0"/>
              </a:rPr>
              <a:t>system, </a:t>
            </a:r>
            <a:r>
              <a:rPr lang="en-US" sz="1600" b="1" dirty="0">
                <a:solidFill>
                  <a:srgbClr val="FF0000"/>
                </a:solidFill>
                <a:latin typeface="Arial" panose="020B0604020202020204" pitchFamily="34" charset="0"/>
                <a:cs typeface="Arial" panose="020B0604020202020204" pitchFamily="34" charset="0"/>
              </a:rPr>
              <a:t>use COMPANY 99</a:t>
            </a: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pPr lvl="0"/>
            <a:r>
              <a:rPr lang="en-US" sz="1600" i="1" u="sng" dirty="0" smtClean="0">
                <a:latin typeface="Arial" panose="020B0604020202020204" pitchFamily="34" charset="0"/>
                <a:cs typeface="Arial" panose="020B0604020202020204" pitchFamily="34" charset="0"/>
              </a:rPr>
              <a:t>Reviewing </a:t>
            </a:r>
            <a:r>
              <a:rPr lang="en-US" sz="1600" i="1" u="sng" dirty="0">
                <a:latin typeface="Arial" panose="020B0604020202020204" pitchFamily="34" charset="0"/>
                <a:cs typeface="Arial" panose="020B0604020202020204" pitchFamily="34" charset="0"/>
              </a:rPr>
              <a:t>the Client (0ff the Management Menu) </a:t>
            </a:r>
          </a:p>
          <a:p>
            <a:pPr marL="342900" lvl="0" indent="-342900">
              <a:buFont typeface="+mj-lt"/>
              <a:buAutoNum type="arabicPeriod" startAt="8"/>
            </a:pPr>
            <a:endParaRPr lang="en-US" sz="1600" dirty="0">
              <a:latin typeface="Arial" panose="020B0604020202020204" pitchFamily="34" charset="0"/>
              <a:cs typeface="Arial" panose="020B0604020202020204" pitchFamily="34" charset="0"/>
            </a:endParaRPr>
          </a:p>
          <a:p>
            <a:pPr marL="342900" lvl="0" indent="-342900">
              <a:buFont typeface="+mj-lt"/>
              <a:buAutoNum type="arabicPeriod" startAt="12"/>
            </a:pPr>
            <a:r>
              <a:rPr lang="en-US" sz="1600" dirty="0" smtClean="0">
                <a:latin typeface="Arial" panose="020B0604020202020204" pitchFamily="34" charset="0"/>
                <a:cs typeface="Arial" panose="020B0604020202020204" pitchFamily="34" charset="0"/>
              </a:rPr>
              <a:t>Find </a:t>
            </a:r>
            <a:r>
              <a:rPr lang="en-US" sz="1600" dirty="0">
                <a:latin typeface="Arial" panose="020B0604020202020204" pitchFamily="34" charset="0"/>
                <a:cs typeface="Arial" panose="020B0604020202020204" pitchFamily="34" charset="0"/>
              </a:rPr>
              <a:t>a client that has existing accounts in the system. Now place </a:t>
            </a:r>
            <a:r>
              <a:rPr lang="en-US" sz="1600" dirty="0" smtClean="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fee </a:t>
            </a:r>
            <a:r>
              <a:rPr lang="en-US" sz="1600" dirty="0" smtClean="0">
                <a:latin typeface="Arial" panose="020B0604020202020204" pitchFamily="34" charset="0"/>
                <a:cs typeface="Arial" panose="020B0604020202020204" pitchFamily="34" charset="0"/>
              </a:rPr>
              <a:t>code( from exercise #10) </a:t>
            </a:r>
            <a:r>
              <a:rPr lang="en-US" sz="1600" dirty="0">
                <a:latin typeface="Arial" panose="020B0604020202020204" pitchFamily="34" charset="0"/>
                <a:cs typeface="Arial" panose="020B0604020202020204" pitchFamily="34" charset="0"/>
              </a:rPr>
              <a:t>on the client and save it. </a:t>
            </a:r>
            <a:endParaRPr lang="en-US" sz="1600" dirty="0" smtClean="0">
              <a:latin typeface="Arial" panose="020B0604020202020204" pitchFamily="34" charset="0"/>
              <a:cs typeface="Arial" panose="020B0604020202020204" pitchFamily="34" charset="0"/>
            </a:endParaRP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Does this automatically affect accounts that are already in the system? </a:t>
            </a:r>
          </a:p>
          <a:p>
            <a:pPr marL="800100" lvl="1" indent="-342900">
              <a:buFont typeface="+mj-lt"/>
              <a:buAutoNum type="alphaLcPeriod"/>
            </a:pPr>
            <a:r>
              <a:rPr lang="en-US" sz="1600" dirty="0" smtClean="0">
                <a:latin typeface="Arial" panose="020B0604020202020204" pitchFamily="34" charset="0"/>
                <a:cs typeface="Arial" panose="020B0604020202020204" pitchFamily="34" charset="0"/>
              </a:rPr>
              <a:t>Review </a:t>
            </a:r>
            <a:r>
              <a:rPr lang="en-US" sz="1600" dirty="0">
                <a:latin typeface="Arial" panose="020B0604020202020204" pitchFamily="34" charset="0"/>
                <a:cs typeface="Arial" panose="020B0604020202020204" pitchFamily="34" charset="0"/>
              </a:rPr>
              <a:t>the account and explain what happens when you change a fee code at the client level. </a:t>
            </a:r>
          </a:p>
          <a:p>
            <a:pPr marL="342900" lvl="0" indent="-342900">
              <a:buFont typeface="+mj-lt"/>
              <a:buAutoNum type="arabicPeriod" startAt="12"/>
            </a:pPr>
            <a:endParaRPr lang="en-US" sz="1600" dirty="0">
              <a:latin typeface="Arial" panose="020B0604020202020204" pitchFamily="34" charset="0"/>
              <a:cs typeface="Arial" panose="020B0604020202020204" pitchFamily="34" charset="0"/>
            </a:endParaRPr>
          </a:p>
          <a:p>
            <a:pPr marL="342900" lvl="0" indent="-342900">
              <a:buFont typeface="+mj-lt"/>
              <a:buAutoNum type="arabicPeriod" startAt="12"/>
            </a:pPr>
            <a:r>
              <a:rPr lang="en-US" sz="1600" dirty="0" smtClean="0">
                <a:latin typeface="Arial" panose="020B0604020202020204" pitchFamily="34" charset="0"/>
                <a:cs typeface="Arial" panose="020B0604020202020204" pitchFamily="34" charset="0"/>
              </a:rPr>
              <a:t>You </a:t>
            </a:r>
            <a:r>
              <a:rPr lang="en-US" sz="1600" dirty="0">
                <a:latin typeface="Arial" panose="020B0604020202020204" pitchFamily="34" charset="0"/>
                <a:cs typeface="Arial" panose="020B0604020202020204" pitchFamily="34" charset="0"/>
              </a:rPr>
              <a:t>have agreed that if a payment goes directly to the client within the first 14 days of placement you will not take commission on that account. Set that up for your client. </a:t>
            </a:r>
          </a:p>
          <a:p>
            <a:pPr marL="342900" lvl="0" indent="-342900">
              <a:buFont typeface="+mj-lt"/>
              <a:buAutoNum type="arabicPeriod" startAt="12"/>
            </a:pPr>
            <a:endParaRPr lang="en-US" sz="1600" dirty="0">
              <a:latin typeface="Arial" panose="020B0604020202020204" pitchFamily="34" charset="0"/>
              <a:cs typeface="Arial" panose="020B0604020202020204" pitchFamily="34" charset="0"/>
            </a:endParaRPr>
          </a:p>
          <a:p>
            <a:pPr lvl="0"/>
            <a:r>
              <a:rPr lang="en-US" sz="1600" i="1" u="sng" dirty="0">
                <a:latin typeface="Arial" panose="020B0604020202020204" pitchFamily="34" charset="0"/>
                <a:cs typeface="Arial" panose="020B0604020202020204" pitchFamily="34" charset="0"/>
              </a:rPr>
              <a:t>Payment </a:t>
            </a:r>
            <a:r>
              <a:rPr lang="en-US" sz="1600" i="1" u="sng" dirty="0" smtClean="0">
                <a:latin typeface="Arial" panose="020B0604020202020204" pitchFamily="34" charset="0"/>
                <a:cs typeface="Arial" panose="020B0604020202020204" pitchFamily="34" charset="0"/>
              </a:rPr>
              <a:t>Reports For A Period </a:t>
            </a:r>
            <a:endParaRPr lang="en-US" sz="1600" i="1" u="sng" dirty="0">
              <a:latin typeface="Arial" panose="020B0604020202020204" pitchFamily="34" charset="0"/>
              <a:cs typeface="Arial" panose="020B0604020202020204" pitchFamily="34" charset="0"/>
            </a:endParaRPr>
          </a:p>
          <a:p>
            <a:pPr marL="342900" lvl="0" indent="-342900">
              <a:buFont typeface="+mj-lt"/>
              <a:buAutoNum type="arabicPeriod" startAt="12"/>
            </a:pPr>
            <a:endParaRPr lang="en-US" sz="1600" dirty="0">
              <a:latin typeface="Arial" panose="020B0604020202020204" pitchFamily="34" charset="0"/>
              <a:cs typeface="Arial" panose="020B0604020202020204" pitchFamily="34" charset="0"/>
            </a:endParaRPr>
          </a:p>
          <a:p>
            <a:pPr marL="342900" lvl="0" indent="-342900">
              <a:buFont typeface="+mj-lt"/>
              <a:buAutoNum type="arabicPeriod" startAt="14"/>
            </a:pPr>
            <a:r>
              <a:rPr lang="en-US" sz="1600" dirty="0" smtClean="0">
                <a:latin typeface="Arial" panose="020B0604020202020204" pitchFamily="34" charset="0"/>
                <a:cs typeface="Arial" panose="020B0604020202020204" pitchFamily="34" charset="0"/>
              </a:rPr>
              <a:t>What </a:t>
            </a:r>
            <a:r>
              <a:rPr lang="en-US" sz="1600" dirty="0">
                <a:latin typeface="Arial" panose="020B0604020202020204" pitchFamily="34" charset="0"/>
                <a:cs typeface="Arial" panose="020B0604020202020204" pitchFamily="34" charset="0"/>
              </a:rPr>
              <a:t>report could I run to see what accounts adjustment code 42 was applied to?. Run that report to confirm this.  </a:t>
            </a:r>
          </a:p>
          <a:p>
            <a:pPr marL="342900" lvl="0" indent="-342900">
              <a:buFont typeface="+mj-lt"/>
              <a:buAutoNum type="arabicPeriod" startAt="14"/>
            </a:pPr>
            <a:endParaRPr lang="en-US" sz="1600" dirty="0">
              <a:latin typeface="Arial" panose="020B0604020202020204" pitchFamily="34" charset="0"/>
              <a:cs typeface="Arial" panose="020B0604020202020204" pitchFamily="34" charset="0"/>
            </a:endParaRPr>
          </a:p>
          <a:p>
            <a:pPr marL="342900" lvl="0" indent="-342900">
              <a:buFont typeface="+mj-lt"/>
              <a:buAutoNum type="arabicPeriod" startAt="14"/>
            </a:pPr>
            <a:r>
              <a:rPr lang="en-US" sz="1600" dirty="0" smtClean="0">
                <a:latin typeface="Arial" panose="020B0604020202020204" pitchFamily="34" charset="0"/>
                <a:cs typeface="Arial" panose="020B0604020202020204" pitchFamily="34" charset="0"/>
              </a:rPr>
              <a:t>What </a:t>
            </a:r>
            <a:r>
              <a:rPr lang="en-US" sz="1600" dirty="0">
                <a:latin typeface="Arial" panose="020B0604020202020204" pitchFamily="34" charset="0"/>
                <a:cs typeface="Arial" panose="020B0604020202020204" pitchFamily="34" charset="0"/>
              </a:rPr>
              <a:t>display shows you the money collected by the day of the month, and compares your collections to the same month a year ago? Did you hit “ENTER” to display the commission?</a:t>
            </a:r>
          </a:p>
          <a:p>
            <a:pPr marL="342900" lvl="0" indent="-342900">
              <a:buFont typeface="+mj-lt"/>
              <a:buAutoNum type="arabicPeriod" startAt="14"/>
            </a:pPr>
            <a:endParaRPr lang="en-US" sz="1600" dirty="0">
              <a:latin typeface="Arial" panose="020B0604020202020204" pitchFamily="34" charset="0"/>
              <a:cs typeface="Arial" panose="020B0604020202020204" pitchFamily="34" charset="0"/>
            </a:endParaRPr>
          </a:p>
          <a:p>
            <a:pPr marL="342900" lvl="0" indent="-342900">
              <a:buFont typeface="+mj-lt"/>
              <a:buAutoNum type="arabicPeriod" startAt="14"/>
            </a:pPr>
            <a:r>
              <a:rPr lang="en-US" sz="1600" dirty="0" smtClean="0">
                <a:latin typeface="Arial" panose="020B0604020202020204" pitchFamily="34" charset="0"/>
                <a:cs typeface="Arial" panose="020B0604020202020204" pitchFamily="34" charset="0"/>
              </a:rPr>
              <a:t>How </a:t>
            </a:r>
            <a:r>
              <a:rPr lang="en-US" sz="1600" dirty="0">
                <a:latin typeface="Arial" panose="020B0604020202020204" pitchFamily="34" charset="0"/>
                <a:cs typeface="Arial" panose="020B0604020202020204" pitchFamily="34" charset="0"/>
              </a:rPr>
              <a:t>can you get an estimate of pending payments for the rest of the month?</a:t>
            </a:r>
          </a:p>
          <a:p>
            <a:pPr lvl="1"/>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pPr lvl="0"/>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43154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8100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Balance Types</a:t>
            </a:r>
            <a:endParaRPr lang="en-US" altLang="en-US" sz="2000" b="1" dirty="0"/>
          </a:p>
        </p:txBody>
      </p:sp>
      <p:graphicFrame>
        <p:nvGraphicFramePr>
          <p:cNvPr id="4" name="Diagram 3"/>
          <p:cNvGraphicFramePr/>
          <p:nvPr>
            <p:extLst>
              <p:ext uri="{D42A27DB-BD31-4B8C-83A1-F6EECF244321}">
                <p14:modId xmlns:p14="http://schemas.microsoft.com/office/powerpoint/2010/main" val="1587615136"/>
              </p:ext>
            </p:extLst>
          </p:nvPr>
        </p:nvGraphicFramePr>
        <p:xfrm>
          <a:off x="914400" y="1066800"/>
          <a:ext cx="7239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bwMode="auto">
          <a:xfrm>
            <a:off x="457200" y="6178490"/>
            <a:ext cx="4724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800100" indent="-342900" eaLnBrk="0" hangingPunct="0">
              <a:defRPr>
                <a:solidFill>
                  <a:schemeClr val="tx1"/>
                </a:solidFill>
                <a:latin typeface="Arial" panose="020B0604020202020204" pitchFamily="34" charset="0"/>
                <a:cs typeface="Arial" panose="020B0604020202020204" pitchFamily="34" charset="0"/>
              </a:defRPr>
            </a:lvl2pPr>
            <a:lvl3pPr marL="1257300" indent="-3429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lnSpc>
                <a:spcPct val="90000"/>
              </a:lnSpc>
              <a:spcBef>
                <a:spcPct val="20000"/>
              </a:spcBef>
            </a:pPr>
            <a:r>
              <a:rPr lang="en-US" altLang="en-US" b="1" dirty="0" smtClean="0">
                <a:solidFill>
                  <a:srgbClr val="0099FF"/>
                </a:solidFill>
              </a:rPr>
              <a:t>Your </a:t>
            </a:r>
            <a:r>
              <a:rPr lang="en-US" altLang="en-US" b="1" dirty="0">
                <a:solidFill>
                  <a:srgbClr val="0099FF"/>
                </a:solidFill>
              </a:rPr>
              <a:t>RMEx </a:t>
            </a:r>
            <a:r>
              <a:rPr lang="en-US" altLang="en-US" b="1" dirty="0" smtClean="0">
                <a:solidFill>
                  <a:srgbClr val="0099FF"/>
                </a:solidFill>
              </a:rPr>
              <a:t>solution.  .  .  .  . </a:t>
            </a:r>
            <a:endParaRPr lang="en-US" altLang="en-US" b="1" dirty="0">
              <a:solidFill>
                <a:srgbClr val="0099FF"/>
              </a:solidFill>
            </a:endParaRPr>
          </a:p>
          <a:p>
            <a:pPr eaLnBrk="1" hangingPunct="1">
              <a:lnSpc>
                <a:spcPct val="90000"/>
              </a:lnSpc>
              <a:spcBef>
                <a:spcPct val="20000"/>
              </a:spcBef>
              <a:buFont typeface="Arial" panose="020B0604020202020204" pitchFamily="34" charset="0"/>
              <a:buNone/>
            </a:pPr>
            <a:endParaRPr lang="en-US" altLang="en-US" dirty="0"/>
          </a:p>
          <a:p>
            <a:pPr eaLnBrk="1" hangingPunct="1">
              <a:lnSpc>
                <a:spcPct val="90000"/>
              </a:lnSpc>
              <a:spcBef>
                <a:spcPct val="20000"/>
              </a:spcBef>
              <a:buFont typeface="Arial" panose="020B0604020202020204" pitchFamily="34" charset="0"/>
              <a:buNone/>
            </a:pPr>
            <a:endParaRPr lang="en-US" altLang="en-US" dirty="0"/>
          </a:p>
          <a:p>
            <a:pPr eaLnBrk="1" hangingPunct="1">
              <a:lnSpc>
                <a:spcPct val="90000"/>
              </a:lnSpc>
              <a:spcBef>
                <a:spcPct val="20000"/>
              </a:spcBef>
              <a:buFont typeface="Arial" panose="020B0604020202020204" pitchFamily="34" charset="0"/>
              <a:buNone/>
            </a:pPr>
            <a:endParaRPr lang="en-US" altLang="en-US" dirty="0"/>
          </a:p>
        </p:txBody>
      </p:sp>
    </p:spTree>
    <p:extLst>
      <p:ext uri="{BB962C8B-B14F-4D97-AF65-F5344CB8AC3E}">
        <p14:creationId xmlns:p14="http://schemas.microsoft.com/office/powerpoint/2010/main" val="1625212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0" y="762000"/>
            <a:ext cx="9144000" cy="1905000"/>
          </a:xfrm>
        </p:spPr>
        <p:txBody>
          <a:bodyPr>
            <a:noAutofit/>
          </a:bodyPr>
          <a:lstStyle/>
          <a:p>
            <a:r>
              <a:rPr lang="en-US" sz="3600" dirty="0" smtClean="0">
                <a:latin typeface="Arial" panose="020B0604020202020204" pitchFamily="34" charset="0"/>
                <a:cs typeface="Arial" panose="020B0604020202020204" pitchFamily="34" charset="0"/>
              </a:rPr>
              <a:t>RMEx</a:t>
            </a:r>
            <a:r>
              <a:rPr lang="en-US" sz="3600" dirty="0">
                <a:latin typeface="Arial" panose="020B0604020202020204" pitchFamily="34" charset="0"/>
                <a:cs typeface="Arial" panose="020B0604020202020204" pitchFamily="34" charset="0"/>
              </a:rPr>
              <a:t> Management </a:t>
            </a:r>
            <a:r>
              <a:rPr lang="en-US" sz="3600" dirty="0" smtClean="0">
                <a:latin typeface="Arial" panose="020B0604020202020204" pitchFamily="34" charset="0"/>
                <a:cs typeface="Arial" panose="020B0604020202020204" pitchFamily="34" charset="0"/>
              </a:rPr>
              <a:t>Training:</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Processing Payments</a:t>
            </a:r>
            <a:br>
              <a:rPr lang="en-US" sz="36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3200" i="1" dirty="0" smtClean="0">
                <a:latin typeface="Britannic Bold" pitchFamily="34" charset="0"/>
              </a:rPr>
              <a:t/>
            </a:r>
            <a:br>
              <a:rPr lang="en-US" sz="3200" i="1" dirty="0" smtClean="0">
                <a:latin typeface="Britannic Bold" pitchFamily="34" charset="0"/>
              </a:rPr>
            </a:br>
            <a:endParaRPr lang="en-US" sz="3200" i="1" dirty="0">
              <a:effectLst>
                <a:outerShdw blurRad="60007" dir="2000400" sy="-30000" kx="-800400" algn="bl" rotWithShape="0">
                  <a:prstClr val="black">
                    <a:alpha val="20000"/>
                  </a:prstClr>
                </a:outerShdw>
              </a:effectLst>
              <a:latin typeface="Britannic Bold" pitchFamily="34" charset="0"/>
              <a:ea typeface="+mn-ea"/>
            </a:endParaRPr>
          </a:p>
        </p:txBody>
      </p:sp>
      <p:sp>
        <p:nvSpPr>
          <p:cNvPr id="3" name="TextBox 2"/>
          <p:cNvSpPr txBox="1"/>
          <p:nvPr/>
        </p:nvSpPr>
        <p:spPr>
          <a:xfrm>
            <a:off x="3352800" y="3810000"/>
            <a:ext cx="2514600" cy="646331"/>
          </a:xfrm>
          <a:prstGeom prst="rect">
            <a:avLst/>
          </a:prstGeom>
          <a:noFill/>
        </p:spPr>
        <p:txBody>
          <a:bodyPr wrap="square" rtlCol="0">
            <a:spAutoFit/>
          </a:bodyPr>
          <a:lstStyle/>
          <a:p>
            <a:r>
              <a:rPr lang="en-US" sz="3600" dirty="0" smtClean="0"/>
              <a:t>Thank you!</a:t>
            </a:r>
            <a:endParaRPr lang="en-US" sz="3600" dirty="0"/>
          </a:p>
        </p:txBody>
      </p:sp>
    </p:spTree>
    <p:extLst>
      <p:ext uri="{BB962C8B-B14F-4D97-AF65-F5344CB8AC3E}">
        <p14:creationId xmlns:p14="http://schemas.microsoft.com/office/powerpoint/2010/main" val="16544357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57200" y="30480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Balance Types</a:t>
            </a:r>
            <a:endParaRPr lang="en-US" altLang="en-US" sz="2000" b="1" dirty="0"/>
          </a:p>
        </p:txBody>
      </p:sp>
      <p:sp>
        <p:nvSpPr>
          <p:cNvPr id="5" name="TextBox 4"/>
          <p:cNvSpPr txBox="1"/>
          <p:nvPr/>
        </p:nvSpPr>
        <p:spPr>
          <a:xfrm>
            <a:off x="457200" y="849868"/>
            <a:ext cx="7699544" cy="369332"/>
          </a:xfrm>
          <a:prstGeom prst="rect">
            <a:avLst/>
          </a:prstGeom>
          <a:noFill/>
        </p:spPr>
        <p:txBody>
          <a:bodyPr wrap="none" rtlCol="0">
            <a:spAutoFit/>
          </a:bodyPr>
          <a:lstStyle/>
          <a:p>
            <a:pPr lvl="0"/>
            <a:r>
              <a:rPr lang="en-US" b="1" dirty="0">
                <a:latin typeface="Arial" panose="020B0604020202020204" pitchFamily="34" charset="0"/>
                <a:cs typeface="Arial" panose="020B0604020202020204" pitchFamily="34" charset="0"/>
              </a:rPr>
              <a:t>System </a:t>
            </a:r>
            <a:r>
              <a:rPr lang="en-US" b="1" dirty="0" smtClean="0">
                <a:latin typeface="Arial" panose="020B0604020202020204" pitchFamily="34" charset="0"/>
                <a:cs typeface="Arial" panose="020B0604020202020204" pitchFamily="34" charset="0"/>
              </a:rPr>
              <a:t>Control 1 menu &gt; Balance </a:t>
            </a:r>
            <a:r>
              <a:rPr lang="en-US" b="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ypes  &gt; Options for the company </a:t>
            </a:r>
            <a:endParaRPr lang="en-US" b="1" dirty="0">
              <a:latin typeface="Arial" panose="020B0604020202020204" pitchFamily="34" charset="0"/>
              <a:cs typeface="Arial" panose="020B0604020202020204" pitchFamily="34" charset="0"/>
            </a:endParaRPr>
          </a:p>
        </p:txBody>
      </p:sp>
      <p:sp>
        <p:nvSpPr>
          <p:cNvPr id="7" name="Rectangle 6"/>
          <p:cNvSpPr/>
          <p:nvPr/>
        </p:nvSpPr>
        <p:spPr>
          <a:xfrm>
            <a:off x="228600" y="1371600"/>
            <a:ext cx="8915400" cy="929485"/>
          </a:xfrm>
          <a:prstGeom prst="rect">
            <a:avLst/>
          </a:prstGeom>
        </p:spPr>
        <p:txBody>
          <a:bodyPr wrap="square">
            <a:spAutoFit/>
          </a:bodyPr>
          <a:lstStyle/>
          <a:p>
            <a:pPr lvl="1">
              <a:spcBef>
                <a:spcPct val="2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Secondary balance types are user defined</a:t>
            </a:r>
          </a:p>
          <a:p>
            <a:pPr lvl="1">
              <a:spcBef>
                <a:spcPct val="2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a:t>
            </a:r>
            <a:r>
              <a:rPr lang="en-US" sz="1600" dirty="0" smtClean="0">
                <a:latin typeface="Arial" panose="020B0604020202020204" pitchFamily="34" charset="0"/>
                <a:cs typeface="Arial" panose="020B0604020202020204" pitchFamily="34" charset="0"/>
              </a:rPr>
              <a:t>lient statements are affected</a:t>
            </a:r>
          </a:p>
          <a:p>
            <a:pPr lvl="1">
              <a:spcBef>
                <a:spcPct val="20000"/>
              </a:spcBef>
            </a:pPr>
            <a:endParaRPr lang="en-US" sz="1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683445" y="2209800"/>
            <a:ext cx="5854065" cy="4280535"/>
          </a:xfrm>
          <a:prstGeom prst="rect">
            <a:avLst/>
          </a:prstGeom>
        </p:spPr>
      </p:pic>
    </p:spTree>
    <p:extLst>
      <p:ext uri="{BB962C8B-B14F-4D97-AF65-F5344CB8AC3E}">
        <p14:creationId xmlns:p14="http://schemas.microsoft.com/office/powerpoint/2010/main" val="15384106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57200" y="30480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Balance Types</a:t>
            </a:r>
            <a:endParaRPr lang="en-US" altLang="en-US" sz="2000" b="1" dirty="0"/>
          </a:p>
        </p:txBody>
      </p:sp>
      <p:sp>
        <p:nvSpPr>
          <p:cNvPr id="5" name="TextBox 4"/>
          <p:cNvSpPr txBox="1"/>
          <p:nvPr/>
        </p:nvSpPr>
        <p:spPr>
          <a:xfrm>
            <a:off x="457200" y="849868"/>
            <a:ext cx="7699544" cy="369332"/>
          </a:xfrm>
          <a:prstGeom prst="rect">
            <a:avLst/>
          </a:prstGeom>
          <a:noFill/>
        </p:spPr>
        <p:txBody>
          <a:bodyPr wrap="none" rtlCol="0">
            <a:spAutoFit/>
          </a:bodyPr>
          <a:lstStyle/>
          <a:p>
            <a:pPr lvl="0"/>
            <a:r>
              <a:rPr lang="en-US" b="1" dirty="0">
                <a:latin typeface="Arial" panose="020B0604020202020204" pitchFamily="34" charset="0"/>
                <a:cs typeface="Arial" panose="020B0604020202020204" pitchFamily="34" charset="0"/>
              </a:rPr>
              <a:t>System </a:t>
            </a:r>
            <a:r>
              <a:rPr lang="en-US" b="1" dirty="0" smtClean="0">
                <a:latin typeface="Arial" panose="020B0604020202020204" pitchFamily="34" charset="0"/>
                <a:cs typeface="Arial" panose="020B0604020202020204" pitchFamily="34" charset="0"/>
              </a:rPr>
              <a:t>Control 1 menu &gt; Balance </a:t>
            </a:r>
            <a:r>
              <a:rPr lang="en-US" b="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ypes  &gt; Options for the company </a:t>
            </a:r>
            <a:endParaRPr lang="en-US" b="1" dirty="0">
              <a:latin typeface="Arial" panose="020B0604020202020204" pitchFamily="34" charset="0"/>
              <a:cs typeface="Arial" panose="020B0604020202020204" pitchFamily="34" charset="0"/>
            </a:endParaRPr>
          </a:p>
        </p:txBody>
      </p:sp>
      <p:sp>
        <p:nvSpPr>
          <p:cNvPr id="7" name="Rectangle 6"/>
          <p:cNvSpPr/>
          <p:nvPr/>
        </p:nvSpPr>
        <p:spPr>
          <a:xfrm>
            <a:off x="228600" y="1371600"/>
            <a:ext cx="8915400" cy="634020"/>
          </a:xfrm>
          <a:prstGeom prst="rect">
            <a:avLst/>
          </a:prstGeom>
        </p:spPr>
        <p:txBody>
          <a:bodyPr wrap="square">
            <a:spAutoFit/>
          </a:bodyPr>
          <a:lstStyle/>
          <a:p>
            <a:pPr lvl="1">
              <a:spcBef>
                <a:spcPct val="2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The balance type description will also appear on the accounts</a:t>
            </a:r>
          </a:p>
          <a:p>
            <a:pPr lvl="1">
              <a:spcBef>
                <a:spcPct val="20000"/>
              </a:spcBef>
            </a:pPr>
            <a:endParaRPr lang="en-US" sz="16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3800027" y="2133600"/>
            <a:ext cx="4356717" cy="2876550"/>
          </a:xfrm>
          <a:prstGeom prst="rect">
            <a:avLst/>
          </a:prstGeom>
          <a:effectLst>
            <a:outerShdw blurRad="50800" dist="38100" dir="2700000" algn="tl" rotWithShape="0">
              <a:prstClr val="black">
                <a:alpha val="40000"/>
              </a:prstClr>
            </a:outerShdw>
          </a:effectLst>
        </p:spPr>
      </p:pic>
      <p:pic>
        <p:nvPicPr>
          <p:cNvPr id="6" name="Picture 5"/>
          <p:cNvPicPr>
            <a:picLocks noChangeAspect="1"/>
          </p:cNvPicPr>
          <p:nvPr/>
        </p:nvPicPr>
        <p:blipFill>
          <a:blip r:embed="rId4"/>
          <a:stretch>
            <a:fillRect/>
          </a:stretch>
        </p:blipFill>
        <p:spPr>
          <a:xfrm>
            <a:off x="990600" y="4343400"/>
            <a:ext cx="6326659" cy="839019"/>
          </a:xfrm>
          <a:prstGeom prst="rect">
            <a:avLst/>
          </a:prstGeom>
          <a:effectLst>
            <a:innerShdw blurRad="63500" dist="50800" dir="18900000">
              <a:prstClr val="black">
                <a:alpha val="50000"/>
              </a:prstClr>
            </a:innerShdw>
            <a:reflection blurRad="190500" stA="45000" endPos="15000" dist="215900" dir="5400000" sy="-100000" algn="bl" rotWithShape="0"/>
          </a:effectLst>
          <a:scene3d>
            <a:camera prst="orthographicFront"/>
            <a:lightRig rig="threePt" dir="t"/>
          </a:scene3d>
          <a:sp3d prstMaterial="softEdge"/>
        </p:spPr>
      </p:pic>
      <p:cxnSp>
        <p:nvCxnSpPr>
          <p:cNvPr id="9" name="Straight Arrow Connector 8"/>
          <p:cNvCxnSpPr/>
          <p:nvPr/>
        </p:nvCxnSpPr>
        <p:spPr>
          <a:xfrm flipV="1">
            <a:off x="3657600" y="2847975"/>
            <a:ext cx="2209800" cy="14478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116404" y="3124200"/>
            <a:ext cx="750996" cy="117157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363729" y="3315109"/>
            <a:ext cx="494271" cy="102829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64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57200" y="30480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Applying Payments To Consumer Accounts</a:t>
            </a:r>
          </a:p>
        </p:txBody>
      </p:sp>
      <p:sp>
        <p:nvSpPr>
          <p:cNvPr id="5" name="TextBox 4"/>
          <p:cNvSpPr txBox="1"/>
          <p:nvPr/>
        </p:nvSpPr>
        <p:spPr>
          <a:xfrm>
            <a:off x="457200" y="849868"/>
            <a:ext cx="6947158" cy="646331"/>
          </a:xfrm>
          <a:prstGeom prst="rect">
            <a:avLst/>
          </a:prstGeom>
          <a:noFill/>
        </p:spPr>
        <p:txBody>
          <a:bodyPr wrap="none" rtlCol="0">
            <a:spAutoFit/>
          </a:bodyPr>
          <a:lstStyle/>
          <a:p>
            <a:pPr lvl="0"/>
            <a:r>
              <a:rPr lang="en-US" b="1" dirty="0">
                <a:latin typeface="Arial" panose="020B0604020202020204" pitchFamily="34" charset="0"/>
                <a:cs typeface="Arial" panose="020B0604020202020204" pitchFamily="34" charset="0"/>
              </a:rPr>
              <a:t>System </a:t>
            </a:r>
            <a:r>
              <a:rPr lang="en-US" b="1" dirty="0" smtClean="0">
                <a:latin typeface="Arial" panose="020B0604020202020204" pitchFamily="34" charset="0"/>
                <a:cs typeface="Arial" panose="020B0604020202020204" pitchFamily="34" charset="0"/>
              </a:rPr>
              <a:t>Control 2 menu &gt; Payments and Adjustment Codes &gt;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Payment Codes </a:t>
            </a: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2743200"/>
            <a:ext cx="3100476" cy="37885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6788" y="2743200"/>
            <a:ext cx="3286667" cy="3820952"/>
          </a:xfrm>
          <a:prstGeom prst="rect">
            <a:avLst/>
          </a:prstGeom>
        </p:spPr>
      </p:pic>
      <p:sp>
        <p:nvSpPr>
          <p:cNvPr id="7" name="Rectangle 6"/>
          <p:cNvSpPr/>
          <p:nvPr/>
        </p:nvSpPr>
        <p:spPr>
          <a:xfrm>
            <a:off x="228600" y="1524000"/>
            <a:ext cx="8915400" cy="1520416"/>
          </a:xfrm>
          <a:prstGeom prst="rect">
            <a:avLst/>
          </a:prstGeom>
        </p:spPr>
        <p:txBody>
          <a:bodyPr wrap="square">
            <a:spAutoFit/>
          </a:bodyPr>
          <a:lstStyle/>
          <a:p>
            <a:pPr lvl="1">
              <a:spcBef>
                <a:spcPct val="2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Payment codes define the types of payment</a:t>
            </a:r>
          </a:p>
          <a:p>
            <a:pPr lvl="1">
              <a:spcBef>
                <a:spcPct val="2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Balance Adjustments 41 thru 49 are user defined</a:t>
            </a:r>
          </a:p>
          <a:p>
            <a:pPr lvl="1">
              <a:spcBef>
                <a:spcPct val="2000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Balance Adjustments to not show up on statements</a:t>
            </a:r>
          </a:p>
          <a:p>
            <a:pPr lvl="1">
              <a:spcBef>
                <a:spcPct val="20000"/>
              </a:spcBef>
            </a:pPr>
            <a:endParaRPr lang="en-US" sz="1600" dirty="0" smtClean="0">
              <a:latin typeface="Arial" panose="020B0604020202020204" pitchFamily="34" charset="0"/>
              <a:cs typeface="Arial" panose="020B0604020202020204" pitchFamily="34" charset="0"/>
            </a:endParaRPr>
          </a:p>
          <a:p>
            <a:pPr lvl="1">
              <a:spcBef>
                <a:spcPct val="20000"/>
              </a:spcBef>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6048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57200" y="30480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Applying Payments To Consumer Accounts</a:t>
            </a:r>
          </a:p>
        </p:txBody>
      </p:sp>
      <p:sp>
        <p:nvSpPr>
          <p:cNvPr id="5" name="TextBox 4"/>
          <p:cNvSpPr txBox="1"/>
          <p:nvPr/>
        </p:nvSpPr>
        <p:spPr>
          <a:xfrm>
            <a:off x="457200" y="849868"/>
            <a:ext cx="8678401" cy="646331"/>
          </a:xfrm>
          <a:prstGeom prst="rect">
            <a:avLst/>
          </a:prstGeom>
          <a:noFill/>
        </p:spPr>
        <p:txBody>
          <a:bodyPr wrap="none" rtlCol="0">
            <a:spAutoFit/>
          </a:bodyPr>
          <a:lstStyle/>
          <a:p>
            <a:pPr lvl="0"/>
            <a:r>
              <a:rPr lang="en-US" b="1" dirty="0">
                <a:latin typeface="Arial" panose="020B0604020202020204" pitchFamily="34" charset="0"/>
                <a:cs typeface="Arial" panose="020B0604020202020204" pitchFamily="34" charset="0"/>
              </a:rPr>
              <a:t>System </a:t>
            </a:r>
            <a:r>
              <a:rPr lang="en-US" b="1" dirty="0" smtClean="0">
                <a:latin typeface="Arial" panose="020B0604020202020204" pitchFamily="34" charset="0"/>
                <a:cs typeface="Arial" panose="020B0604020202020204" pitchFamily="34" charset="0"/>
              </a:rPr>
              <a:t>Control 2 menu &gt; Payments and Adjustment Codes &gt; Payment Codes</a:t>
            </a:r>
            <a:br>
              <a:rPr lang="en-US" b="1" dirty="0" smtClean="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085" y="2209800"/>
            <a:ext cx="6161905" cy="4314286"/>
          </a:xfrm>
          <a:prstGeom prst="rect">
            <a:avLst/>
          </a:prstGeom>
        </p:spPr>
      </p:pic>
      <p:sp>
        <p:nvSpPr>
          <p:cNvPr id="7" name="Rectangle 6"/>
          <p:cNvSpPr/>
          <p:nvPr/>
        </p:nvSpPr>
        <p:spPr>
          <a:xfrm>
            <a:off x="228600" y="1295400"/>
            <a:ext cx="8915400" cy="1175706"/>
          </a:xfrm>
          <a:prstGeom prst="rect">
            <a:avLst/>
          </a:prstGeom>
        </p:spPr>
        <p:txBody>
          <a:bodyPr wrap="square">
            <a:spAutoFit/>
          </a:bodyPr>
          <a:lstStyle/>
          <a:p>
            <a:pPr lvl="1">
              <a:spcBef>
                <a:spcPct val="2000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Actions can be taken based on a type of payment</a:t>
            </a:r>
          </a:p>
          <a:p>
            <a:pPr lvl="1">
              <a:spcBef>
                <a:spcPct val="2000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Description on a payment code can be changed, but how that payment code works cannot be changed. </a:t>
            </a:r>
          </a:p>
          <a:p>
            <a:pPr lvl="1">
              <a:spcBef>
                <a:spcPct val="20000"/>
              </a:spcBef>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753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457200" y="30480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Applying Payments To Consumer Accounts</a:t>
            </a:r>
          </a:p>
        </p:txBody>
      </p:sp>
      <p:sp>
        <p:nvSpPr>
          <p:cNvPr id="5" name="TextBox 4"/>
          <p:cNvSpPr txBox="1"/>
          <p:nvPr/>
        </p:nvSpPr>
        <p:spPr>
          <a:xfrm>
            <a:off x="457200" y="762000"/>
            <a:ext cx="6205610" cy="646331"/>
          </a:xfrm>
          <a:prstGeom prst="rect">
            <a:avLst/>
          </a:prstGeom>
          <a:noFill/>
        </p:spPr>
        <p:txBody>
          <a:bodyPr wrap="none" rtlCol="0">
            <a:spAutoFit/>
          </a:bodyPr>
          <a:lstStyle/>
          <a:p>
            <a:pPr lvl="0"/>
            <a:r>
              <a:rPr lang="en-US" b="1" dirty="0" smtClean="0">
                <a:latin typeface="Arial" panose="020B0604020202020204" pitchFamily="34" charset="0"/>
                <a:cs typeface="Arial" panose="020B0604020202020204" pitchFamily="34" charset="0"/>
              </a:rPr>
              <a:t>Payment Transaction menu  &gt; consumer/Agency entry </a:t>
            </a:r>
            <a:br>
              <a:rPr lang="en-US" b="1" dirty="0" smtClean="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9" name="Rectangle 8"/>
          <p:cNvSpPr/>
          <p:nvPr/>
        </p:nvSpPr>
        <p:spPr>
          <a:xfrm>
            <a:off x="228600" y="1194531"/>
            <a:ext cx="8915400" cy="929485"/>
          </a:xfrm>
          <a:prstGeom prst="rect">
            <a:avLst/>
          </a:prstGeom>
        </p:spPr>
        <p:txBody>
          <a:bodyPr wrap="square">
            <a:spAutoFit/>
          </a:bodyPr>
          <a:lstStyle/>
          <a:p>
            <a:pPr lvl="1">
              <a:spcBef>
                <a:spcPct val="2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Entered payments are added to a batch</a:t>
            </a:r>
          </a:p>
          <a:p>
            <a:pPr lvl="1">
              <a:spcBef>
                <a:spcPct val="20000"/>
              </a:spcBef>
              <a:buFont typeface="Wingdings" panose="05000000000000000000" pitchFamily="2" charset="2"/>
              <a:buChar char="q"/>
            </a:pPr>
            <a:r>
              <a:rPr lang="en-US" sz="1600" dirty="0" smtClean="0">
                <a:latin typeface="Arial" panose="020B0604020202020204" pitchFamily="34" charset="0"/>
                <a:cs typeface="Arial" panose="020B0604020202020204" pitchFamily="34" charset="0"/>
              </a:rPr>
              <a:t>  Use option to request a payment receipt when applying the payment</a:t>
            </a:r>
          </a:p>
          <a:p>
            <a:pPr lvl="1">
              <a:spcBef>
                <a:spcPct val="2000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 Use Payment </a:t>
            </a:r>
            <a:r>
              <a:rPr lang="en-US" sz="1600" dirty="0">
                <a:latin typeface="Arial" panose="020B0604020202020204" pitchFamily="34" charset="0"/>
                <a:cs typeface="Arial" panose="020B0604020202020204" pitchFamily="34" charset="0"/>
              </a:rPr>
              <a:t>C</a:t>
            </a:r>
            <a:r>
              <a:rPr lang="en-US" sz="1600" dirty="0" smtClean="0">
                <a:latin typeface="Arial" panose="020B0604020202020204" pitchFamily="34" charset="0"/>
                <a:cs typeface="Arial" panose="020B0604020202020204" pitchFamily="34" charset="0"/>
              </a:rPr>
              <a:t>odes at the time of payment and only the correct code should be used</a:t>
            </a:r>
            <a:endParaRPr lang="en-US" sz="1600" dirty="0">
              <a:latin typeface="Arial" panose="020B0604020202020204" pitchFamily="34" charset="0"/>
              <a:cs typeface="Arial" panose="020B0604020202020204" pitchFamily="34" charset="0"/>
            </a:endParaRPr>
          </a:p>
        </p:txBody>
      </p:sp>
      <p:grpSp>
        <p:nvGrpSpPr>
          <p:cNvPr id="6" name="Group 5"/>
          <p:cNvGrpSpPr/>
          <p:nvPr/>
        </p:nvGrpSpPr>
        <p:grpSpPr>
          <a:xfrm>
            <a:off x="79939" y="2303625"/>
            <a:ext cx="8683061" cy="4325775"/>
            <a:chOff x="-228600" y="2162889"/>
            <a:chExt cx="8683061" cy="4325775"/>
          </a:xfrm>
        </p:grpSpPr>
        <p:grpSp>
          <p:nvGrpSpPr>
            <p:cNvPr id="8" name="Group 7"/>
            <p:cNvGrpSpPr>
              <a:grpSpLocks noChangeAspect="1"/>
            </p:cNvGrpSpPr>
            <p:nvPr/>
          </p:nvGrpSpPr>
          <p:grpSpPr>
            <a:xfrm>
              <a:off x="1205407" y="2162889"/>
              <a:ext cx="7249054" cy="4325775"/>
              <a:chOff x="500400" y="1245479"/>
              <a:chExt cx="8717235" cy="5242267"/>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0" y="1245479"/>
                <a:ext cx="2700000" cy="210857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9718" y="1836234"/>
                <a:ext cx="6257917" cy="4651512"/>
              </a:xfrm>
              <a:prstGeom prst="rect">
                <a:avLst/>
              </a:prstGeom>
            </p:spPr>
          </p:pic>
        </p:grpSp>
        <p:pic>
          <p:nvPicPr>
            <p:cNvPr id="3" name="Picture 2"/>
            <p:cNvPicPr>
              <a:picLocks noChangeAspect="1"/>
            </p:cNvPicPr>
            <p:nvPr/>
          </p:nvPicPr>
          <p:blipFill>
            <a:blip r:embed="rId5"/>
            <a:stretch>
              <a:fillRect/>
            </a:stretch>
          </p:blipFill>
          <p:spPr>
            <a:xfrm>
              <a:off x="-228600" y="3276600"/>
              <a:ext cx="3205849" cy="2318516"/>
            </a:xfrm>
            <a:prstGeom prst="rect">
              <a:avLst/>
            </a:prstGeom>
          </p:spPr>
        </p:pic>
      </p:grpSp>
    </p:spTree>
    <p:extLst>
      <p:ext uri="{BB962C8B-B14F-4D97-AF65-F5344CB8AC3E}">
        <p14:creationId xmlns:p14="http://schemas.microsoft.com/office/powerpoint/2010/main" val="3390623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8100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Tracking Different Types of Payments – Paid Agency</a:t>
            </a:r>
            <a:endParaRPr lang="en-US" altLang="en-US" sz="2000" b="1"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905000"/>
            <a:ext cx="6102857" cy="4628571"/>
          </a:xfrm>
          <a:prstGeom prst="rect">
            <a:avLst/>
          </a:prstGeom>
        </p:spPr>
      </p:pic>
      <p:sp>
        <p:nvSpPr>
          <p:cNvPr id="9" name="TextBox 8"/>
          <p:cNvSpPr txBox="1"/>
          <p:nvPr/>
        </p:nvSpPr>
        <p:spPr>
          <a:xfrm>
            <a:off x="457200" y="849868"/>
            <a:ext cx="6205610" cy="646331"/>
          </a:xfrm>
          <a:prstGeom prst="rect">
            <a:avLst/>
          </a:prstGeom>
          <a:noFill/>
        </p:spPr>
        <p:txBody>
          <a:bodyPr wrap="none" rtlCol="0">
            <a:spAutoFit/>
          </a:bodyPr>
          <a:lstStyle/>
          <a:p>
            <a:pPr lvl="0"/>
            <a:r>
              <a:rPr lang="en-US" b="1" dirty="0">
                <a:latin typeface="Arial" panose="020B0604020202020204" pitchFamily="34" charset="0"/>
                <a:cs typeface="Arial" panose="020B0604020202020204" pitchFamily="34" charset="0"/>
              </a:rPr>
              <a:t>Payment Transaction menu  &gt; </a:t>
            </a:r>
            <a:r>
              <a:rPr lang="en-US" b="1" dirty="0" smtClean="0">
                <a:latin typeface="Arial" panose="020B0604020202020204" pitchFamily="34" charset="0"/>
                <a:cs typeface="Arial" panose="020B0604020202020204" pitchFamily="34" charset="0"/>
              </a:rPr>
              <a:t>consumer/Agency </a:t>
            </a:r>
            <a:r>
              <a:rPr lang="en-US" b="1" dirty="0">
                <a:latin typeface="Arial" panose="020B0604020202020204" pitchFamily="34" charset="0"/>
                <a:cs typeface="Arial" panose="020B0604020202020204" pitchFamily="34" charset="0"/>
              </a:rPr>
              <a:t>entry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10" name="Rectangle 9"/>
          <p:cNvSpPr/>
          <p:nvPr/>
        </p:nvSpPr>
        <p:spPr>
          <a:xfrm>
            <a:off x="228600" y="1371600"/>
            <a:ext cx="8915400" cy="1224951"/>
          </a:xfrm>
          <a:prstGeom prst="rect">
            <a:avLst/>
          </a:prstGeom>
        </p:spPr>
        <p:txBody>
          <a:bodyPr wrap="square">
            <a:spAutoFit/>
          </a:bodyPr>
          <a:lstStyle/>
          <a:p>
            <a:pPr lvl="1">
              <a:spcBef>
                <a:spcPct val="20000"/>
              </a:spcBef>
              <a:buFont typeface="Wingdings" panose="05000000000000000000" pitchFamily="2" charset="2"/>
              <a:buChar char="q"/>
            </a:pPr>
            <a:r>
              <a:rPr lang="en-US" sz="1600" dirty="0">
                <a:latin typeface="Arial" panose="020B0604020202020204" pitchFamily="34" charset="0"/>
                <a:cs typeface="Arial" panose="020B0604020202020204" pitchFamily="34" charset="0"/>
              </a:rPr>
              <a:t>  N</a:t>
            </a:r>
            <a:r>
              <a:rPr lang="en-US" sz="1600" dirty="0" smtClean="0">
                <a:latin typeface="Arial" panose="020B0604020202020204" pitchFamily="34" charset="0"/>
                <a:cs typeface="Arial" panose="020B0604020202020204" pitchFamily="34" charset="0"/>
              </a:rPr>
              <a:t>otify a user about special conditions when applying payments</a:t>
            </a:r>
          </a:p>
          <a:p>
            <a:pPr lvl="1">
              <a:spcBef>
                <a:spcPct val="20000"/>
              </a:spcBef>
            </a:pPr>
            <a:endParaRPr lang="en-US" sz="1600" dirty="0" smtClean="0">
              <a:latin typeface="Arial" panose="020B0604020202020204" pitchFamily="34" charset="0"/>
              <a:cs typeface="Arial" panose="020B0604020202020204" pitchFamily="34" charset="0"/>
            </a:endParaRPr>
          </a:p>
          <a:p>
            <a:pPr lvl="1">
              <a:spcBef>
                <a:spcPct val="20000"/>
              </a:spcBef>
            </a:pPr>
            <a:r>
              <a:rPr lang="en-US" sz="1600" dirty="0" smtClean="0">
                <a:latin typeface="Arial" panose="020B0604020202020204" pitchFamily="34" charset="0"/>
                <a:cs typeface="Arial" panose="020B0604020202020204" pitchFamily="34" charset="0"/>
              </a:rPr>
              <a:t> </a:t>
            </a:r>
          </a:p>
          <a:p>
            <a:pPr lvl="1">
              <a:spcBef>
                <a:spcPct val="20000"/>
              </a:spcBef>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90682"/>
      </p:ext>
    </p:extLst>
  </p:cSld>
  <p:clrMapOvr>
    <a:masterClrMapping/>
  </p:clrMapOvr>
  <p:timing>
    <p:tnLst>
      <p:par>
        <p:cTn id="1" dur="indefinite" restart="never" nodeType="tmRoot"/>
      </p:par>
    </p:tnLst>
  </p:timing>
</p:sld>
</file>

<file path=ppt/theme/theme1.xml><?xml version="1.0" encoding="utf-8"?>
<a:theme xmlns:a="http://schemas.openxmlformats.org/drawingml/2006/main" name="VideoDoc_with_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10697</TotalTime>
  <Words>1239</Words>
  <Application>Microsoft Office PowerPoint</Application>
  <PresentationFormat>On-screen Show (4:3)</PresentationFormat>
  <Paragraphs>218</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Britannic Bold</vt:lpstr>
      <vt:lpstr>Calibri</vt:lpstr>
      <vt:lpstr>Wingdings</vt:lpstr>
      <vt:lpstr>VideoDoc_with_Logo</vt:lpstr>
      <vt:lpstr>RMEx Management Training: Processing Payments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RMEx Management Training: Processing Payments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Dawna</dc:creator>
  <cp:lastModifiedBy>Jamie jamie</cp:lastModifiedBy>
  <cp:revision>618</cp:revision>
  <dcterms:created xsi:type="dcterms:W3CDTF">2012-07-09T14:58:59Z</dcterms:created>
  <dcterms:modified xsi:type="dcterms:W3CDTF">2016-06-08T16:52:13Z</dcterms:modified>
</cp:coreProperties>
</file>