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319" r:id="rId4"/>
    <p:sldId id="346" r:id="rId5"/>
    <p:sldId id="347" r:id="rId6"/>
    <p:sldId id="348" r:id="rId7"/>
    <p:sldId id="352" r:id="rId8"/>
    <p:sldId id="349" r:id="rId9"/>
    <p:sldId id="350" r:id="rId10"/>
    <p:sldId id="320" r:id="rId11"/>
    <p:sldId id="353" r:id="rId12"/>
    <p:sldId id="381" r:id="rId13"/>
    <p:sldId id="354" r:id="rId14"/>
    <p:sldId id="383" r:id="rId15"/>
    <p:sldId id="355" r:id="rId16"/>
    <p:sldId id="392" r:id="rId17"/>
    <p:sldId id="393" r:id="rId18"/>
    <p:sldId id="356" r:id="rId19"/>
    <p:sldId id="360" r:id="rId20"/>
    <p:sldId id="394" r:id="rId21"/>
    <p:sldId id="362" r:id="rId22"/>
    <p:sldId id="395" r:id="rId23"/>
    <p:sldId id="399" r:id="rId24"/>
    <p:sldId id="400" r:id="rId25"/>
    <p:sldId id="367" r:id="rId26"/>
    <p:sldId id="368" r:id="rId27"/>
    <p:sldId id="369" r:id="rId28"/>
    <p:sldId id="384" r:id="rId29"/>
    <p:sldId id="387" r:id="rId30"/>
    <p:sldId id="370" r:id="rId31"/>
    <p:sldId id="385" r:id="rId32"/>
    <p:sldId id="388" r:id="rId33"/>
    <p:sldId id="389" r:id="rId34"/>
    <p:sldId id="390" r:id="rId35"/>
    <p:sldId id="375" r:id="rId36"/>
    <p:sldId id="376" r:id="rId37"/>
    <p:sldId id="391" r:id="rId38"/>
    <p:sldId id="377" r:id="rId39"/>
    <p:sldId id="378" r:id="rId40"/>
    <p:sldId id="379" r:id="rId41"/>
    <p:sldId id="380" r:id="rId42"/>
    <p:sldId id="269" r:id="rId43"/>
    <p:sldId id="343" r:id="rId44"/>
    <p:sldId id="344" r:id="rId45"/>
    <p:sldId id="345"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DA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7143" autoAdjust="0"/>
    <p:restoredTop sz="88953" autoAdjust="0"/>
  </p:normalViewPr>
  <p:slideViewPr>
    <p:cSldViewPr>
      <p:cViewPr varScale="1">
        <p:scale>
          <a:sx n="62" d="100"/>
          <a:sy n="62" d="100"/>
        </p:scale>
        <p:origin x="18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C73A8-0261-404F-A34B-4608C0011FE3}"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E0E02226-F405-42A0-9B44-2A384167AA16}">
      <dgm:prSet phldrT="[Text]" custT="1"/>
      <dgm:spPr/>
      <dgm:t>
        <a:bodyPr/>
        <a:lstStyle/>
        <a:p>
          <a:r>
            <a:rPr lang="en-US" sz="1400" b="1" dirty="0" smtClean="0">
              <a:latin typeface="Arial" panose="020B0604020202020204" pitchFamily="34" charset="0"/>
              <a:cs typeface="Arial" panose="020B0604020202020204" pitchFamily="34" charset="0"/>
            </a:rPr>
            <a:t>Account detail screen</a:t>
          </a:r>
          <a:endParaRPr lang="en-US" sz="1400" b="1" dirty="0">
            <a:latin typeface="Arial" panose="020B0604020202020204" pitchFamily="34" charset="0"/>
            <a:cs typeface="Arial" panose="020B0604020202020204" pitchFamily="34" charset="0"/>
          </a:endParaRPr>
        </a:p>
      </dgm:t>
    </dgm:pt>
    <dgm:pt modelId="{ACEA7FEC-E050-4AD9-82ED-77DFFB570002}" type="parTrans" cxnId="{A8B78723-8215-457C-A6C8-9B4BCAE7A027}">
      <dgm:prSet/>
      <dgm:spPr/>
      <dgm:t>
        <a:bodyPr/>
        <a:lstStyle/>
        <a:p>
          <a:endParaRPr lang="en-US"/>
        </a:p>
      </dgm:t>
    </dgm:pt>
    <dgm:pt modelId="{84B31A54-CD7B-49D6-8990-6F719906D836}" type="sibTrans" cxnId="{A8B78723-8215-457C-A6C8-9B4BCAE7A027}">
      <dgm:prSet/>
      <dgm:spPr/>
      <dgm:t>
        <a:bodyPr/>
        <a:lstStyle/>
        <a:p>
          <a:endParaRPr lang="en-US"/>
        </a:p>
      </dgm:t>
    </dgm:pt>
    <dgm:pt modelId="{9AED7A86-E911-455C-B669-C7C615F19BA9}">
      <dgm:prSet custT="1"/>
      <dgm:spPr/>
      <dgm:t>
        <a:bodyPr/>
        <a:lstStyle/>
        <a:p>
          <a:r>
            <a:rPr lang="en-US" sz="1400" b="1" dirty="0" smtClean="0">
              <a:latin typeface="Arial" panose="020B0604020202020204" pitchFamily="34" charset="0"/>
              <a:cs typeface="Arial" panose="020B0604020202020204" pitchFamily="34" charset="0"/>
            </a:rPr>
            <a:t>Other phone number screen</a:t>
          </a:r>
          <a:endParaRPr lang="en-US" sz="1400" b="1" dirty="0">
            <a:latin typeface="Arial" panose="020B0604020202020204" pitchFamily="34" charset="0"/>
            <a:cs typeface="Arial" panose="020B0604020202020204" pitchFamily="34" charset="0"/>
          </a:endParaRPr>
        </a:p>
      </dgm:t>
    </dgm:pt>
    <dgm:pt modelId="{547532A1-BE52-4DC6-A72E-8107A43A6CA1}" type="parTrans" cxnId="{5C8EFFE9-F7A6-4579-813E-88F3D8973B19}">
      <dgm:prSet/>
      <dgm:spPr/>
      <dgm:t>
        <a:bodyPr/>
        <a:lstStyle/>
        <a:p>
          <a:endParaRPr lang="en-US"/>
        </a:p>
      </dgm:t>
    </dgm:pt>
    <dgm:pt modelId="{F137F2D4-07CB-49E4-A66B-CC3D0682FFCA}" type="sibTrans" cxnId="{5C8EFFE9-F7A6-4579-813E-88F3D8973B19}">
      <dgm:prSet/>
      <dgm:spPr/>
      <dgm:t>
        <a:bodyPr/>
        <a:lstStyle/>
        <a:p>
          <a:endParaRPr lang="en-US"/>
        </a:p>
      </dgm:t>
    </dgm:pt>
    <dgm:pt modelId="{0A506B5A-8D4A-4B1D-B8EE-824CB4CB3488}">
      <dgm:prSet custT="1"/>
      <dgm:spPr/>
      <dgm:t>
        <a:bodyPr/>
        <a:lstStyle/>
        <a:p>
          <a:r>
            <a:rPr lang="en-US" sz="1400" b="1" dirty="0" smtClean="0">
              <a:latin typeface="Arial" panose="020B0604020202020204" pitchFamily="34" charset="0"/>
              <a:cs typeface="Arial" panose="020B0604020202020204" pitchFamily="34" charset="0"/>
            </a:rPr>
            <a:t>Phones on linked accounts</a:t>
          </a:r>
          <a:endParaRPr lang="en-US" sz="1400" b="1" dirty="0">
            <a:latin typeface="Arial" panose="020B0604020202020204" pitchFamily="34" charset="0"/>
            <a:cs typeface="Arial" panose="020B0604020202020204" pitchFamily="34" charset="0"/>
          </a:endParaRPr>
        </a:p>
      </dgm:t>
    </dgm:pt>
    <dgm:pt modelId="{3E26A58B-8F9C-4C1F-AEC1-43883FD5B476}" type="parTrans" cxnId="{A7350F63-3511-4C31-A9C5-3868163BC09C}">
      <dgm:prSet/>
      <dgm:spPr/>
      <dgm:t>
        <a:bodyPr/>
        <a:lstStyle/>
        <a:p>
          <a:endParaRPr lang="en-US"/>
        </a:p>
      </dgm:t>
    </dgm:pt>
    <dgm:pt modelId="{FFBB6670-6806-4EB4-BF6E-2C553B3CC240}" type="sibTrans" cxnId="{A7350F63-3511-4C31-A9C5-3868163BC09C}">
      <dgm:prSet/>
      <dgm:spPr/>
      <dgm:t>
        <a:bodyPr/>
        <a:lstStyle/>
        <a:p>
          <a:endParaRPr lang="en-US"/>
        </a:p>
      </dgm:t>
    </dgm:pt>
    <dgm:pt modelId="{18D399F2-663B-4757-A69F-F97F4408C480}">
      <dgm:prSet custT="1"/>
      <dgm:spPr/>
      <dgm:t>
        <a:bodyPr/>
        <a:lstStyle/>
        <a:p>
          <a:r>
            <a:rPr lang="en-US" sz="1400" b="1" dirty="0" smtClean="0">
              <a:latin typeface="Arial" panose="020B0604020202020204" pitchFamily="34" charset="0"/>
              <a:cs typeface="Arial" panose="020B0604020202020204" pitchFamily="34" charset="0"/>
            </a:rPr>
            <a:t>Cell scrubbing options</a:t>
          </a:r>
          <a:endParaRPr lang="en-US" sz="1400" b="1" dirty="0">
            <a:latin typeface="Arial" panose="020B0604020202020204" pitchFamily="34" charset="0"/>
            <a:cs typeface="Arial" panose="020B0604020202020204" pitchFamily="34" charset="0"/>
          </a:endParaRPr>
        </a:p>
      </dgm:t>
    </dgm:pt>
    <dgm:pt modelId="{9ABBB37B-BBED-463C-9A38-3B95B8BFEA62}" type="parTrans" cxnId="{1B54AE84-E7CD-41E6-AD6A-9FF1F403DFE1}">
      <dgm:prSet/>
      <dgm:spPr/>
      <dgm:t>
        <a:bodyPr/>
        <a:lstStyle/>
        <a:p>
          <a:endParaRPr lang="en-US"/>
        </a:p>
      </dgm:t>
    </dgm:pt>
    <dgm:pt modelId="{A4BC6A85-4045-46EC-9E09-2E093A2F7EFE}" type="sibTrans" cxnId="{1B54AE84-E7CD-41E6-AD6A-9FF1F403DFE1}">
      <dgm:prSet/>
      <dgm:spPr/>
      <dgm:t>
        <a:bodyPr/>
        <a:lstStyle/>
        <a:p>
          <a:endParaRPr lang="en-US"/>
        </a:p>
      </dgm:t>
    </dgm:pt>
    <dgm:pt modelId="{B817970B-AC9C-417B-BF64-197630A75A1D}">
      <dgm:prSet custT="1"/>
      <dgm:spPr/>
      <dgm:t>
        <a:bodyPr/>
        <a:lstStyle/>
        <a:p>
          <a:r>
            <a:rPr lang="en-US" sz="1400" b="1" dirty="0" smtClean="0">
              <a:latin typeface="Arial" panose="020B0604020202020204" pitchFamily="34" charset="0"/>
              <a:cs typeface="Arial" panose="020B0604020202020204" pitchFamily="34" charset="0"/>
            </a:rPr>
            <a:t>Phone numbers are not in the right place</a:t>
          </a:r>
          <a:endParaRPr lang="en-US" sz="1400" b="1" dirty="0">
            <a:latin typeface="Arial" panose="020B0604020202020204" pitchFamily="34" charset="0"/>
            <a:cs typeface="Arial" panose="020B0604020202020204" pitchFamily="34" charset="0"/>
          </a:endParaRPr>
        </a:p>
      </dgm:t>
    </dgm:pt>
    <dgm:pt modelId="{55238668-2D3F-42F4-8335-70B682CB08A9}" type="parTrans" cxnId="{8D2F8559-0C81-4B05-84DA-CF608BA69226}">
      <dgm:prSet/>
      <dgm:spPr/>
      <dgm:t>
        <a:bodyPr/>
        <a:lstStyle/>
        <a:p>
          <a:endParaRPr lang="en-US"/>
        </a:p>
      </dgm:t>
    </dgm:pt>
    <dgm:pt modelId="{22F56822-B93C-4F88-BAB9-B8E04CF52BFD}" type="sibTrans" cxnId="{8D2F8559-0C81-4B05-84DA-CF608BA69226}">
      <dgm:prSet/>
      <dgm:spPr/>
      <dgm:t>
        <a:bodyPr/>
        <a:lstStyle/>
        <a:p>
          <a:endParaRPr lang="en-US"/>
        </a:p>
      </dgm:t>
    </dgm:pt>
    <dgm:pt modelId="{13030019-41DE-4CB5-8269-D2B2CD7FF709}">
      <dgm:prSet custT="1"/>
      <dgm:spPr/>
      <dgm:t>
        <a:bodyPr/>
        <a:lstStyle/>
        <a:p>
          <a:r>
            <a:rPr lang="en-US" sz="1400" b="1" dirty="0" smtClean="0">
              <a:latin typeface="Arial" panose="020B0604020202020204" pitchFamily="34" charset="0"/>
              <a:cs typeface="Arial" panose="020B0604020202020204" pitchFamily="34" charset="0"/>
            </a:rPr>
            <a:t>Working the primary account</a:t>
          </a:r>
          <a:endParaRPr lang="en-US" sz="1400" b="1" dirty="0">
            <a:latin typeface="Arial" panose="020B0604020202020204" pitchFamily="34" charset="0"/>
            <a:cs typeface="Arial" panose="020B0604020202020204" pitchFamily="34" charset="0"/>
          </a:endParaRPr>
        </a:p>
      </dgm:t>
    </dgm:pt>
    <dgm:pt modelId="{2C07C8AB-1F20-4C5C-BEB2-40DB83D7F6C0}" type="parTrans" cxnId="{FDD01F2B-DE24-40C9-BA4C-588D1496E5BB}">
      <dgm:prSet/>
      <dgm:spPr/>
      <dgm:t>
        <a:bodyPr/>
        <a:lstStyle/>
        <a:p>
          <a:endParaRPr lang="en-US"/>
        </a:p>
      </dgm:t>
    </dgm:pt>
    <dgm:pt modelId="{2E44AE35-4EF5-4EAD-8CC5-DDC5C021C3D0}" type="sibTrans" cxnId="{FDD01F2B-DE24-40C9-BA4C-588D1496E5BB}">
      <dgm:prSet/>
      <dgm:spPr/>
      <dgm:t>
        <a:bodyPr/>
        <a:lstStyle/>
        <a:p>
          <a:endParaRPr lang="en-US"/>
        </a:p>
      </dgm:t>
    </dgm:pt>
    <dgm:pt modelId="{8F36FDAE-59A5-48AE-9D84-96840E2B9468}" type="pres">
      <dgm:prSet presAssocID="{ADEC73A8-0261-404F-A34B-4608C0011FE3}" presName="Name0" presStyleCnt="0">
        <dgm:presLayoutVars>
          <dgm:chMax val="7"/>
          <dgm:dir/>
          <dgm:resizeHandles val="exact"/>
        </dgm:presLayoutVars>
      </dgm:prSet>
      <dgm:spPr/>
    </dgm:pt>
    <dgm:pt modelId="{F2D52D0B-9687-4535-B2CB-47BE593F6E8C}" type="pres">
      <dgm:prSet presAssocID="{ADEC73A8-0261-404F-A34B-4608C0011FE3}" presName="ellipse1" presStyleLbl="vennNode1" presStyleIdx="0" presStyleCnt="6">
        <dgm:presLayoutVars>
          <dgm:bulletEnabled val="1"/>
        </dgm:presLayoutVars>
      </dgm:prSet>
      <dgm:spPr/>
      <dgm:t>
        <a:bodyPr/>
        <a:lstStyle/>
        <a:p>
          <a:endParaRPr lang="en-US"/>
        </a:p>
      </dgm:t>
    </dgm:pt>
    <dgm:pt modelId="{A80434C2-DCE9-44AF-A0CA-C3DDD8437029}" type="pres">
      <dgm:prSet presAssocID="{ADEC73A8-0261-404F-A34B-4608C0011FE3}" presName="ellipse2" presStyleLbl="vennNode1" presStyleIdx="1" presStyleCnt="6">
        <dgm:presLayoutVars>
          <dgm:bulletEnabled val="1"/>
        </dgm:presLayoutVars>
      </dgm:prSet>
      <dgm:spPr/>
      <dgm:t>
        <a:bodyPr/>
        <a:lstStyle/>
        <a:p>
          <a:endParaRPr lang="en-US"/>
        </a:p>
      </dgm:t>
    </dgm:pt>
    <dgm:pt modelId="{D3C88C63-F49C-4E3F-B09F-CE1F30B67F53}" type="pres">
      <dgm:prSet presAssocID="{ADEC73A8-0261-404F-A34B-4608C0011FE3}" presName="ellipse3" presStyleLbl="vennNode1" presStyleIdx="2" presStyleCnt="6">
        <dgm:presLayoutVars>
          <dgm:bulletEnabled val="1"/>
        </dgm:presLayoutVars>
      </dgm:prSet>
      <dgm:spPr/>
      <dgm:t>
        <a:bodyPr/>
        <a:lstStyle/>
        <a:p>
          <a:endParaRPr lang="en-US"/>
        </a:p>
      </dgm:t>
    </dgm:pt>
    <dgm:pt modelId="{564A3EAC-EFBD-42A1-A4A1-E1D4A992039E}" type="pres">
      <dgm:prSet presAssocID="{ADEC73A8-0261-404F-A34B-4608C0011FE3}" presName="ellipse4" presStyleLbl="vennNode1" presStyleIdx="3" presStyleCnt="6">
        <dgm:presLayoutVars>
          <dgm:bulletEnabled val="1"/>
        </dgm:presLayoutVars>
      </dgm:prSet>
      <dgm:spPr/>
      <dgm:t>
        <a:bodyPr/>
        <a:lstStyle/>
        <a:p>
          <a:endParaRPr lang="en-US"/>
        </a:p>
      </dgm:t>
    </dgm:pt>
    <dgm:pt modelId="{29F2E257-FBD5-4656-B67F-91B73B9613F8}" type="pres">
      <dgm:prSet presAssocID="{ADEC73A8-0261-404F-A34B-4608C0011FE3}" presName="ellipse5" presStyleLbl="vennNode1" presStyleIdx="4" presStyleCnt="6">
        <dgm:presLayoutVars>
          <dgm:bulletEnabled val="1"/>
        </dgm:presLayoutVars>
      </dgm:prSet>
      <dgm:spPr/>
      <dgm:t>
        <a:bodyPr/>
        <a:lstStyle/>
        <a:p>
          <a:endParaRPr lang="en-US"/>
        </a:p>
      </dgm:t>
    </dgm:pt>
    <dgm:pt modelId="{430FB9B4-5F3B-415E-9E50-732C9636741C}" type="pres">
      <dgm:prSet presAssocID="{ADEC73A8-0261-404F-A34B-4608C0011FE3}" presName="ellipse6" presStyleLbl="vennNode1" presStyleIdx="5" presStyleCnt="6">
        <dgm:presLayoutVars>
          <dgm:bulletEnabled val="1"/>
        </dgm:presLayoutVars>
      </dgm:prSet>
      <dgm:spPr/>
      <dgm:t>
        <a:bodyPr/>
        <a:lstStyle/>
        <a:p>
          <a:endParaRPr lang="en-US"/>
        </a:p>
      </dgm:t>
    </dgm:pt>
  </dgm:ptLst>
  <dgm:cxnLst>
    <dgm:cxn modelId="{8D2F8559-0C81-4B05-84DA-CF608BA69226}" srcId="{ADEC73A8-0261-404F-A34B-4608C0011FE3}" destId="{B817970B-AC9C-417B-BF64-197630A75A1D}" srcOrd="4" destOrd="0" parTransId="{55238668-2D3F-42F4-8335-70B682CB08A9}" sibTransId="{22F56822-B93C-4F88-BAB9-B8E04CF52BFD}"/>
    <dgm:cxn modelId="{425AE471-A3E1-4F0C-AF9A-F80353B366C8}" type="presOf" srcId="{13030019-41DE-4CB5-8269-D2B2CD7FF709}" destId="{430FB9B4-5F3B-415E-9E50-732C9636741C}" srcOrd="0" destOrd="0" presId="urn:microsoft.com/office/officeart/2005/8/layout/rings+Icon"/>
    <dgm:cxn modelId="{38DD6EB6-F4D8-4C75-8B08-519A1D9B6951}" type="presOf" srcId="{ADEC73A8-0261-404F-A34B-4608C0011FE3}" destId="{8F36FDAE-59A5-48AE-9D84-96840E2B9468}" srcOrd="0" destOrd="0" presId="urn:microsoft.com/office/officeart/2005/8/layout/rings+Icon"/>
    <dgm:cxn modelId="{A8B78723-8215-457C-A6C8-9B4BCAE7A027}" srcId="{ADEC73A8-0261-404F-A34B-4608C0011FE3}" destId="{E0E02226-F405-42A0-9B44-2A384167AA16}" srcOrd="0" destOrd="0" parTransId="{ACEA7FEC-E050-4AD9-82ED-77DFFB570002}" sibTransId="{84B31A54-CD7B-49D6-8990-6F719906D836}"/>
    <dgm:cxn modelId="{A7350F63-3511-4C31-A9C5-3868163BC09C}" srcId="{ADEC73A8-0261-404F-A34B-4608C0011FE3}" destId="{0A506B5A-8D4A-4B1D-B8EE-824CB4CB3488}" srcOrd="2" destOrd="0" parTransId="{3E26A58B-8F9C-4C1F-AEC1-43883FD5B476}" sibTransId="{FFBB6670-6806-4EB4-BF6E-2C553B3CC240}"/>
    <dgm:cxn modelId="{F60270BD-0EEA-4407-B0FF-298BDC798243}" type="presOf" srcId="{E0E02226-F405-42A0-9B44-2A384167AA16}" destId="{F2D52D0B-9687-4535-B2CB-47BE593F6E8C}" srcOrd="0" destOrd="0" presId="urn:microsoft.com/office/officeart/2005/8/layout/rings+Icon"/>
    <dgm:cxn modelId="{312F4064-92C4-49D4-8BD6-E135602414B1}" type="presOf" srcId="{0A506B5A-8D4A-4B1D-B8EE-824CB4CB3488}" destId="{D3C88C63-F49C-4E3F-B09F-CE1F30B67F53}" srcOrd="0" destOrd="0" presId="urn:microsoft.com/office/officeart/2005/8/layout/rings+Icon"/>
    <dgm:cxn modelId="{5C8EFFE9-F7A6-4579-813E-88F3D8973B19}" srcId="{ADEC73A8-0261-404F-A34B-4608C0011FE3}" destId="{9AED7A86-E911-455C-B669-C7C615F19BA9}" srcOrd="1" destOrd="0" parTransId="{547532A1-BE52-4DC6-A72E-8107A43A6CA1}" sibTransId="{F137F2D4-07CB-49E4-A66B-CC3D0682FFCA}"/>
    <dgm:cxn modelId="{1B54AE84-E7CD-41E6-AD6A-9FF1F403DFE1}" srcId="{ADEC73A8-0261-404F-A34B-4608C0011FE3}" destId="{18D399F2-663B-4757-A69F-F97F4408C480}" srcOrd="3" destOrd="0" parTransId="{9ABBB37B-BBED-463C-9A38-3B95B8BFEA62}" sibTransId="{A4BC6A85-4045-46EC-9E09-2E093A2F7EFE}"/>
    <dgm:cxn modelId="{D444A395-2C8E-4F7F-94BC-8DA1DC531A1E}" type="presOf" srcId="{9AED7A86-E911-455C-B669-C7C615F19BA9}" destId="{A80434C2-DCE9-44AF-A0CA-C3DDD8437029}" srcOrd="0" destOrd="0" presId="urn:microsoft.com/office/officeart/2005/8/layout/rings+Icon"/>
    <dgm:cxn modelId="{0951E294-5E57-4C1F-BA35-ABE7FDF1A9D4}" type="presOf" srcId="{18D399F2-663B-4757-A69F-F97F4408C480}" destId="{564A3EAC-EFBD-42A1-A4A1-E1D4A992039E}" srcOrd="0" destOrd="0" presId="urn:microsoft.com/office/officeart/2005/8/layout/rings+Icon"/>
    <dgm:cxn modelId="{02096584-30B2-4C49-AA0A-2AEA8AD73A7F}" type="presOf" srcId="{B817970B-AC9C-417B-BF64-197630A75A1D}" destId="{29F2E257-FBD5-4656-B67F-91B73B9613F8}" srcOrd="0" destOrd="0" presId="urn:microsoft.com/office/officeart/2005/8/layout/rings+Icon"/>
    <dgm:cxn modelId="{FDD01F2B-DE24-40C9-BA4C-588D1496E5BB}" srcId="{ADEC73A8-0261-404F-A34B-4608C0011FE3}" destId="{13030019-41DE-4CB5-8269-D2B2CD7FF709}" srcOrd="5" destOrd="0" parTransId="{2C07C8AB-1F20-4C5C-BEB2-40DB83D7F6C0}" sibTransId="{2E44AE35-4EF5-4EAD-8CC5-DDC5C021C3D0}"/>
    <dgm:cxn modelId="{D57BC2BE-8D50-4BA3-9572-F229A84BBD27}" type="presParOf" srcId="{8F36FDAE-59A5-48AE-9D84-96840E2B9468}" destId="{F2D52D0B-9687-4535-B2CB-47BE593F6E8C}" srcOrd="0" destOrd="0" presId="urn:microsoft.com/office/officeart/2005/8/layout/rings+Icon"/>
    <dgm:cxn modelId="{8ECC3DC4-3B8B-4F51-B855-8B6FE39CF5D5}" type="presParOf" srcId="{8F36FDAE-59A5-48AE-9D84-96840E2B9468}" destId="{A80434C2-DCE9-44AF-A0CA-C3DDD8437029}" srcOrd="1" destOrd="0" presId="urn:microsoft.com/office/officeart/2005/8/layout/rings+Icon"/>
    <dgm:cxn modelId="{ECCFB133-EE0D-4800-910F-FE0B822CC9D8}" type="presParOf" srcId="{8F36FDAE-59A5-48AE-9D84-96840E2B9468}" destId="{D3C88C63-F49C-4E3F-B09F-CE1F30B67F53}" srcOrd="2" destOrd="0" presId="urn:microsoft.com/office/officeart/2005/8/layout/rings+Icon"/>
    <dgm:cxn modelId="{F19E96CC-FEE8-42ED-A3A3-0A2F3B040E06}" type="presParOf" srcId="{8F36FDAE-59A5-48AE-9D84-96840E2B9468}" destId="{564A3EAC-EFBD-42A1-A4A1-E1D4A992039E}" srcOrd="3" destOrd="0" presId="urn:microsoft.com/office/officeart/2005/8/layout/rings+Icon"/>
    <dgm:cxn modelId="{51D0DBA6-8378-4F9D-A0E9-7F581498869D}" type="presParOf" srcId="{8F36FDAE-59A5-48AE-9D84-96840E2B9468}" destId="{29F2E257-FBD5-4656-B67F-91B73B9613F8}" srcOrd="4" destOrd="0" presId="urn:microsoft.com/office/officeart/2005/8/layout/rings+Icon"/>
    <dgm:cxn modelId="{A64C51FB-8962-4355-9E11-18114F632FFA}" type="presParOf" srcId="{8F36FDAE-59A5-48AE-9D84-96840E2B9468}" destId="{430FB9B4-5F3B-415E-9E50-732C9636741C}"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1F86F-E75E-4B01-8708-C8D796F08A56}" type="doc">
      <dgm:prSet loTypeId="urn:microsoft.com/office/officeart/2005/8/layout/process5" loCatId="process" qsTypeId="urn:microsoft.com/office/officeart/2005/8/quickstyle/simple2" qsCatId="simple" csTypeId="urn:microsoft.com/office/officeart/2005/8/colors/accent1_2" csCatId="accent1" phldr="1"/>
      <dgm:spPr/>
      <dgm:t>
        <a:bodyPr/>
        <a:lstStyle/>
        <a:p>
          <a:endParaRPr lang="en-US"/>
        </a:p>
      </dgm:t>
    </dgm:pt>
    <dgm:pt modelId="{9FC0A867-FB08-4659-BF12-05CADEE82B0C}">
      <dgm:prSet phldrT="[Text]" custT="1"/>
      <dgm:spPr/>
      <dgm:t>
        <a:bodyPr/>
        <a:lstStyle/>
        <a:p>
          <a:r>
            <a:rPr lang="en-US" sz="1400" dirty="0" smtClean="0">
              <a:latin typeface="Arial" panose="020B0604020202020204" pitchFamily="34" charset="0"/>
              <a:cs typeface="Arial" panose="020B0604020202020204" pitchFamily="34" charset="0"/>
            </a:rPr>
            <a:t>Linking Process</a:t>
          </a:r>
          <a:endParaRPr lang="en-US" sz="1400" dirty="0">
            <a:latin typeface="Arial" panose="020B0604020202020204" pitchFamily="34" charset="0"/>
            <a:cs typeface="Arial" panose="020B0604020202020204" pitchFamily="34" charset="0"/>
          </a:endParaRPr>
        </a:p>
      </dgm:t>
    </dgm:pt>
    <dgm:pt modelId="{40060720-8EA5-4781-AD37-7961FC651758}" type="parTrans" cxnId="{2370DB41-9EF2-4553-8F3D-7672DA7FBC9B}">
      <dgm:prSet/>
      <dgm:spPr/>
      <dgm:t>
        <a:bodyPr/>
        <a:lstStyle/>
        <a:p>
          <a:endParaRPr lang="en-US"/>
        </a:p>
      </dgm:t>
    </dgm:pt>
    <dgm:pt modelId="{346D7CCE-5B2D-4526-8B56-93EFBAE95334}" type="sibTrans" cxnId="{2370DB41-9EF2-4553-8F3D-7672DA7FBC9B}">
      <dgm:prSet/>
      <dgm:spPr>
        <a:noFill/>
      </dgm:spPr>
      <dgm:t>
        <a:bodyPr/>
        <a:lstStyle/>
        <a:p>
          <a:endParaRPr lang="en-US" dirty="0"/>
        </a:p>
      </dgm:t>
    </dgm:pt>
    <dgm:pt modelId="{7CA9862A-2A8D-4DF9-85E6-31FA34DE5BFC}">
      <dgm:prSet phldrT="[Text]" custT="1"/>
      <dgm:spPr/>
      <dgm:t>
        <a:bodyPr/>
        <a:lstStyle/>
        <a:p>
          <a:r>
            <a:rPr lang="en-US" sz="1400" dirty="0" smtClean="0">
              <a:latin typeface="Arial" panose="020B0604020202020204" pitchFamily="34" charset="0"/>
              <a:cs typeface="Arial" panose="020B0604020202020204" pitchFamily="34" charset="0"/>
            </a:rPr>
            <a:t>System checks new accounts for bad phone numbers that were previously removed from existing linked accounts</a:t>
          </a:r>
          <a:endParaRPr lang="en-US" sz="1400" dirty="0">
            <a:latin typeface="Arial" panose="020B0604020202020204" pitchFamily="34" charset="0"/>
            <a:cs typeface="Arial" panose="020B0604020202020204" pitchFamily="34" charset="0"/>
          </a:endParaRPr>
        </a:p>
      </dgm:t>
    </dgm:pt>
    <dgm:pt modelId="{D61318BE-ACC8-4B25-A7EE-949D38403A36}" type="parTrans" cxnId="{CA62084D-47A5-49C1-BEE4-1D09A00074BE}">
      <dgm:prSet/>
      <dgm:spPr/>
      <dgm:t>
        <a:bodyPr/>
        <a:lstStyle/>
        <a:p>
          <a:endParaRPr lang="en-US"/>
        </a:p>
      </dgm:t>
    </dgm:pt>
    <dgm:pt modelId="{3FE8E7D6-146C-410B-BE34-980E01104A39}" type="sibTrans" cxnId="{CA62084D-47A5-49C1-BEE4-1D09A00074BE}">
      <dgm:prSet/>
      <dgm:spPr/>
      <dgm:t>
        <a:bodyPr/>
        <a:lstStyle/>
        <a:p>
          <a:endParaRPr lang="en-US" dirty="0"/>
        </a:p>
      </dgm:t>
    </dgm:pt>
    <dgm:pt modelId="{539AD046-DC0E-406A-8F9C-7B05B2D84979}">
      <dgm:prSet custT="1"/>
      <dgm:spPr/>
      <dgm:t>
        <a:bodyPr/>
        <a:lstStyle/>
        <a:p>
          <a:r>
            <a:rPr lang="en-US" sz="1400" dirty="0" smtClean="0">
              <a:latin typeface="Arial" panose="020B0604020202020204" pitchFamily="34" charset="0"/>
              <a:cs typeface="Arial" panose="020B0604020202020204" pitchFamily="34" charset="0"/>
            </a:rPr>
            <a:t>System removes “bad numbers” in new accounts  from the </a:t>
          </a:r>
          <a:r>
            <a:rPr lang="en-US" sz="1400" b="1" dirty="0" smtClean="0">
              <a:latin typeface="Arial" panose="020B0604020202020204" pitchFamily="34" charset="0"/>
              <a:cs typeface="Arial" panose="020B0604020202020204" pitchFamily="34" charset="0"/>
            </a:rPr>
            <a:t>Account Detail</a:t>
          </a:r>
          <a:r>
            <a:rPr lang="en-US" sz="1400" dirty="0" smtClean="0">
              <a:latin typeface="Arial" panose="020B0604020202020204" pitchFamily="34" charset="0"/>
              <a:cs typeface="Arial" panose="020B0604020202020204" pitchFamily="34" charset="0"/>
            </a:rPr>
            <a:t> screen and changes the </a:t>
          </a:r>
          <a:r>
            <a:rPr lang="en-US" sz="1400" b="1" dirty="0" smtClean="0">
              <a:latin typeface="Arial" panose="020B0604020202020204" pitchFamily="34" charset="0"/>
              <a:cs typeface="Arial" panose="020B0604020202020204" pitchFamily="34" charset="0"/>
            </a:rPr>
            <a:t>Tab+ </a:t>
          </a:r>
          <a:r>
            <a:rPr lang="en-US" sz="1400" dirty="0" smtClean="0">
              <a:latin typeface="Arial" panose="020B0604020202020204" pitchFamily="34" charset="0"/>
              <a:cs typeface="Arial" panose="020B0604020202020204" pitchFamily="34" charset="0"/>
            </a:rPr>
            <a:t>phone code to a lowercase</a:t>
          </a:r>
        </a:p>
      </dgm:t>
    </dgm:pt>
    <dgm:pt modelId="{118BC1C0-465E-4059-8DE3-AC210C62BE08}" type="parTrans" cxnId="{3B5FAE73-CA65-4114-BD87-0484C2A9D01A}">
      <dgm:prSet/>
      <dgm:spPr/>
      <dgm:t>
        <a:bodyPr/>
        <a:lstStyle/>
        <a:p>
          <a:endParaRPr lang="en-US"/>
        </a:p>
      </dgm:t>
    </dgm:pt>
    <dgm:pt modelId="{CD6F2290-99DA-4DA0-B106-614077104B09}" type="sibTrans" cxnId="{3B5FAE73-CA65-4114-BD87-0484C2A9D01A}">
      <dgm:prSet/>
      <dgm:spPr/>
      <dgm:t>
        <a:bodyPr/>
        <a:lstStyle/>
        <a:p>
          <a:endParaRPr lang="en-US" dirty="0"/>
        </a:p>
      </dgm:t>
    </dgm:pt>
    <dgm:pt modelId="{1535BAFC-3764-4D7B-9780-B77D1BEAD3F9}">
      <dgm:prSet custT="1"/>
      <dgm:spPr/>
      <dgm:t>
        <a:bodyPr/>
        <a:lstStyle/>
        <a:p>
          <a:pPr algn="ctr"/>
          <a:r>
            <a:rPr lang="en-US" sz="1400" b="0" dirty="0" smtClean="0">
              <a:latin typeface="Arial" panose="020B0604020202020204" pitchFamily="34" charset="0"/>
              <a:cs typeface="Arial" panose="020B0604020202020204" pitchFamily="34" charset="0"/>
            </a:rPr>
            <a:t>Notes are added to the new account indicating the numbers were removed</a:t>
          </a:r>
        </a:p>
      </dgm:t>
    </dgm:pt>
    <dgm:pt modelId="{13BEE0F0-E447-40E0-946F-D3B0830FEC6F}" type="parTrans" cxnId="{934CA1C6-F8DB-4164-9567-850953B7BF73}">
      <dgm:prSet/>
      <dgm:spPr/>
      <dgm:t>
        <a:bodyPr/>
        <a:lstStyle/>
        <a:p>
          <a:endParaRPr lang="en-US"/>
        </a:p>
      </dgm:t>
    </dgm:pt>
    <dgm:pt modelId="{5567CDA7-FA1E-472A-8569-6699E9B77AF7}" type="sibTrans" cxnId="{934CA1C6-F8DB-4164-9567-850953B7BF73}">
      <dgm:prSet/>
      <dgm:spPr/>
      <dgm:t>
        <a:bodyPr/>
        <a:lstStyle/>
        <a:p>
          <a:endParaRPr lang="en-US"/>
        </a:p>
      </dgm:t>
    </dgm:pt>
    <dgm:pt modelId="{6BB0963B-71FC-4179-9392-58C1C141A5CC}">
      <dgm:prSet phldrT="[Text]" custT="1"/>
      <dgm:spPr>
        <a:noFill/>
        <a:ln>
          <a:noFill/>
        </a:ln>
      </dgm:spPr>
      <dgm:t>
        <a:bodyPr/>
        <a:lstStyle/>
        <a:p>
          <a:endParaRPr lang="en-US" sz="1400" dirty="0">
            <a:latin typeface="Arial" panose="020B0604020202020204" pitchFamily="34" charset="0"/>
            <a:cs typeface="Arial" panose="020B0604020202020204" pitchFamily="34" charset="0"/>
          </a:endParaRPr>
        </a:p>
      </dgm:t>
    </dgm:pt>
    <dgm:pt modelId="{367C677F-DCE6-4BA3-923C-81F94EE6F346}" type="parTrans" cxnId="{55EBEFED-2AEF-46FC-B6E9-7C410B7A8D0D}">
      <dgm:prSet/>
      <dgm:spPr/>
      <dgm:t>
        <a:bodyPr/>
        <a:lstStyle/>
        <a:p>
          <a:endParaRPr lang="en-US"/>
        </a:p>
      </dgm:t>
    </dgm:pt>
    <dgm:pt modelId="{AACA3E41-E401-4842-AD30-9AD5D1B7ED5B}" type="sibTrans" cxnId="{55EBEFED-2AEF-46FC-B6E9-7C410B7A8D0D}">
      <dgm:prSet/>
      <dgm:spPr/>
      <dgm:t>
        <a:bodyPr/>
        <a:lstStyle/>
        <a:p>
          <a:endParaRPr lang="en-US" dirty="0"/>
        </a:p>
      </dgm:t>
    </dgm:pt>
    <dgm:pt modelId="{98B7059A-373D-434F-96E6-AEA3BFBD4C7F}">
      <dgm:prSet custT="1"/>
      <dgm:spPr>
        <a:noFill/>
        <a:ln>
          <a:noFill/>
        </a:ln>
      </dgm:spPr>
      <dgm:t>
        <a:bodyPr/>
        <a:lstStyle/>
        <a:p>
          <a:pPr algn="ctr"/>
          <a:endParaRPr lang="en-US" sz="1400" b="0" dirty="0" smtClean="0">
            <a:latin typeface="Arial" panose="020B0604020202020204" pitchFamily="34" charset="0"/>
            <a:cs typeface="Arial" panose="020B0604020202020204" pitchFamily="34" charset="0"/>
          </a:endParaRPr>
        </a:p>
      </dgm:t>
    </dgm:pt>
    <dgm:pt modelId="{F7E9CB81-C205-4558-A02C-0535E75B4224}" type="parTrans" cxnId="{C396D955-2F04-45CA-9866-FC9EAD77B6F8}">
      <dgm:prSet/>
      <dgm:spPr/>
      <dgm:t>
        <a:bodyPr/>
        <a:lstStyle/>
        <a:p>
          <a:endParaRPr lang="en-US"/>
        </a:p>
      </dgm:t>
    </dgm:pt>
    <dgm:pt modelId="{B7F08DBA-09C8-44A3-8895-06EACF1CD494}" type="sibTrans" cxnId="{C396D955-2F04-45CA-9866-FC9EAD77B6F8}">
      <dgm:prSet/>
      <dgm:spPr>
        <a:noFill/>
      </dgm:spPr>
      <dgm:t>
        <a:bodyPr/>
        <a:lstStyle/>
        <a:p>
          <a:endParaRPr lang="en-US" dirty="0"/>
        </a:p>
      </dgm:t>
    </dgm:pt>
    <dgm:pt modelId="{4767B6A3-272E-48BE-B335-C21BE1DE7F43}" type="pres">
      <dgm:prSet presAssocID="{81C1F86F-E75E-4B01-8708-C8D796F08A56}" presName="diagram" presStyleCnt="0">
        <dgm:presLayoutVars>
          <dgm:dir/>
          <dgm:resizeHandles val="exact"/>
        </dgm:presLayoutVars>
      </dgm:prSet>
      <dgm:spPr/>
      <dgm:t>
        <a:bodyPr/>
        <a:lstStyle/>
        <a:p>
          <a:endParaRPr lang="en-US"/>
        </a:p>
      </dgm:t>
    </dgm:pt>
    <dgm:pt modelId="{C2113136-EEA1-4413-9D8D-49C9E053343A}" type="pres">
      <dgm:prSet presAssocID="{9FC0A867-FB08-4659-BF12-05CADEE82B0C}" presName="node" presStyleLbl="node1" presStyleIdx="0" presStyleCnt="6" custScaleX="103570" custScaleY="120811">
        <dgm:presLayoutVars>
          <dgm:bulletEnabled val="1"/>
        </dgm:presLayoutVars>
      </dgm:prSet>
      <dgm:spPr/>
      <dgm:t>
        <a:bodyPr/>
        <a:lstStyle/>
        <a:p>
          <a:endParaRPr lang="en-US"/>
        </a:p>
      </dgm:t>
    </dgm:pt>
    <dgm:pt modelId="{CEA89A4B-34F3-4AFE-94EB-8B85503CA156}" type="pres">
      <dgm:prSet presAssocID="{346D7CCE-5B2D-4526-8B56-93EFBAE95334}" presName="sibTrans" presStyleLbl="sibTrans2D1" presStyleIdx="0" presStyleCnt="5"/>
      <dgm:spPr/>
      <dgm:t>
        <a:bodyPr/>
        <a:lstStyle/>
        <a:p>
          <a:endParaRPr lang="en-US"/>
        </a:p>
      </dgm:t>
    </dgm:pt>
    <dgm:pt modelId="{7D73137F-77A1-4B26-9657-A4C92BF52D1E}" type="pres">
      <dgm:prSet presAssocID="{346D7CCE-5B2D-4526-8B56-93EFBAE95334}" presName="connectorText" presStyleLbl="sibTrans2D1" presStyleIdx="0" presStyleCnt="5"/>
      <dgm:spPr/>
      <dgm:t>
        <a:bodyPr/>
        <a:lstStyle/>
        <a:p>
          <a:endParaRPr lang="en-US"/>
        </a:p>
      </dgm:t>
    </dgm:pt>
    <dgm:pt modelId="{BE87C040-1FCE-4502-8548-7383A222B91D}" type="pres">
      <dgm:prSet presAssocID="{6BB0963B-71FC-4179-9392-58C1C141A5CC}" presName="node" presStyleLbl="node1" presStyleIdx="1" presStyleCnt="6">
        <dgm:presLayoutVars>
          <dgm:bulletEnabled val="1"/>
        </dgm:presLayoutVars>
      </dgm:prSet>
      <dgm:spPr/>
      <dgm:t>
        <a:bodyPr/>
        <a:lstStyle/>
        <a:p>
          <a:endParaRPr lang="en-US"/>
        </a:p>
      </dgm:t>
    </dgm:pt>
    <dgm:pt modelId="{38F3B434-AE2B-4069-B016-1BD05075350F}" type="pres">
      <dgm:prSet presAssocID="{AACA3E41-E401-4842-AD30-9AD5D1B7ED5B}" presName="sibTrans" presStyleLbl="sibTrans2D1" presStyleIdx="1" presStyleCnt="5" custScaleX="564464" custLinFactX="-106857" custLinFactNeighborX="-200000"/>
      <dgm:spPr/>
      <dgm:t>
        <a:bodyPr/>
        <a:lstStyle/>
        <a:p>
          <a:endParaRPr lang="en-US"/>
        </a:p>
      </dgm:t>
    </dgm:pt>
    <dgm:pt modelId="{1C9FE2B7-A8D2-4611-8802-B2F91C36E332}" type="pres">
      <dgm:prSet presAssocID="{AACA3E41-E401-4842-AD30-9AD5D1B7ED5B}" presName="connectorText" presStyleLbl="sibTrans2D1" presStyleIdx="1" presStyleCnt="5"/>
      <dgm:spPr/>
      <dgm:t>
        <a:bodyPr/>
        <a:lstStyle/>
        <a:p>
          <a:endParaRPr lang="en-US"/>
        </a:p>
      </dgm:t>
    </dgm:pt>
    <dgm:pt modelId="{50331F2C-43B8-42AE-87D5-02D782D15FA8}" type="pres">
      <dgm:prSet presAssocID="{7CA9862A-2A8D-4DF9-85E6-31FA34DE5BFC}" presName="node" presStyleLbl="node1" presStyleIdx="2" presStyleCnt="6" custScaleX="103570" custScaleY="120811">
        <dgm:presLayoutVars>
          <dgm:bulletEnabled val="1"/>
        </dgm:presLayoutVars>
      </dgm:prSet>
      <dgm:spPr/>
      <dgm:t>
        <a:bodyPr/>
        <a:lstStyle/>
        <a:p>
          <a:endParaRPr lang="en-US"/>
        </a:p>
      </dgm:t>
    </dgm:pt>
    <dgm:pt modelId="{578E93F9-F5BA-4CF0-8FFD-9382EF3F9432}" type="pres">
      <dgm:prSet presAssocID="{3FE8E7D6-146C-410B-BE34-980E01104A39}" presName="sibTrans" presStyleLbl="sibTrans2D1" presStyleIdx="2" presStyleCnt="5"/>
      <dgm:spPr/>
      <dgm:t>
        <a:bodyPr/>
        <a:lstStyle/>
        <a:p>
          <a:endParaRPr lang="en-US"/>
        </a:p>
      </dgm:t>
    </dgm:pt>
    <dgm:pt modelId="{3AD24033-99B2-408D-9BA4-173BBADD6FD1}" type="pres">
      <dgm:prSet presAssocID="{3FE8E7D6-146C-410B-BE34-980E01104A39}" presName="connectorText" presStyleLbl="sibTrans2D1" presStyleIdx="2" presStyleCnt="5"/>
      <dgm:spPr/>
      <dgm:t>
        <a:bodyPr/>
        <a:lstStyle/>
        <a:p>
          <a:endParaRPr lang="en-US"/>
        </a:p>
      </dgm:t>
    </dgm:pt>
    <dgm:pt modelId="{055E93B1-5C4D-44EB-B5B9-6D8D81E5DEB5}" type="pres">
      <dgm:prSet presAssocID="{539AD046-DC0E-406A-8F9C-7B05B2D84979}" presName="node" presStyleLbl="node1" presStyleIdx="3" presStyleCnt="6" custScaleX="102460" custScaleY="120775">
        <dgm:presLayoutVars>
          <dgm:bulletEnabled val="1"/>
        </dgm:presLayoutVars>
      </dgm:prSet>
      <dgm:spPr/>
      <dgm:t>
        <a:bodyPr/>
        <a:lstStyle/>
        <a:p>
          <a:endParaRPr lang="en-US"/>
        </a:p>
      </dgm:t>
    </dgm:pt>
    <dgm:pt modelId="{EB3E1D67-B387-411C-A789-F3A852B0C5AC}" type="pres">
      <dgm:prSet presAssocID="{CD6F2290-99DA-4DA0-B106-614077104B09}" presName="sibTrans" presStyleLbl="sibTrans2D1" presStyleIdx="3" presStyleCnt="5" custScaleX="565370" custLinFactX="-124202" custLinFactNeighborX="-200000"/>
      <dgm:spPr/>
      <dgm:t>
        <a:bodyPr/>
        <a:lstStyle/>
        <a:p>
          <a:endParaRPr lang="en-US"/>
        </a:p>
      </dgm:t>
    </dgm:pt>
    <dgm:pt modelId="{C3BA0AD7-F00C-42C2-A89F-E27764D61ED8}" type="pres">
      <dgm:prSet presAssocID="{CD6F2290-99DA-4DA0-B106-614077104B09}" presName="connectorText" presStyleLbl="sibTrans2D1" presStyleIdx="3" presStyleCnt="5"/>
      <dgm:spPr/>
      <dgm:t>
        <a:bodyPr/>
        <a:lstStyle/>
        <a:p>
          <a:endParaRPr lang="en-US"/>
        </a:p>
      </dgm:t>
    </dgm:pt>
    <dgm:pt modelId="{FEF44D89-EDF4-4F6A-91E2-8E2D4E6502C5}" type="pres">
      <dgm:prSet presAssocID="{98B7059A-373D-434F-96E6-AEA3BFBD4C7F}" presName="node" presStyleLbl="node1" presStyleIdx="4" presStyleCnt="6">
        <dgm:presLayoutVars>
          <dgm:bulletEnabled val="1"/>
        </dgm:presLayoutVars>
      </dgm:prSet>
      <dgm:spPr/>
      <dgm:t>
        <a:bodyPr/>
        <a:lstStyle/>
        <a:p>
          <a:endParaRPr lang="en-US"/>
        </a:p>
      </dgm:t>
    </dgm:pt>
    <dgm:pt modelId="{734B21EE-6626-4EBE-A5C9-6F01D36D8593}" type="pres">
      <dgm:prSet presAssocID="{B7F08DBA-09C8-44A3-8895-06EACF1CD494}" presName="sibTrans" presStyleLbl="sibTrans2D1" presStyleIdx="4" presStyleCnt="5"/>
      <dgm:spPr/>
      <dgm:t>
        <a:bodyPr/>
        <a:lstStyle/>
        <a:p>
          <a:endParaRPr lang="en-US"/>
        </a:p>
      </dgm:t>
    </dgm:pt>
    <dgm:pt modelId="{A767AFC1-5A48-4BA6-88B9-B719F34F2096}" type="pres">
      <dgm:prSet presAssocID="{B7F08DBA-09C8-44A3-8895-06EACF1CD494}" presName="connectorText" presStyleLbl="sibTrans2D1" presStyleIdx="4" presStyleCnt="5"/>
      <dgm:spPr/>
      <dgm:t>
        <a:bodyPr/>
        <a:lstStyle/>
        <a:p>
          <a:endParaRPr lang="en-US"/>
        </a:p>
      </dgm:t>
    </dgm:pt>
    <dgm:pt modelId="{B467808E-FA64-4648-B97A-7FB580DA5C06}" type="pres">
      <dgm:prSet presAssocID="{1535BAFC-3764-4D7B-9780-B77D1BEAD3F9}" presName="node" presStyleLbl="node1" presStyleIdx="5" presStyleCnt="6" custScaleX="103570" custScaleY="120811">
        <dgm:presLayoutVars>
          <dgm:bulletEnabled val="1"/>
        </dgm:presLayoutVars>
      </dgm:prSet>
      <dgm:spPr/>
      <dgm:t>
        <a:bodyPr/>
        <a:lstStyle/>
        <a:p>
          <a:endParaRPr lang="en-US"/>
        </a:p>
      </dgm:t>
    </dgm:pt>
  </dgm:ptLst>
  <dgm:cxnLst>
    <dgm:cxn modelId="{E41E1C53-183D-476E-AD42-00F931B86849}" type="presOf" srcId="{3FE8E7D6-146C-410B-BE34-980E01104A39}" destId="{3AD24033-99B2-408D-9BA4-173BBADD6FD1}" srcOrd="1" destOrd="0" presId="urn:microsoft.com/office/officeart/2005/8/layout/process5"/>
    <dgm:cxn modelId="{BE19369D-3987-4235-972E-21DE6FEBF650}" type="presOf" srcId="{3FE8E7D6-146C-410B-BE34-980E01104A39}" destId="{578E93F9-F5BA-4CF0-8FFD-9382EF3F9432}" srcOrd="0" destOrd="0" presId="urn:microsoft.com/office/officeart/2005/8/layout/process5"/>
    <dgm:cxn modelId="{AE071479-F884-47F0-841B-8545E8216CEB}" type="presOf" srcId="{1535BAFC-3764-4D7B-9780-B77D1BEAD3F9}" destId="{B467808E-FA64-4648-B97A-7FB580DA5C06}" srcOrd="0" destOrd="0" presId="urn:microsoft.com/office/officeart/2005/8/layout/process5"/>
    <dgm:cxn modelId="{C27D46D3-9D75-4E0F-B3C9-B306CCA9899B}" type="presOf" srcId="{AACA3E41-E401-4842-AD30-9AD5D1B7ED5B}" destId="{1C9FE2B7-A8D2-4611-8802-B2F91C36E332}" srcOrd="1" destOrd="0" presId="urn:microsoft.com/office/officeart/2005/8/layout/process5"/>
    <dgm:cxn modelId="{2370DB41-9EF2-4553-8F3D-7672DA7FBC9B}" srcId="{81C1F86F-E75E-4B01-8708-C8D796F08A56}" destId="{9FC0A867-FB08-4659-BF12-05CADEE82B0C}" srcOrd="0" destOrd="0" parTransId="{40060720-8EA5-4781-AD37-7961FC651758}" sibTransId="{346D7CCE-5B2D-4526-8B56-93EFBAE95334}"/>
    <dgm:cxn modelId="{2A2429C7-92D9-401E-8676-2F6D761CCA8A}" type="presOf" srcId="{7CA9862A-2A8D-4DF9-85E6-31FA34DE5BFC}" destId="{50331F2C-43B8-42AE-87D5-02D782D15FA8}" srcOrd="0" destOrd="0" presId="urn:microsoft.com/office/officeart/2005/8/layout/process5"/>
    <dgm:cxn modelId="{2E8F2662-47E8-4242-8346-DBF73BE7F5A5}" type="presOf" srcId="{B7F08DBA-09C8-44A3-8895-06EACF1CD494}" destId="{A767AFC1-5A48-4BA6-88B9-B719F34F2096}" srcOrd="1" destOrd="0" presId="urn:microsoft.com/office/officeart/2005/8/layout/process5"/>
    <dgm:cxn modelId="{2C94014C-01F7-40F1-82DC-66C6CE717B0E}" type="presOf" srcId="{98B7059A-373D-434F-96E6-AEA3BFBD4C7F}" destId="{FEF44D89-EDF4-4F6A-91E2-8E2D4E6502C5}" srcOrd="0" destOrd="0" presId="urn:microsoft.com/office/officeart/2005/8/layout/process5"/>
    <dgm:cxn modelId="{9A98D5CB-DFA5-41DD-9C31-72D4B5581FEB}" type="presOf" srcId="{346D7CCE-5B2D-4526-8B56-93EFBAE95334}" destId="{CEA89A4B-34F3-4AFE-94EB-8B85503CA156}" srcOrd="0" destOrd="0" presId="urn:microsoft.com/office/officeart/2005/8/layout/process5"/>
    <dgm:cxn modelId="{4982E00A-F092-465C-8B08-A38BB98B3D07}" type="presOf" srcId="{CD6F2290-99DA-4DA0-B106-614077104B09}" destId="{C3BA0AD7-F00C-42C2-A89F-E27764D61ED8}" srcOrd="1" destOrd="0" presId="urn:microsoft.com/office/officeart/2005/8/layout/process5"/>
    <dgm:cxn modelId="{B34A8501-C9D3-4BEB-8C5A-7F963022388D}" type="presOf" srcId="{539AD046-DC0E-406A-8F9C-7B05B2D84979}" destId="{055E93B1-5C4D-44EB-B5B9-6D8D81E5DEB5}" srcOrd="0" destOrd="0" presId="urn:microsoft.com/office/officeart/2005/8/layout/process5"/>
    <dgm:cxn modelId="{55EBEFED-2AEF-46FC-B6E9-7C410B7A8D0D}" srcId="{81C1F86F-E75E-4B01-8708-C8D796F08A56}" destId="{6BB0963B-71FC-4179-9392-58C1C141A5CC}" srcOrd="1" destOrd="0" parTransId="{367C677F-DCE6-4BA3-923C-81F94EE6F346}" sibTransId="{AACA3E41-E401-4842-AD30-9AD5D1B7ED5B}"/>
    <dgm:cxn modelId="{3B5FAE73-CA65-4114-BD87-0484C2A9D01A}" srcId="{81C1F86F-E75E-4B01-8708-C8D796F08A56}" destId="{539AD046-DC0E-406A-8F9C-7B05B2D84979}" srcOrd="3" destOrd="0" parTransId="{118BC1C0-465E-4059-8DE3-AC210C62BE08}" sibTransId="{CD6F2290-99DA-4DA0-B106-614077104B09}"/>
    <dgm:cxn modelId="{DBA816F4-CF2B-4595-B531-13AA6189819B}" type="presOf" srcId="{81C1F86F-E75E-4B01-8708-C8D796F08A56}" destId="{4767B6A3-272E-48BE-B335-C21BE1DE7F43}" srcOrd="0" destOrd="0" presId="urn:microsoft.com/office/officeart/2005/8/layout/process5"/>
    <dgm:cxn modelId="{D7D18C71-3077-4507-A982-40705215CF89}" type="presOf" srcId="{AACA3E41-E401-4842-AD30-9AD5D1B7ED5B}" destId="{38F3B434-AE2B-4069-B016-1BD05075350F}" srcOrd="0" destOrd="0" presId="urn:microsoft.com/office/officeart/2005/8/layout/process5"/>
    <dgm:cxn modelId="{C396D955-2F04-45CA-9866-FC9EAD77B6F8}" srcId="{81C1F86F-E75E-4B01-8708-C8D796F08A56}" destId="{98B7059A-373D-434F-96E6-AEA3BFBD4C7F}" srcOrd="4" destOrd="0" parTransId="{F7E9CB81-C205-4558-A02C-0535E75B4224}" sibTransId="{B7F08DBA-09C8-44A3-8895-06EACF1CD494}"/>
    <dgm:cxn modelId="{6746685C-1E8C-4604-804D-CFE24C43E08C}" type="presOf" srcId="{6BB0963B-71FC-4179-9392-58C1C141A5CC}" destId="{BE87C040-1FCE-4502-8548-7383A222B91D}" srcOrd="0" destOrd="0" presId="urn:microsoft.com/office/officeart/2005/8/layout/process5"/>
    <dgm:cxn modelId="{A8CE817E-385C-4CEE-92F7-576958CC670D}" type="presOf" srcId="{346D7CCE-5B2D-4526-8B56-93EFBAE95334}" destId="{7D73137F-77A1-4B26-9657-A4C92BF52D1E}" srcOrd="1" destOrd="0" presId="urn:microsoft.com/office/officeart/2005/8/layout/process5"/>
    <dgm:cxn modelId="{934CA1C6-F8DB-4164-9567-850953B7BF73}" srcId="{81C1F86F-E75E-4B01-8708-C8D796F08A56}" destId="{1535BAFC-3764-4D7B-9780-B77D1BEAD3F9}" srcOrd="5" destOrd="0" parTransId="{13BEE0F0-E447-40E0-946F-D3B0830FEC6F}" sibTransId="{5567CDA7-FA1E-472A-8569-6699E9B77AF7}"/>
    <dgm:cxn modelId="{AE35D2B2-35A1-4FCB-AB58-F510C96C76A4}" type="presOf" srcId="{B7F08DBA-09C8-44A3-8895-06EACF1CD494}" destId="{734B21EE-6626-4EBE-A5C9-6F01D36D8593}" srcOrd="0" destOrd="0" presId="urn:microsoft.com/office/officeart/2005/8/layout/process5"/>
    <dgm:cxn modelId="{CA62084D-47A5-49C1-BEE4-1D09A00074BE}" srcId="{81C1F86F-E75E-4B01-8708-C8D796F08A56}" destId="{7CA9862A-2A8D-4DF9-85E6-31FA34DE5BFC}" srcOrd="2" destOrd="0" parTransId="{D61318BE-ACC8-4B25-A7EE-949D38403A36}" sibTransId="{3FE8E7D6-146C-410B-BE34-980E01104A39}"/>
    <dgm:cxn modelId="{566456C8-E304-4B7C-B5A7-ED7B39D724DE}" type="presOf" srcId="{9FC0A867-FB08-4659-BF12-05CADEE82B0C}" destId="{C2113136-EEA1-4413-9D8D-49C9E053343A}" srcOrd="0" destOrd="0" presId="urn:microsoft.com/office/officeart/2005/8/layout/process5"/>
    <dgm:cxn modelId="{93E4F18F-A220-4DF4-BA3F-A02652C550C6}" type="presOf" srcId="{CD6F2290-99DA-4DA0-B106-614077104B09}" destId="{EB3E1D67-B387-411C-A789-F3A852B0C5AC}" srcOrd="0" destOrd="0" presId="urn:microsoft.com/office/officeart/2005/8/layout/process5"/>
    <dgm:cxn modelId="{AF8F52CE-86FF-47F4-B43B-D92C2A9BE03C}" type="presParOf" srcId="{4767B6A3-272E-48BE-B335-C21BE1DE7F43}" destId="{C2113136-EEA1-4413-9D8D-49C9E053343A}" srcOrd="0" destOrd="0" presId="urn:microsoft.com/office/officeart/2005/8/layout/process5"/>
    <dgm:cxn modelId="{672BC300-867D-493A-BB44-8566E0F0CFB6}" type="presParOf" srcId="{4767B6A3-272E-48BE-B335-C21BE1DE7F43}" destId="{CEA89A4B-34F3-4AFE-94EB-8B85503CA156}" srcOrd="1" destOrd="0" presId="urn:microsoft.com/office/officeart/2005/8/layout/process5"/>
    <dgm:cxn modelId="{93795020-63DD-46D6-8D08-D259DE0C1E70}" type="presParOf" srcId="{CEA89A4B-34F3-4AFE-94EB-8B85503CA156}" destId="{7D73137F-77A1-4B26-9657-A4C92BF52D1E}" srcOrd="0" destOrd="0" presId="urn:microsoft.com/office/officeart/2005/8/layout/process5"/>
    <dgm:cxn modelId="{F7AE1721-A699-4D9D-8586-9E11272B1D16}" type="presParOf" srcId="{4767B6A3-272E-48BE-B335-C21BE1DE7F43}" destId="{BE87C040-1FCE-4502-8548-7383A222B91D}" srcOrd="2" destOrd="0" presId="urn:microsoft.com/office/officeart/2005/8/layout/process5"/>
    <dgm:cxn modelId="{AF221EED-4030-4ED4-A82F-B88F7281397A}" type="presParOf" srcId="{4767B6A3-272E-48BE-B335-C21BE1DE7F43}" destId="{38F3B434-AE2B-4069-B016-1BD05075350F}" srcOrd="3" destOrd="0" presId="urn:microsoft.com/office/officeart/2005/8/layout/process5"/>
    <dgm:cxn modelId="{37DCFB8E-88E5-41B6-9DE1-98491DFCBCB8}" type="presParOf" srcId="{38F3B434-AE2B-4069-B016-1BD05075350F}" destId="{1C9FE2B7-A8D2-4611-8802-B2F91C36E332}" srcOrd="0" destOrd="0" presId="urn:microsoft.com/office/officeart/2005/8/layout/process5"/>
    <dgm:cxn modelId="{89D78693-64B2-4990-9EF8-A36DE0C414CF}" type="presParOf" srcId="{4767B6A3-272E-48BE-B335-C21BE1DE7F43}" destId="{50331F2C-43B8-42AE-87D5-02D782D15FA8}" srcOrd="4" destOrd="0" presId="urn:microsoft.com/office/officeart/2005/8/layout/process5"/>
    <dgm:cxn modelId="{7321A2E3-B560-4245-ADDC-D8591FB859F1}" type="presParOf" srcId="{4767B6A3-272E-48BE-B335-C21BE1DE7F43}" destId="{578E93F9-F5BA-4CF0-8FFD-9382EF3F9432}" srcOrd="5" destOrd="0" presId="urn:microsoft.com/office/officeart/2005/8/layout/process5"/>
    <dgm:cxn modelId="{B5E186A2-DE8A-40EE-B62D-1A7782C23CF4}" type="presParOf" srcId="{578E93F9-F5BA-4CF0-8FFD-9382EF3F9432}" destId="{3AD24033-99B2-408D-9BA4-173BBADD6FD1}" srcOrd="0" destOrd="0" presId="urn:microsoft.com/office/officeart/2005/8/layout/process5"/>
    <dgm:cxn modelId="{144F4F4D-0186-4BD5-BE9D-7BAE89A77449}" type="presParOf" srcId="{4767B6A3-272E-48BE-B335-C21BE1DE7F43}" destId="{055E93B1-5C4D-44EB-B5B9-6D8D81E5DEB5}" srcOrd="6" destOrd="0" presId="urn:microsoft.com/office/officeart/2005/8/layout/process5"/>
    <dgm:cxn modelId="{51E48C4D-4850-49E4-A5E5-B0AFACEEEC62}" type="presParOf" srcId="{4767B6A3-272E-48BE-B335-C21BE1DE7F43}" destId="{EB3E1D67-B387-411C-A789-F3A852B0C5AC}" srcOrd="7" destOrd="0" presId="urn:microsoft.com/office/officeart/2005/8/layout/process5"/>
    <dgm:cxn modelId="{84410CE1-5BA4-4B4F-A240-0FE355032003}" type="presParOf" srcId="{EB3E1D67-B387-411C-A789-F3A852B0C5AC}" destId="{C3BA0AD7-F00C-42C2-A89F-E27764D61ED8}" srcOrd="0" destOrd="0" presId="urn:microsoft.com/office/officeart/2005/8/layout/process5"/>
    <dgm:cxn modelId="{E2E0516F-95FC-4E44-995C-A723A7920C24}" type="presParOf" srcId="{4767B6A3-272E-48BE-B335-C21BE1DE7F43}" destId="{FEF44D89-EDF4-4F6A-91E2-8E2D4E6502C5}" srcOrd="8" destOrd="0" presId="urn:microsoft.com/office/officeart/2005/8/layout/process5"/>
    <dgm:cxn modelId="{26A06B63-8C09-453C-AA7F-721F999432F0}" type="presParOf" srcId="{4767B6A3-272E-48BE-B335-C21BE1DE7F43}" destId="{734B21EE-6626-4EBE-A5C9-6F01D36D8593}" srcOrd="9" destOrd="0" presId="urn:microsoft.com/office/officeart/2005/8/layout/process5"/>
    <dgm:cxn modelId="{B7AB4CCF-2133-4525-AE37-4D28482E794B}" type="presParOf" srcId="{734B21EE-6626-4EBE-A5C9-6F01D36D8593}" destId="{A767AFC1-5A48-4BA6-88B9-B719F34F2096}" srcOrd="0" destOrd="0" presId="urn:microsoft.com/office/officeart/2005/8/layout/process5"/>
    <dgm:cxn modelId="{09B12472-04C1-4572-AF35-5728092C8FE8}" type="presParOf" srcId="{4767B6A3-272E-48BE-B335-C21BE1DE7F43}" destId="{B467808E-FA64-4648-B97A-7FB580DA5C06}"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C1F86F-E75E-4B01-8708-C8D796F08A5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FC0A867-FB08-4659-BF12-05CADEE82B0C}">
      <dgm:prSet phldrT="[Text]" custT="1"/>
      <dgm:spPr/>
      <dgm:t>
        <a:bodyPr/>
        <a:lstStyle/>
        <a:p>
          <a:r>
            <a:rPr lang="en-US" sz="1600" dirty="0" smtClean="0">
              <a:latin typeface="Arial" panose="020B0604020202020204" pitchFamily="34" charset="0"/>
              <a:cs typeface="Arial" panose="020B0604020202020204" pitchFamily="34" charset="0"/>
            </a:rPr>
            <a:t>During the account processing phase of the nightly</a:t>
          </a:r>
          <a:endParaRPr lang="en-US" sz="1600" dirty="0">
            <a:latin typeface="Arial" panose="020B0604020202020204" pitchFamily="34" charset="0"/>
            <a:cs typeface="Arial" panose="020B0604020202020204" pitchFamily="34" charset="0"/>
          </a:endParaRPr>
        </a:p>
      </dgm:t>
    </dgm:pt>
    <dgm:pt modelId="{40060720-8EA5-4781-AD37-7961FC651758}" type="parTrans" cxnId="{2370DB41-9EF2-4553-8F3D-7672DA7FBC9B}">
      <dgm:prSet/>
      <dgm:spPr/>
      <dgm:t>
        <a:bodyPr/>
        <a:lstStyle/>
        <a:p>
          <a:endParaRPr lang="en-US"/>
        </a:p>
      </dgm:t>
    </dgm:pt>
    <dgm:pt modelId="{346D7CCE-5B2D-4526-8B56-93EFBAE95334}" type="sibTrans" cxnId="{2370DB41-9EF2-4553-8F3D-7672DA7FBC9B}">
      <dgm:prSet/>
      <dgm:spPr/>
      <dgm:t>
        <a:bodyPr/>
        <a:lstStyle/>
        <a:p>
          <a:endParaRPr lang="en-US" dirty="0"/>
        </a:p>
      </dgm:t>
    </dgm:pt>
    <dgm:pt modelId="{7CA9862A-2A8D-4DF9-85E6-31FA34DE5BFC}">
      <dgm:prSet phldrT="[Text]" custT="1"/>
      <dgm:spPr/>
      <dgm:t>
        <a:bodyPr/>
        <a:lstStyle/>
        <a:p>
          <a:r>
            <a:rPr lang="en-US" sz="1600" dirty="0" smtClean="0">
              <a:latin typeface="Arial" panose="020B0604020202020204" pitchFamily="34" charset="0"/>
              <a:cs typeface="Arial" panose="020B0604020202020204" pitchFamily="34" charset="0"/>
            </a:rPr>
            <a:t>Review new and existing accounts</a:t>
          </a:r>
          <a:endParaRPr lang="en-US" sz="1600" dirty="0">
            <a:latin typeface="Arial" panose="020B0604020202020204" pitchFamily="34" charset="0"/>
            <a:cs typeface="Arial" panose="020B0604020202020204" pitchFamily="34" charset="0"/>
          </a:endParaRPr>
        </a:p>
      </dgm:t>
    </dgm:pt>
    <dgm:pt modelId="{D61318BE-ACC8-4B25-A7EE-949D38403A36}" type="parTrans" cxnId="{CA62084D-47A5-49C1-BEE4-1D09A00074BE}">
      <dgm:prSet/>
      <dgm:spPr/>
      <dgm:t>
        <a:bodyPr/>
        <a:lstStyle/>
        <a:p>
          <a:endParaRPr lang="en-US"/>
        </a:p>
      </dgm:t>
    </dgm:pt>
    <dgm:pt modelId="{3FE8E7D6-146C-410B-BE34-980E01104A39}" type="sibTrans" cxnId="{CA62084D-47A5-49C1-BEE4-1D09A00074BE}">
      <dgm:prSet/>
      <dgm:spPr/>
      <dgm:t>
        <a:bodyPr/>
        <a:lstStyle/>
        <a:p>
          <a:endParaRPr lang="en-US" dirty="0"/>
        </a:p>
      </dgm:t>
    </dgm:pt>
    <dgm:pt modelId="{539AD046-DC0E-406A-8F9C-7B05B2D84979}">
      <dgm:prSet custT="1"/>
      <dgm:spPr/>
      <dgm:t>
        <a:bodyPr/>
        <a:lstStyle/>
        <a:p>
          <a:r>
            <a:rPr lang="en-US" sz="1600" dirty="0" smtClean="0">
              <a:latin typeface="Arial" panose="020B0604020202020204" pitchFamily="34" charset="0"/>
              <a:cs typeface="Arial" panose="020B0604020202020204" pitchFamily="34" charset="0"/>
            </a:rPr>
            <a:t>Intelligently sorts the accounts </a:t>
          </a:r>
        </a:p>
      </dgm:t>
    </dgm:pt>
    <dgm:pt modelId="{118BC1C0-465E-4059-8DE3-AC210C62BE08}" type="parTrans" cxnId="{3B5FAE73-CA65-4114-BD87-0484C2A9D01A}">
      <dgm:prSet/>
      <dgm:spPr/>
      <dgm:t>
        <a:bodyPr/>
        <a:lstStyle/>
        <a:p>
          <a:endParaRPr lang="en-US"/>
        </a:p>
      </dgm:t>
    </dgm:pt>
    <dgm:pt modelId="{CD6F2290-99DA-4DA0-B106-614077104B09}" type="sibTrans" cxnId="{3B5FAE73-CA65-4114-BD87-0484C2A9D01A}">
      <dgm:prSet/>
      <dgm:spPr/>
      <dgm:t>
        <a:bodyPr/>
        <a:lstStyle/>
        <a:p>
          <a:endParaRPr lang="en-US" dirty="0"/>
        </a:p>
      </dgm:t>
    </dgm:pt>
    <dgm:pt modelId="{ABA5CDD1-E2BC-469D-A743-6111E6EA2B3E}">
      <dgm:prSet custT="1"/>
      <dgm:spPr/>
      <dgm:t>
        <a:bodyPr/>
        <a:lstStyle/>
        <a:p>
          <a:r>
            <a:rPr lang="en-US" sz="1600" dirty="0" smtClean="0">
              <a:latin typeface="Arial" panose="020B0604020202020204" pitchFamily="34" charset="0"/>
              <a:cs typeface="Arial" panose="020B0604020202020204" pitchFamily="34" charset="0"/>
            </a:rPr>
            <a:t>Work maps will be built </a:t>
          </a:r>
        </a:p>
      </dgm:t>
    </dgm:pt>
    <dgm:pt modelId="{F33FA9B1-A57A-48F7-A404-9723D3649145}" type="parTrans" cxnId="{3FA504DE-C2BE-45EA-9A3E-BB76DF5E235A}">
      <dgm:prSet/>
      <dgm:spPr/>
      <dgm:t>
        <a:bodyPr/>
        <a:lstStyle/>
        <a:p>
          <a:endParaRPr lang="en-US"/>
        </a:p>
      </dgm:t>
    </dgm:pt>
    <dgm:pt modelId="{A5838901-8D99-4015-80C5-8F2E6FD5170E}" type="sibTrans" cxnId="{3FA504DE-C2BE-45EA-9A3E-BB76DF5E235A}">
      <dgm:prSet/>
      <dgm:spPr/>
      <dgm:t>
        <a:bodyPr/>
        <a:lstStyle/>
        <a:p>
          <a:endParaRPr lang="en-US"/>
        </a:p>
      </dgm:t>
    </dgm:pt>
    <dgm:pt modelId="{4767B6A3-272E-48BE-B335-C21BE1DE7F43}" type="pres">
      <dgm:prSet presAssocID="{81C1F86F-E75E-4B01-8708-C8D796F08A56}" presName="diagram" presStyleCnt="0">
        <dgm:presLayoutVars>
          <dgm:dir/>
          <dgm:resizeHandles val="exact"/>
        </dgm:presLayoutVars>
      </dgm:prSet>
      <dgm:spPr/>
      <dgm:t>
        <a:bodyPr/>
        <a:lstStyle/>
        <a:p>
          <a:endParaRPr lang="en-US"/>
        </a:p>
      </dgm:t>
    </dgm:pt>
    <dgm:pt modelId="{C2113136-EEA1-4413-9D8D-49C9E053343A}" type="pres">
      <dgm:prSet presAssocID="{9FC0A867-FB08-4659-BF12-05CADEE82B0C}" presName="node" presStyleLbl="node1" presStyleIdx="0" presStyleCnt="4">
        <dgm:presLayoutVars>
          <dgm:bulletEnabled val="1"/>
        </dgm:presLayoutVars>
      </dgm:prSet>
      <dgm:spPr/>
      <dgm:t>
        <a:bodyPr/>
        <a:lstStyle/>
        <a:p>
          <a:endParaRPr lang="en-US"/>
        </a:p>
      </dgm:t>
    </dgm:pt>
    <dgm:pt modelId="{CEA89A4B-34F3-4AFE-94EB-8B85503CA156}" type="pres">
      <dgm:prSet presAssocID="{346D7CCE-5B2D-4526-8B56-93EFBAE95334}" presName="sibTrans" presStyleLbl="sibTrans2D1" presStyleIdx="0" presStyleCnt="3"/>
      <dgm:spPr/>
      <dgm:t>
        <a:bodyPr/>
        <a:lstStyle/>
        <a:p>
          <a:endParaRPr lang="en-US"/>
        </a:p>
      </dgm:t>
    </dgm:pt>
    <dgm:pt modelId="{7D73137F-77A1-4B26-9657-A4C92BF52D1E}" type="pres">
      <dgm:prSet presAssocID="{346D7CCE-5B2D-4526-8B56-93EFBAE95334}" presName="connectorText" presStyleLbl="sibTrans2D1" presStyleIdx="0" presStyleCnt="3"/>
      <dgm:spPr/>
      <dgm:t>
        <a:bodyPr/>
        <a:lstStyle/>
        <a:p>
          <a:endParaRPr lang="en-US"/>
        </a:p>
      </dgm:t>
    </dgm:pt>
    <dgm:pt modelId="{50331F2C-43B8-42AE-87D5-02D782D15FA8}" type="pres">
      <dgm:prSet presAssocID="{7CA9862A-2A8D-4DF9-85E6-31FA34DE5BFC}" presName="node" presStyleLbl="node1" presStyleIdx="1" presStyleCnt="4">
        <dgm:presLayoutVars>
          <dgm:bulletEnabled val="1"/>
        </dgm:presLayoutVars>
      </dgm:prSet>
      <dgm:spPr/>
      <dgm:t>
        <a:bodyPr/>
        <a:lstStyle/>
        <a:p>
          <a:endParaRPr lang="en-US"/>
        </a:p>
      </dgm:t>
    </dgm:pt>
    <dgm:pt modelId="{578E93F9-F5BA-4CF0-8FFD-9382EF3F9432}" type="pres">
      <dgm:prSet presAssocID="{3FE8E7D6-146C-410B-BE34-980E01104A39}" presName="sibTrans" presStyleLbl="sibTrans2D1" presStyleIdx="1" presStyleCnt="3"/>
      <dgm:spPr/>
      <dgm:t>
        <a:bodyPr/>
        <a:lstStyle/>
        <a:p>
          <a:endParaRPr lang="en-US"/>
        </a:p>
      </dgm:t>
    </dgm:pt>
    <dgm:pt modelId="{3AD24033-99B2-408D-9BA4-173BBADD6FD1}" type="pres">
      <dgm:prSet presAssocID="{3FE8E7D6-146C-410B-BE34-980E01104A39}" presName="connectorText" presStyleLbl="sibTrans2D1" presStyleIdx="1" presStyleCnt="3"/>
      <dgm:spPr/>
      <dgm:t>
        <a:bodyPr/>
        <a:lstStyle/>
        <a:p>
          <a:endParaRPr lang="en-US"/>
        </a:p>
      </dgm:t>
    </dgm:pt>
    <dgm:pt modelId="{055E93B1-5C4D-44EB-B5B9-6D8D81E5DEB5}" type="pres">
      <dgm:prSet presAssocID="{539AD046-DC0E-406A-8F9C-7B05B2D84979}" presName="node" presStyleLbl="node1" presStyleIdx="2" presStyleCnt="4">
        <dgm:presLayoutVars>
          <dgm:bulletEnabled val="1"/>
        </dgm:presLayoutVars>
      </dgm:prSet>
      <dgm:spPr/>
      <dgm:t>
        <a:bodyPr/>
        <a:lstStyle/>
        <a:p>
          <a:endParaRPr lang="en-US"/>
        </a:p>
      </dgm:t>
    </dgm:pt>
    <dgm:pt modelId="{EB3E1D67-B387-411C-A789-F3A852B0C5AC}" type="pres">
      <dgm:prSet presAssocID="{CD6F2290-99DA-4DA0-B106-614077104B09}" presName="sibTrans" presStyleLbl="sibTrans2D1" presStyleIdx="2" presStyleCnt="3"/>
      <dgm:spPr/>
      <dgm:t>
        <a:bodyPr/>
        <a:lstStyle/>
        <a:p>
          <a:endParaRPr lang="en-US"/>
        </a:p>
      </dgm:t>
    </dgm:pt>
    <dgm:pt modelId="{C3BA0AD7-F00C-42C2-A89F-E27764D61ED8}" type="pres">
      <dgm:prSet presAssocID="{CD6F2290-99DA-4DA0-B106-614077104B09}" presName="connectorText" presStyleLbl="sibTrans2D1" presStyleIdx="2" presStyleCnt="3"/>
      <dgm:spPr/>
      <dgm:t>
        <a:bodyPr/>
        <a:lstStyle/>
        <a:p>
          <a:endParaRPr lang="en-US"/>
        </a:p>
      </dgm:t>
    </dgm:pt>
    <dgm:pt modelId="{00AD14B2-CA6A-42E8-90C9-31F024D80098}" type="pres">
      <dgm:prSet presAssocID="{ABA5CDD1-E2BC-469D-A743-6111E6EA2B3E}" presName="node" presStyleLbl="node1" presStyleIdx="3" presStyleCnt="4">
        <dgm:presLayoutVars>
          <dgm:bulletEnabled val="1"/>
        </dgm:presLayoutVars>
      </dgm:prSet>
      <dgm:spPr/>
      <dgm:t>
        <a:bodyPr/>
        <a:lstStyle/>
        <a:p>
          <a:endParaRPr lang="en-US"/>
        </a:p>
      </dgm:t>
    </dgm:pt>
  </dgm:ptLst>
  <dgm:cxnLst>
    <dgm:cxn modelId="{04F000AC-4341-48CA-A518-A8BD0AA7EBA9}" type="presOf" srcId="{81C1F86F-E75E-4B01-8708-C8D796F08A56}" destId="{4767B6A3-272E-48BE-B335-C21BE1DE7F43}" srcOrd="0" destOrd="0" presId="urn:microsoft.com/office/officeart/2005/8/layout/process5"/>
    <dgm:cxn modelId="{B3C6E29C-0F28-4AE2-8DAD-B9FFCB7532A8}" type="presOf" srcId="{CD6F2290-99DA-4DA0-B106-614077104B09}" destId="{EB3E1D67-B387-411C-A789-F3A852B0C5AC}" srcOrd="0" destOrd="0" presId="urn:microsoft.com/office/officeart/2005/8/layout/process5"/>
    <dgm:cxn modelId="{3FA504DE-C2BE-45EA-9A3E-BB76DF5E235A}" srcId="{81C1F86F-E75E-4B01-8708-C8D796F08A56}" destId="{ABA5CDD1-E2BC-469D-A743-6111E6EA2B3E}" srcOrd="3" destOrd="0" parTransId="{F33FA9B1-A57A-48F7-A404-9723D3649145}" sibTransId="{A5838901-8D99-4015-80C5-8F2E6FD5170E}"/>
    <dgm:cxn modelId="{4FE118A2-6977-4D42-ADCE-EDE55DFEFAAA}" type="presOf" srcId="{CD6F2290-99DA-4DA0-B106-614077104B09}" destId="{C3BA0AD7-F00C-42C2-A89F-E27764D61ED8}" srcOrd="1" destOrd="0" presId="urn:microsoft.com/office/officeart/2005/8/layout/process5"/>
    <dgm:cxn modelId="{8BA98FA7-E4CA-4442-8736-3D6FC60470A4}" type="presOf" srcId="{3FE8E7D6-146C-410B-BE34-980E01104A39}" destId="{3AD24033-99B2-408D-9BA4-173BBADD6FD1}" srcOrd="1" destOrd="0" presId="urn:microsoft.com/office/officeart/2005/8/layout/process5"/>
    <dgm:cxn modelId="{3B5FAE73-CA65-4114-BD87-0484C2A9D01A}" srcId="{81C1F86F-E75E-4B01-8708-C8D796F08A56}" destId="{539AD046-DC0E-406A-8F9C-7B05B2D84979}" srcOrd="2" destOrd="0" parTransId="{118BC1C0-465E-4059-8DE3-AC210C62BE08}" sibTransId="{CD6F2290-99DA-4DA0-B106-614077104B09}"/>
    <dgm:cxn modelId="{41E70A6D-320E-44AD-BCFF-10736D391FC7}" type="presOf" srcId="{9FC0A867-FB08-4659-BF12-05CADEE82B0C}" destId="{C2113136-EEA1-4413-9D8D-49C9E053343A}" srcOrd="0" destOrd="0" presId="urn:microsoft.com/office/officeart/2005/8/layout/process5"/>
    <dgm:cxn modelId="{DE9890D6-73EB-4696-A906-3B945E1519F0}" type="presOf" srcId="{539AD046-DC0E-406A-8F9C-7B05B2D84979}" destId="{055E93B1-5C4D-44EB-B5B9-6D8D81E5DEB5}" srcOrd="0" destOrd="0" presId="urn:microsoft.com/office/officeart/2005/8/layout/process5"/>
    <dgm:cxn modelId="{95EBB864-ACA4-4472-B8A3-2204EA653FF3}" type="presOf" srcId="{3FE8E7D6-146C-410B-BE34-980E01104A39}" destId="{578E93F9-F5BA-4CF0-8FFD-9382EF3F9432}" srcOrd="0" destOrd="0" presId="urn:microsoft.com/office/officeart/2005/8/layout/process5"/>
    <dgm:cxn modelId="{CA62084D-47A5-49C1-BEE4-1D09A00074BE}" srcId="{81C1F86F-E75E-4B01-8708-C8D796F08A56}" destId="{7CA9862A-2A8D-4DF9-85E6-31FA34DE5BFC}" srcOrd="1" destOrd="0" parTransId="{D61318BE-ACC8-4B25-A7EE-949D38403A36}" sibTransId="{3FE8E7D6-146C-410B-BE34-980E01104A39}"/>
    <dgm:cxn modelId="{7CAA9BF7-1D11-4FF5-B9D7-CA2762BF743D}" type="presOf" srcId="{346D7CCE-5B2D-4526-8B56-93EFBAE95334}" destId="{CEA89A4B-34F3-4AFE-94EB-8B85503CA156}" srcOrd="0" destOrd="0" presId="urn:microsoft.com/office/officeart/2005/8/layout/process5"/>
    <dgm:cxn modelId="{2370DB41-9EF2-4553-8F3D-7672DA7FBC9B}" srcId="{81C1F86F-E75E-4B01-8708-C8D796F08A56}" destId="{9FC0A867-FB08-4659-BF12-05CADEE82B0C}" srcOrd="0" destOrd="0" parTransId="{40060720-8EA5-4781-AD37-7961FC651758}" sibTransId="{346D7CCE-5B2D-4526-8B56-93EFBAE95334}"/>
    <dgm:cxn modelId="{19E31C51-1295-4774-8D4A-B5793D843B25}" type="presOf" srcId="{7CA9862A-2A8D-4DF9-85E6-31FA34DE5BFC}" destId="{50331F2C-43B8-42AE-87D5-02D782D15FA8}" srcOrd="0" destOrd="0" presId="urn:microsoft.com/office/officeart/2005/8/layout/process5"/>
    <dgm:cxn modelId="{086200A8-2D16-4A26-A19A-2F131DBB9E0B}" type="presOf" srcId="{ABA5CDD1-E2BC-469D-A743-6111E6EA2B3E}" destId="{00AD14B2-CA6A-42E8-90C9-31F024D80098}" srcOrd="0" destOrd="0" presId="urn:microsoft.com/office/officeart/2005/8/layout/process5"/>
    <dgm:cxn modelId="{056A0A18-FB76-4694-834E-E3697975A038}" type="presOf" srcId="{346D7CCE-5B2D-4526-8B56-93EFBAE95334}" destId="{7D73137F-77A1-4B26-9657-A4C92BF52D1E}" srcOrd="1" destOrd="0" presId="urn:microsoft.com/office/officeart/2005/8/layout/process5"/>
    <dgm:cxn modelId="{2095E19A-AE5D-4BE5-B3DF-6033D6F8FF4F}" type="presParOf" srcId="{4767B6A3-272E-48BE-B335-C21BE1DE7F43}" destId="{C2113136-EEA1-4413-9D8D-49C9E053343A}" srcOrd="0" destOrd="0" presId="urn:microsoft.com/office/officeart/2005/8/layout/process5"/>
    <dgm:cxn modelId="{B96456B4-D542-4E59-972E-08581CE3A924}" type="presParOf" srcId="{4767B6A3-272E-48BE-B335-C21BE1DE7F43}" destId="{CEA89A4B-34F3-4AFE-94EB-8B85503CA156}" srcOrd="1" destOrd="0" presId="urn:microsoft.com/office/officeart/2005/8/layout/process5"/>
    <dgm:cxn modelId="{3AA7BD66-B3EB-4E1A-BA50-304024CBE5B0}" type="presParOf" srcId="{CEA89A4B-34F3-4AFE-94EB-8B85503CA156}" destId="{7D73137F-77A1-4B26-9657-A4C92BF52D1E}" srcOrd="0" destOrd="0" presId="urn:microsoft.com/office/officeart/2005/8/layout/process5"/>
    <dgm:cxn modelId="{82F0E7D9-0044-4349-9637-4585250F6F04}" type="presParOf" srcId="{4767B6A3-272E-48BE-B335-C21BE1DE7F43}" destId="{50331F2C-43B8-42AE-87D5-02D782D15FA8}" srcOrd="2" destOrd="0" presId="urn:microsoft.com/office/officeart/2005/8/layout/process5"/>
    <dgm:cxn modelId="{91A3B1B7-ED9E-408B-A3CF-B25DAAB9554B}" type="presParOf" srcId="{4767B6A3-272E-48BE-B335-C21BE1DE7F43}" destId="{578E93F9-F5BA-4CF0-8FFD-9382EF3F9432}" srcOrd="3" destOrd="0" presId="urn:microsoft.com/office/officeart/2005/8/layout/process5"/>
    <dgm:cxn modelId="{2340C34C-25A4-4946-B2FB-67ADDCDD4D4F}" type="presParOf" srcId="{578E93F9-F5BA-4CF0-8FFD-9382EF3F9432}" destId="{3AD24033-99B2-408D-9BA4-173BBADD6FD1}" srcOrd="0" destOrd="0" presId="urn:microsoft.com/office/officeart/2005/8/layout/process5"/>
    <dgm:cxn modelId="{176A78C3-FE65-4C5C-968F-E49606EFA3E3}" type="presParOf" srcId="{4767B6A3-272E-48BE-B335-C21BE1DE7F43}" destId="{055E93B1-5C4D-44EB-B5B9-6D8D81E5DEB5}" srcOrd="4" destOrd="0" presId="urn:microsoft.com/office/officeart/2005/8/layout/process5"/>
    <dgm:cxn modelId="{ECE91BBB-C0E1-4233-9C50-A8163383BE0C}" type="presParOf" srcId="{4767B6A3-272E-48BE-B335-C21BE1DE7F43}" destId="{EB3E1D67-B387-411C-A789-F3A852B0C5AC}" srcOrd="5" destOrd="0" presId="urn:microsoft.com/office/officeart/2005/8/layout/process5"/>
    <dgm:cxn modelId="{24238D93-21D7-4A2D-AB9B-2957D84D74E1}" type="presParOf" srcId="{EB3E1D67-B387-411C-A789-F3A852B0C5AC}" destId="{C3BA0AD7-F00C-42C2-A89F-E27764D61ED8}" srcOrd="0" destOrd="0" presId="urn:microsoft.com/office/officeart/2005/8/layout/process5"/>
    <dgm:cxn modelId="{91076E17-C7E0-4256-9E3D-12C6A56246E4}" type="presParOf" srcId="{4767B6A3-272E-48BE-B335-C21BE1DE7F43}" destId="{00AD14B2-CA6A-42E8-90C9-31F024D80098}"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8D71A2-5535-429B-853C-2BD35AF09A9A}" type="doc">
      <dgm:prSet loTypeId="urn:microsoft.com/office/officeart/2005/8/layout/cycle8" loCatId="cycle" qsTypeId="urn:microsoft.com/office/officeart/2005/8/quickstyle/simple1" qsCatId="simple" csTypeId="urn:microsoft.com/office/officeart/2005/8/colors/accent1_2" csCatId="accent1" phldr="1"/>
      <dgm:spPr/>
    </dgm:pt>
    <dgm:pt modelId="{03D5C821-C28D-496C-A548-693FDE9674C5}">
      <dgm:prSet phldrT="[Text]" custT="1"/>
      <dgm:spPr/>
      <dgm:t>
        <a:bodyPr/>
        <a:lstStyle/>
        <a:p>
          <a:r>
            <a:rPr lang="en-US" sz="1600" dirty="0" smtClean="0">
              <a:latin typeface="Arial" panose="020B0604020202020204" pitchFamily="34" charset="0"/>
              <a:cs typeface="Arial" panose="020B0604020202020204" pitchFamily="34" charset="0"/>
            </a:rPr>
            <a:t>Automated process  to schedule when contact is made with consumer</a:t>
          </a:r>
          <a:endParaRPr lang="en-US" sz="1600" dirty="0">
            <a:latin typeface="Arial" panose="020B0604020202020204" pitchFamily="34" charset="0"/>
            <a:cs typeface="Arial" panose="020B0604020202020204" pitchFamily="34" charset="0"/>
          </a:endParaRPr>
        </a:p>
      </dgm:t>
    </dgm:pt>
    <dgm:pt modelId="{A4C5D323-807E-463D-8F86-1FD8B1FF4D02}" type="parTrans" cxnId="{05F6BEC6-5119-4765-BF55-8EE57DC1D8DF}">
      <dgm:prSet/>
      <dgm:spPr/>
      <dgm:t>
        <a:bodyPr/>
        <a:lstStyle/>
        <a:p>
          <a:endParaRPr lang="en-US"/>
        </a:p>
      </dgm:t>
    </dgm:pt>
    <dgm:pt modelId="{430C86CC-7FBE-4E79-A7E4-92A7A3DD6A6C}" type="sibTrans" cxnId="{05F6BEC6-5119-4765-BF55-8EE57DC1D8DF}">
      <dgm:prSet/>
      <dgm:spPr/>
      <dgm:t>
        <a:bodyPr/>
        <a:lstStyle/>
        <a:p>
          <a:endParaRPr lang="en-US"/>
        </a:p>
      </dgm:t>
    </dgm:pt>
    <dgm:pt modelId="{C2FAEA8C-4764-40E0-924E-90580EF85C1A}">
      <dgm:prSet custT="1"/>
      <dgm:spPr/>
      <dgm:t>
        <a:bodyPr/>
        <a:lstStyle/>
        <a:p>
          <a:r>
            <a:rPr lang="en-US" sz="1600" dirty="0" smtClean="0">
              <a:latin typeface="Arial" panose="020B0604020202020204" pitchFamily="34" charset="0"/>
              <a:cs typeface="Arial" panose="020B0604020202020204" pitchFamily="34" charset="0"/>
            </a:rPr>
            <a:t>Gets accounts into a dialer campaign</a:t>
          </a:r>
          <a:endParaRPr lang="en-US" sz="1600" dirty="0">
            <a:latin typeface="Arial" panose="020B0604020202020204" pitchFamily="34" charset="0"/>
            <a:cs typeface="Arial" panose="020B0604020202020204" pitchFamily="34" charset="0"/>
          </a:endParaRPr>
        </a:p>
      </dgm:t>
    </dgm:pt>
    <dgm:pt modelId="{8E9696F4-29E8-4569-A8B5-6627C294968A}" type="parTrans" cxnId="{FE2A6B46-0711-4568-A1D7-EBC2238786AC}">
      <dgm:prSet/>
      <dgm:spPr/>
      <dgm:t>
        <a:bodyPr/>
        <a:lstStyle/>
        <a:p>
          <a:endParaRPr lang="en-US"/>
        </a:p>
      </dgm:t>
    </dgm:pt>
    <dgm:pt modelId="{9D882D46-A8F4-4760-AA6C-E8C0BBD34F3A}" type="sibTrans" cxnId="{FE2A6B46-0711-4568-A1D7-EBC2238786AC}">
      <dgm:prSet/>
      <dgm:spPr/>
      <dgm:t>
        <a:bodyPr/>
        <a:lstStyle/>
        <a:p>
          <a:endParaRPr lang="en-US"/>
        </a:p>
      </dgm:t>
    </dgm:pt>
    <dgm:pt modelId="{09D303A8-2C45-49E5-9116-B6A7E1414301}">
      <dgm:prSet custT="1"/>
      <dgm:spPr/>
      <dgm:t>
        <a:bodyPr/>
        <a:lstStyle/>
        <a:p>
          <a:r>
            <a:rPr lang="en-US" sz="1600" dirty="0" smtClean="0">
              <a:latin typeface="Arial" panose="020B0604020202020204" pitchFamily="34" charset="0"/>
              <a:cs typeface="Arial" panose="020B0604020202020204" pitchFamily="34" charset="0"/>
            </a:rPr>
            <a:t>Keeps accounts away from a collector</a:t>
          </a:r>
          <a:endParaRPr lang="en-US" sz="1600" dirty="0">
            <a:latin typeface="Arial" panose="020B0604020202020204" pitchFamily="34" charset="0"/>
            <a:cs typeface="Arial" panose="020B0604020202020204" pitchFamily="34" charset="0"/>
          </a:endParaRPr>
        </a:p>
      </dgm:t>
    </dgm:pt>
    <dgm:pt modelId="{74AA7C41-3D38-45B5-9B3B-ACADA4BC4279}" type="parTrans" cxnId="{DB8F625F-42BE-4D0D-9525-42084B5B38FB}">
      <dgm:prSet/>
      <dgm:spPr/>
      <dgm:t>
        <a:bodyPr/>
        <a:lstStyle/>
        <a:p>
          <a:endParaRPr lang="en-US"/>
        </a:p>
      </dgm:t>
    </dgm:pt>
    <dgm:pt modelId="{6DDB210A-B687-4CE1-8B15-F06E84B7BB9E}" type="sibTrans" cxnId="{DB8F625F-42BE-4D0D-9525-42084B5B38FB}">
      <dgm:prSet/>
      <dgm:spPr/>
      <dgm:t>
        <a:bodyPr/>
        <a:lstStyle/>
        <a:p>
          <a:endParaRPr lang="en-US"/>
        </a:p>
      </dgm:t>
    </dgm:pt>
    <dgm:pt modelId="{F6BD70A0-B5A3-431A-B40B-15CABCA78342}">
      <dgm:prSet phldrT="[Text]" custT="1"/>
      <dgm:spPr/>
      <dgm:t>
        <a:bodyPr/>
        <a:lstStyle/>
        <a:p>
          <a:r>
            <a:rPr lang="en-US" sz="1600" dirty="0" smtClean="0">
              <a:latin typeface="Arial" panose="020B0604020202020204" pitchFamily="34" charset="0"/>
              <a:cs typeface="Arial" panose="020B0604020202020204" pitchFamily="34" charset="0"/>
            </a:rPr>
            <a:t>Manage your accounts</a:t>
          </a:r>
          <a:endParaRPr lang="en-US" sz="1600" dirty="0">
            <a:latin typeface="Arial" panose="020B0604020202020204" pitchFamily="34" charset="0"/>
            <a:cs typeface="Arial" panose="020B0604020202020204" pitchFamily="34" charset="0"/>
          </a:endParaRPr>
        </a:p>
      </dgm:t>
    </dgm:pt>
    <dgm:pt modelId="{AAD07131-EA0F-4D53-9373-764F37CE7182}" type="parTrans" cxnId="{3C7A538B-E428-4A3A-A5A0-1EC623EFE93D}">
      <dgm:prSet/>
      <dgm:spPr/>
      <dgm:t>
        <a:bodyPr/>
        <a:lstStyle/>
        <a:p>
          <a:endParaRPr lang="en-US"/>
        </a:p>
      </dgm:t>
    </dgm:pt>
    <dgm:pt modelId="{91181912-4AFE-494E-9DEA-B63C0D29835C}" type="sibTrans" cxnId="{3C7A538B-E428-4A3A-A5A0-1EC623EFE93D}">
      <dgm:prSet/>
      <dgm:spPr/>
      <dgm:t>
        <a:bodyPr/>
        <a:lstStyle/>
        <a:p>
          <a:endParaRPr lang="en-US"/>
        </a:p>
      </dgm:t>
    </dgm:pt>
    <dgm:pt modelId="{34AC5EF4-3911-4FB8-AD25-31C2A791992E}" type="pres">
      <dgm:prSet presAssocID="{278D71A2-5535-429B-853C-2BD35AF09A9A}" presName="compositeShape" presStyleCnt="0">
        <dgm:presLayoutVars>
          <dgm:chMax val="7"/>
          <dgm:dir/>
          <dgm:resizeHandles val="exact"/>
        </dgm:presLayoutVars>
      </dgm:prSet>
      <dgm:spPr/>
    </dgm:pt>
    <dgm:pt modelId="{412F5C6A-7A96-4D77-960F-507651221C6B}" type="pres">
      <dgm:prSet presAssocID="{278D71A2-5535-429B-853C-2BD35AF09A9A}" presName="wedge1" presStyleLbl="node1" presStyleIdx="0" presStyleCnt="4"/>
      <dgm:spPr/>
      <dgm:t>
        <a:bodyPr/>
        <a:lstStyle/>
        <a:p>
          <a:endParaRPr lang="en-US"/>
        </a:p>
      </dgm:t>
    </dgm:pt>
    <dgm:pt modelId="{AB80B2DB-7115-4CA9-A744-5FAF43FE9413}" type="pres">
      <dgm:prSet presAssocID="{278D71A2-5535-429B-853C-2BD35AF09A9A}" presName="dummy1a" presStyleCnt="0"/>
      <dgm:spPr/>
    </dgm:pt>
    <dgm:pt modelId="{573BDF4E-0C9B-45ED-AD11-D32A0B374967}" type="pres">
      <dgm:prSet presAssocID="{278D71A2-5535-429B-853C-2BD35AF09A9A}" presName="dummy1b" presStyleCnt="0"/>
      <dgm:spPr/>
    </dgm:pt>
    <dgm:pt modelId="{971D6EE9-10CD-4518-BDD2-189B9A48E2D7}" type="pres">
      <dgm:prSet presAssocID="{278D71A2-5535-429B-853C-2BD35AF09A9A}" presName="wedge1Tx" presStyleLbl="node1" presStyleIdx="0" presStyleCnt="4">
        <dgm:presLayoutVars>
          <dgm:chMax val="0"/>
          <dgm:chPref val="0"/>
          <dgm:bulletEnabled val="1"/>
        </dgm:presLayoutVars>
      </dgm:prSet>
      <dgm:spPr/>
      <dgm:t>
        <a:bodyPr/>
        <a:lstStyle/>
        <a:p>
          <a:endParaRPr lang="en-US"/>
        </a:p>
      </dgm:t>
    </dgm:pt>
    <dgm:pt modelId="{C68E0728-F843-49D1-B619-1CEBD1F94FE2}" type="pres">
      <dgm:prSet presAssocID="{278D71A2-5535-429B-853C-2BD35AF09A9A}" presName="wedge2" presStyleLbl="node1" presStyleIdx="1" presStyleCnt="4"/>
      <dgm:spPr/>
      <dgm:t>
        <a:bodyPr/>
        <a:lstStyle/>
        <a:p>
          <a:endParaRPr lang="en-US"/>
        </a:p>
      </dgm:t>
    </dgm:pt>
    <dgm:pt modelId="{78715302-7121-4008-AF17-A4B8403DE218}" type="pres">
      <dgm:prSet presAssocID="{278D71A2-5535-429B-853C-2BD35AF09A9A}" presName="dummy2a" presStyleCnt="0"/>
      <dgm:spPr/>
    </dgm:pt>
    <dgm:pt modelId="{D49C928A-525F-4CFE-82CF-AA1EDE9F2030}" type="pres">
      <dgm:prSet presAssocID="{278D71A2-5535-429B-853C-2BD35AF09A9A}" presName="dummy2b" presStyleCnt="0"/>
      <dgm:spPr/>
    </dgm:pt>
    <dgm:pt modelId="{0DFE6247-5029-48A3-86DA-2C8836EA1ECE}" type="pres">
      <dgm:prSet presAssocID="{278D71A2-5535-429B-853C-2BD35AF09A9A}" presName="wedge2Tx" presStyleLbl="node1" presStyleIdx="1" presStyleCnt="4">
        <dgm:presLayoutVars>
          <dgm:chMax val="0"/>
          <dgm:chPref val="0"/>
          <dgm:bulletEnabled val="1"/>
        </dgm:presLayoutVars>
      </dgm:prSet>
      <dgm:spPr/>
      <dgm:t>
        <a:bodyPr/>
        <a:lstStyle/>
        <a:p>
          <a:endParaRPr lang="en-US"/>
        </a:p>
      </dgm:t>
    </dgm:pt>
    <dgm:pt modelId="{2E5893A5-57DB-40DC-A32A-E336BE596BEB}" type="pres">
      <dgm:prSet presAssocID="{278D71A2-5535-429B-853C-2BD35AF09A9A}" presName="wedge3" presStyleLbl="node1" presStyleIdx="2" presStyleCnt="4"/>
      <dgm:spPr/>
      <dgm:t>
        <a:bodyPr/>
        <a:lstStyle/>
        <a:p>
          <a:endParaRPr lang="en-US"/>
        </a:p>
      </dgm:t>
    </dgm:pt>
    <dgm:pt modelId="{DC6454E0-78E2-4BA2-AA3A-5EDFA444C514}" type="pres">
      <dgm:prSet presAssocID="{278D71A2-5535-429B-853C-2BD35AF09A9A}" presName="dummy3a" presStyleCnt="0"/>
      <dgm:spPr/>
    </dgm:pt>
    <dgm:pt modelId="{0309F058-50A1-4B1D-81CC-D093C259CDAF}" type="pres">
      <dgm:prSet presAssocID="{278D71A2-5535-429B-853C-2BD35AF09A9A}" presName="dummy3b" presStyleCnt="0"/>
      <dgm:spPr/>
    </dgm:pt>
    <dgm:pt modelId="{35EFD6F7-67DF-4EBF-A8D0-D3132A3D8539}" type="pres">
      <dgm:prSet presAssocID="{278D71A2-5535-429B-853C-2BD35AF09A9A}" presName="wedge3Tx" presStyleLbl="node1" presStyleIdx="2" presStyleCnt="4">
        <dgm:presLayoutVars>
          <dgm:chMax val="0"/>
          <dgm:chPref val="0"/>
          <dgm:bulletEnabled val="1"/>
        </dgm:presLayoutVars>
      </dgm:prSet>
      <dgm:spPr/>
      <dgm:t>
        <a:bodyPr/>
        <a:lstStyle/>
        <a:p>
          <a:endParaRPr lang="en-US"/>
        </a:p>
      </dgm:t>
    </dgm:pt>
    <dgm:pt modelId="{B997D4D4-70BD-457D-9774-B7572EC45A2F}" type="pres">
      <dgm:prSet presAssocID="{278D71A2-5535-429B-853C-2BD35AF09A9A}" presName="wedge4" presStyleLbl="node1" presStyleIdx="3" presStyleCnt="4"/>
      <dgm:spPr/>
      <dgm:t>
        <a:bodyPr/>
        <a:lstStyle/>
        <a:p>
          <a:endParaRPr lang="en-US"/>
        </a:p>
      </dgm:t>
    </dgm:pt>
    <dgm:pt modelId="{014B30C8-E911-404B-A24C-C0C3878EDB29}" type="pres">
      <dgm:prSet presAssocID="{278D71A2-5535-429B-853C-2BD35AF09A9A}" presName="dummy4a" presStyleCnt="0"/>
      <dgm:spPr/>
    </dgm:pt>
    <dgm:pt modelId="{9172A3B4-976B-43AE-981F-91AC752F2CAD}" type="pres">
      <dgm:prSet presAssocID="{278D71A2-5535-429B-853C-2BD35AF09A9A}" presName="dummy4b" presStyleCnt="0"/>
      <dgm:spPr/>
    </dgm:pt>
    <dgm:pt modelId="{A9D80608-C825-49A5-AB55-35F311768012}" type="pres">
      <dgm:prSet presAssocID="{278D71A2-5535-429B-853C-2BD35AF09A9A}" presName="wedge4Tx" presStyleLbl="node1" presStyleIdx="3" presStyleCnt="4">
        <dgm:presLayoutVars>
          <dgm:chMax val="0"/>
          <dgm:chPref val="0"/>
          <dgm:bulletEnabled val="1"/>
        </dgm:presLayoutVars>
      </dgm:prSet>
      <dgm:spPr/>
      <dgm:t>
        <a:bodyPr/>
        <a:lstStyle/>
        <a:p>
          <a:endParaRPr lang="en-US"/>
        </a:p>
      </dgm:t>
    </dgm:pt>
    <dgm:pt modelId="{3C3F3787-4FC8-4728-BC97-9EAA4EBB2ECC}" type="pres">
      <dgm:prSet presAssocID="{430C86CC-7FBE-4E79-A7E4-92A7A3DD6A6C}" presName="arrowWedge1" presStyleLbl="fgSibTrans2D1" presStyleIdx="0" presStyleCnt="4"/>
      <dgm:spPr/>
    </dgm:pt>
    <dgm:pt modelId="{2B114A36-18F8-4C6E-AF6D-3EC7BD451F72}" type="pres">
      <dgm:prSet presAssocID="{91181912-4AFE-494E-9DEA-B63C0D29835C}" presName="arrowWedge2" presStyleLbl="fgSibTrans2D1" presStyleIdx="1" presStyleCnt="4"/>
      <dgm:spPr/>
    </dgm:pt>
    <dgm:pt modelId="{86D4F527-671A-4C7F-B8A6-E8F65B5BA38E}" type="pres">
      <dgm:prSet presAssocID="{9D882D46-A8F4-4760-AA6C-E8C0BBD34F3A}" presName="arrowWedge3" presStyleLbl="fgSibTrans2D1" presStyleIdx="2" presStyleCnt="4"/>
      <dgm:spPr/>
    </dgm:pt>
    <dgm:pt modelId="{A91FE5E3-3275-47D4-95B7-145545A64352}" type="pres">
      <dgm:prSet presAssocID="{6DDB210A-B687-4CE1-8B15-F06E84B7BB9E}" presName="arrowWedge4" presStyleLbl="fgSibTrans2D1" presStyleIdx="3" presStyleCnt="4"/>
      <dgm:spPr/>
    </dgm:pt>
  </dgm:ptLst>
  <dgm:cxnLst>
    <dgm:cxn modelId="{B8FEC34B-973C-438E-A4F8-487C3CB20A5B}" type="presOf" srcId="{F6BD70A0-B5A3-431A-B40B-15CABCA78342}" destId="{C68E0728-F843-49D1-B619-1CEBD1F94FE2}" srcOrd="0" destOrd="0" presId="urn:microsoft.com/office/officeart/2005/8/layout/cycle8"/>
    <dgm:cxn modelId="{ABB8294C-C074-4963-9678-4C8958BEE8C7}" type="presOf" srcId="{278D71A2-5535-429B-853C-2BD35AF09A9A}" destId="{34AC5EF4-3911-4FB8-AD25-31C2A791992E}" srcOrd="0" destOrd="0" presId="urn:microsoft.com/office/officeart/2005/8/layout/cycle8"/>
    <dgm:cxn modelId="{DB8F625F-42BE-4D0D-9525-42084B5B38FB}" srcId="{278D71A2-5535-429B-853C-2BD35AF09A9A}" destId="{09D303A8-2C45-49E5-9116-B6A7E1414301}" srcOrd="3" destOrd="0" parTransId="{74AA7C41-3D38-45B5-9B3B-ACADA4BC4279}" sibTransId="{6DDB210A-B687-4CE1-8B15-F06E84B7BB9E}"/>
    <dgm:cxn modelId="{FE2A6B46-0711-4568-A1D7-EBC2238786AC}" srcId="{278D71A2-5535-429B-853C-2BD35AF09A9A}" destId="{C2FAEA8C-4764-40E0-924E-90580EF85C1A}" srcOrd="2" destOrd="0" parTransId="{8E9696F4-29E8-4569-A8B5-6627C294968A}" sibTransId="{9D882D46-A8F4-4760-AA6C-E8C0BBD34F3A}"/>
    <dgm:cxn modelId="{3027DEAC-BD0F-48E7-897F-CD3D1A9B3023}" type="presOf" srcId="{C2FAEA8C-4764-40E0-924E-90580EF85C1A}" destId="{2E5893A5-57DB-40DC-A32A-E336BE596BEB}" srcOrd="0" destOrd="0" presId="urn:microsoft.com/office/officeart/2005/8/layout/cycle8"/>
    <dgm:cxn modelId="{45509F61-16E3-4B7C-9036-A6C7E0F5839F}" type="presOf" srcId="{03D5C821-C28D-496C-A548-693FDE9674C5}" destId="{971D6EE9-10CD-4518-BDD2-189B9A48E2D7}" srcOrd="1" destOrd="0" presId="urn:microsoft.com/office/officeart/2005/8/layout/cycle8"/>
    <dgm:cxn modelId="{3C7A538B-E428-4A3A-A5A0-1EC623EFE93D}" srcId="{278D71A2-5535-429B-853C-2BD35AF09A9A}" destId="{F6BD70A0-B5A3-431A-B40B-15CABCA78342}" srcOrd="1" destOrd="0" parTransId="{AAD07131-EA0F-4D53-9373-764F37CE7182}" sibTransId="{91181912-4AFE-494E-9DEA-B63C0D29835C}"/>
    <dgm:cxn modelId="{DB7C5D8B-B5E0-4033-B42E-82A23962A1FD}" type="presOf" srcId="{03D5C821-C28D-496C-A548-693FDE9674C5}" destId="{412F5C6A-7A96-4D77-960F-507651221C6B}" srcOrd="0" destOrd="0" presId="urn:microsoft.com/office/officeart/2005/8/layout/cycle8"/>
    <dgm:cxn modelId="{05F6BEC6-5119-4765-BF55-8EE57DC1D8DF}" srcId="{278D71A2-5535-429B-853C-2BD35AF09A9A}" destId="{03D5C821-C28D-496C-A548-693FDE9674C5}" srcOrd="0" destOrd="0" parTransId="{A4C5D323-807E-463D-8F86-1FD8B1FF4D02}" sibTransId="{430C86CC-7FBE-4E79-A7E4-92A7A3DD6A6C}"/>
    <dgm:cxn modelId="{EF864EBE-9134-4348-A438-F2600603E09F}" type="presOf" srcId="{F6BD70A0-B5A3-431A-B40B-15CABCA78342}" destId="{0DFE6247-5029-48A3-86DA-2C8836EA1ECE}" srcOrd="1" destOrd="0" presId="urn:microsoft.com/office/officeart/2005/8/layout/cycle8"/>
    <dgm:cxn modelId="{ACED177C-546E-4E1E-AA95-37C6E0E37248}" type="presOf" srcId="{09D303A8-2C45-49E5-9116-B6A7E1414301}" destId="{A9D80608-C825-49A5-AB55-35F311768012}" srcOrd="1" destOrd="0" presId="urn:microsoft.com/office/officeart/2005/8/layout/cycle8"/>
    <dgm:cxn modelId="{CAC72EB2-7739-40B6-8B86-37D36CCC8ADB}" type="presOf" srcId="{09D303A8-2C45-49E5-9116-B6A7E1414301}" destId="{B997D4D4-70BD-457D-9774-B7572EC45A2F}" srcOrd="0" destOrd="0" presId="urn:microsoft.com/office/officeart/2005/8/layout/cycle8"/>
    <dgm:cxn modelId="{07C194E0-92EB-4D8A-BEB1-F83DAA237163}" type="presOf" srcId="{C2FAEA8C-4764-40E0-924E-90580EF85C1A}" destId="{35EFD6F7-67DF-4EBF-A8D0-D3132A3D8539}" srcOrd="1" destOrd="0" presId="urn:microsoft.com/office/officeart/2005/8/layout/cycle8"/>
    <dgm:cxn modelId="{3CD02FCC-B76F-4A9E-96A6-967E32F5F48C}" type="presParOf" srcId="{34AC5EF4-3911-4FB8-AD25-31C2A791992E}" destId="{412F5C6A-7A96-4D77-960F-507651221C6B}" srcOrd="0" destOrd="0" presId="urn:microsoft.com/office/officeart/2005/8/layout/cycle8"/>
    <dgm:cxn modelId="{2B8D4B11-B009-4D77-8557-D8ADF2279DFB}" type="presParOf" srcId="{34AC5EF4-3911-4FB8-AD25-31C2A791992E}" destId="{AB80B2DB-7115-4CA9-A744-5FAF43FE9413}" srcOrd="1" destOrd="0" presId="urn:microsoft.com/office/officeart/2005/8/layout/cycle8"/>
    <dgm:cxn modelId="{52DAEE3A-80FA-4E96-BF39-1E87815DF154}" type="presParOf" srcId="{34AC5EF4-3911-4FB8-AD25-31C2A791992E}" destId="{573BDF4E-0C9B-45ED-AD11-D32A0B374967}" srcOrd="2" destOrd="0" presId="urn:microsoft.com/office/officeart/2005/8/layout/cycle8"/>
    <dgm:cxn modelId="{A9E95173-C1AC-48C6-9FD0-02D8E0ACDBBC}" type="presParOf" srcId="{34AC5EF4-3911-4FB8-AD25-31C2A791992E}" destId="{971D6EE9-10CD-4518-BDD2-189B9A48E2D7}" srcOrd="3" destOrd="0" presId="urn:microsoft.com/office/officeart/2005/8/layout/cycle8"/>
    <dgm:cxn modelId="{DFB22625-C743-492E-8DD2-2F28F62A8A7D}" type="presParOf" srcId="{34AC5EF4-3911-4FB8-AD25-31C2A791992E}" destId="{C68E0728-F843-49D1-B619-1CEBD1F94FE2}" srcOrd="4" destOrd="0" presId="urn:microsoft.com/office/officeart/2005/8/layout/cycle8"/>
    <dgm:cxn modelId="{45FF0047-222E-4831-B85D-BF3E2240B804}" type="presParOf" srcId="{34AC5EF4-3911-4FB8-AD25-31C2A791992E}" destId="{78715302-7121-4008-AF17-A4B8403DE218}" srcOrd="5" destOrd="0" presId="urn:microsoft.com/office/officeart/2005/8/layout/cycle8"/>
    <dgm:cxn modelId="{9DABC5B4-0C04-4CAF-9824-119D1E863745}" type="presParOf" srcId="{34AC5EF4-3911-4FB8-AD25-31C2A791992E}" destId="{D49C928A-525F-4CFE-82CF-AA1EDE9F2030}" srcOrd="6" destOrd="0" presId="urn:microsoft.com/office/officeart/2005/8/layout/cycle8"/>
    <dgm:cxn modelId="{2D1A26B6-85D8-4F45-BB86-D6E9F6C2AF4F}" type="presParOf" srcId="{34AC5EF4-3911-4FB8-AD25-31C2A791992E}" destId="{0DFE6247-5029-48A3-86DA-2C8836EA1ECE}" srcOrd="7" destOrd="0" presId="urn:microsoft.com/office/officeart/2005/8/layout/cycle8"/>
    <dgm:cxn modelId="{979986DB-0ADE-4E21-A033-9575F44F450D}" type="presParOf" srcId="{34AC5EF4-3911-4FB8-AD25-31C2A791992E}" destId="{2E5893A5-57DB-40DC-A32A-E336BE596BEB}" srcOrd="8" destOrd="0" presId="urn:microsoft.com/office/officeart/2005/8/layout/cycle8"/>
    <dgm:cxn modelId="{73D38ACD-691D-494D-9AA5-5282320BA9A9}" type="presParOf" srcId="{34AC5EF4-3911-4FB8-AD25-31C2A791992E}" destId="{DC6454E0-78E2-4BA2-AA3A-5EDFA444C514}" srcOrd="9" destOrd="0" presId="urn:microsoft.com/office/officeart/2005/8/layout/cycle8"/>
    <dgm:cxn modelId="{00844197-1615-40D5-A6B8-B79E036DA242}" type="presParOf" srcId="{34AC5EF4-3911-4FB8-AD25-31C2A791992E}" destId="{0309F058-50A1-4B1D-81CC-D093C259CDAF}" srcOrd="10" destOrd="0" presId="urn:microsoft.com/office/officeart/2005/8/layout/cycle8"/>
    <dgm:cxn modelId="{0960A5B3-3444-47B6-9288-BBC041AB892E}" type="presParOf" srcId="{34AC5EF4-3911-4FB8-AD25-31C2A791992E}" destId="{35EFD6F7-67DF-4EBF-A8D0-D3132A3D8539}" srcOrd="11" destOrd="0" presId="urn:microsoft.com/office/officeart/2005/8/layout/cycle8"/>
    <dgm:cxn modelId="{8B324DBE-D5F6-4C7D-9106-509D435E677F}" type="presParOf" srcId="{34AC5EF4-3911-4FB8-AD25-31C2A791992E}" destId="{B997D4D4-70BD-457D-9774-B7572EC45A2F}" srcOrd="12" destOrd="0" presId="urn:microsoft.com/office/officeart/2005/8/layout/cycle8"/>
    <dgm:cxn modelId="{6D930CFB-4BEE-4CB6-8AB9-45DD132673F2}" type="presParOf" srcId="{34AC5EF4-3911-4FB8-AD25-31C2A791992E}" destId="{014B30C8-E911-404B-A24C-C0C3878EDB29}" srcOrd="13" destOrd="0" presId="urn:microsoft.com/office/officeart/2005/8/layout/cycle8"/>
    <dgm:cxn modelId="{20CF6E98-B990-47AC-B1E7-ED7C73A06557}" type="presParOf" srcId="{34AC5EF4-3911-4FB8-AD25-31C2A791992E}" destId="{9172A3B4-976B-43AE-981F-91AC752F2CAD}" srcOrd="14" destOrd="0" presId="urn:microsoft.com/office/officeart/2005/8/layout/cycle8"/>
    <dgm:cxn modelId="{83741BF6-AC97-4D95-958C-01E854A784CA}" type="presParOf" srcId="{34AC5EF4-3911-4FB8-AD25-31C2A791992E}" destId="{A9D80608-C825-49A5-AB55-35F311768012}" srcOrd="15" destOrd="0" presId="urn:microsoft.com/office/officeart/2005/8/layout/cycle8"/>
    <dgm:cxn modelId="{A4AEAFFC-A5BF-4010-821A-A5018E1AD82B}" type="presParOf" srcId="{34AC5EF4-3911-4FB8-AD25-31C2A791992E}" destId="{3C3F3787-4FC8-4728-BC97-9EAA4EBB2ECC}" srcOrd="16" destOrd="0" presId="urn:microsoft.com/office/officeart/2005/8/layout/cycle8"/>
    <dgm:cxn modelId="{83EA6932-A91B-42D3-8BCA-5AA28A6BD190}" type="presParOf" srcId="{34AC5EF4-3911-4FB8-AD25-31C2A791992E}" destId="{2B114A36-18F8-4C6E-AF6D-3EC7BD451F72}" srcOrd="17" destOrd="0" presId="urn:microsoft.com/office/officeart/2005/8/layout/cycle8"/>
    <dgm:cxn modelId="{7A9D5BB1-7ECF-4DBD-834D-A49793C57EF2}" type="presParOf" srcId="{34AC5EF4-3911-4FB8-AD25-31C2A791992E}" destId="{86D4F527-671A-4C7F-B8A6-E8F65B5BA38E}" srcOrd="18" destOrd="0" presId="urn:microsoft.com/office/officeart/2005/8/layout/cycle8"/>
    <dgm:cxn modelId="{53AFD293-CD4B-4C1B-BCF6-F3E6B37507C5}" type="presParOf" srcId="{34AC5EF4-3911-4FB8-AD25-31C2A791992E}" destId="{A91FE5E3-3275-47D4-95B7-145545A64352}"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81DE13-D659-4C1F-8DB0-1FE8E385684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E70CC70-A07C-48DB-8621-21CC28278EB9}">
      <dgm:prSet phldrT="[Text]" custT="1"/>
      <dgm:spPr/>
      <dgm:t>
        <a:bodyPr/>
        <a:lstStyle/>
        <a:p>
          <a:r>
            <a:rPr lang="en-US" sz="1800" b="1" dirty="0" smtClean="0">
              <a:latin typeface="Arial" panose="020B0604020202020204" pitchFamily="34" charset="0"/>
              <a:cs typeface="Arial" panose="020B0604020202020204" pitchFamily="34" charset="0"/>
            </a:rPr>
            <a:t>RMEx has a fully functional messaging facility </a:t>
          </a:r>
          <a:endParaRPr lang="en-US" sz="1800" b="1" dirty="0">
            <a:latin typeface="Arial" panose="020B0604020202020204" pitchFamily="34" charset="0"/>
            <a:cs typeface="Arial" panose="020B0604020202020204" pitchFamily="34" charset="0"/>
          </a:endParaRPr>
        </a:p>
      </dgm:t>
    </dgm:pt>
    <dgm:pt modelId="{5C899C88-60EC-4D43-BD1C-2B2FC2B705ED}" type="parTrans" cxnId="{BFB533C5-F8A1-4B55-814A-361CD0C8E393}">
      <dgm:prSet/>
      <dgm:spPr/>
      <dgm:t>
        <a:bodyPr/>
        <a:lstStyle/>
        <a:p>
          <a:endParaRPr lang="en-US"/>
        </a:p>
      </dgm:t>
    </dgm:pt>
    <dgm:pt modelId="{0BDC994E-F8A3-4701-918A-E37D5AFA8EED}" type="sibTrans" cxnId="{BFB533C5-F8A1-4B55-814A-361CD0C8E393}">
      <dgm:prSet/>
      <dgm:spPr/>
      <dgm:t>
        <a:bodyPr/>
        <a:lstStyle/>
        <a:p>
          <a:endParaRPr lang="en-US"/>
        </a:p>
      </dgm:t>
    </dgm:pt>
    <dgm:pt modelId="{F5C8D627-D55A-4D44-8743-2AEC3743385E}">
      <dgm:prSet phldrT="[Text]" custT="1"/>
      <dgm:spPr/>
      <dgm:t>
        <a:bodyPr/>
        <a:lstStyle/>
        <a:p>
          <a:r>
            <a:rPr lang="en-US" sz="1400" b="1" dirty="0" smtClean="0">
              <a:latin typeface="Arial" panose="020B0604020202020204" pitchFamily="34" charset="0"/>
              <a:cs typeface="Arial" panose="020B0604020202020204" pitchFamily="34" charset="0"/>
            </a:rPr>
            <a:t>Pre-recorded messages or text-to-speech</a:t>
          </a:r>
          <a:endParaRPr lang="en-US" sz="1400" b="1" dirty="0">
            <a:latin typeface="Arial" panose="020B0604020202020204" pitchFamily="34" charset="0"/>
            <a:cs typeface="Arial" panose="020B0604020202020204" pitchFamily="34" charset="0"/>
          </a:endParaRPr>
        </a:p>
      </dgm:t>
    </dgm:pt>
    <dgm:pt modelId="{DC153195-F09D-4796-A007-04687EC7050A}" type="parTrans" cxnId="{F3FC93D6-1D3A-431B-A5B7-B990175F6BEC}">
      <dgm:prSet/>
      <dgm:spPr/>
      <dgm:t>
        <a:bodyPr/>
        <a:lstStyle/>
        <a:p>
          <a:endParaRPr lang="en-US"/>
        </a:p>
      </dgm:t>
    </dgm:pt>
    <dgm:pt modelId="{D051ED79-BBD6-4AD5-8B47-48771796DC03}" type="sibTrans" cxnId="{F3FC93D6-1D3A-431B-A5B7-B990175F6BEC}">
      <dgm:prSet/>
      <dgm:spPr/>
      <dgm:t>
        <a:bodyPr/>
        <a:lstStyle/>
        <a:p>
          <a:endParaRPr lang="en-US"/>
        </a:p>
      </dgm:t>
    </dgm:pt>
    <dgm:pt modelId="{34E7219A-189B-4651-ADE9-3135BE631A26}">
      <dgm:prSet phldrT="[Text]" custT="1"/>
      <dgm:spPr/>
      <dgm:t>
        <a:bodyPr/>
        <a:lstStyle/>
        <a:p>
          <a:r>
            <a:rPr lang="en-US" sz="1400" b="1" dirty="0" smtClean="0">
              <a:latin typeface="Arial" panose="020B0604020202020204" pitchFamily="34" charset="0"/>
              <a:cs typeface="Arial" panose="020B0604020202020204" pitchFamily="34" charset="0"/>
            </a:rPr>
            <a:t>Dynamic retrieval of account data (balances, names, creditors, last payment dates, etc.)</a:t>
          </a:r>
          <a:endParaRPr lang="en-US" sz="1400" b="1" dirty="0">
            <a:latin typeface="Arial" panose="020B0604020202020204" pitchFamily="34" charset="0"/>
            <a:cs typeface="Arial" panose="020B0604020202020204" pitchFamily="34" charset="0"/>
          </a:endParaRPr>
        </a:p>
      </dgm:t>
    </dgm:pt>
    <dgm:pt modelId="{D3BA921A-8EEA-42E6-A72B-3E145F860B92}" type="parTrans" cxnId="{A871E409-F017-47F1-A0FD-278113A9630F}">
      <dgm:prSet/>
      <dgm:spPr/>
      <dgm:t>
        <a:bodyPr/>
        <a:lstStyle/>
        <a:p>
          <a:endParaRPr lang="en-US"/>
        </a:p>
      </dgm:t>
    </dgm:pt>
    <dgm:pt modelId="{8AB61DFA-FEBC-4CF9-84EC-6FBAE956B0D3}" type="sibTrans" cxnId="{A871E409-F017-47F1-A0FD-278113A9630F}">
      <dgm:prSet/>
      <dgm:spPr/>
      <dgm:t>
        <a:bodyPr/>
        <a:lstStyle/>
        <a:p>
          <a:endParaRPr lang="en-US"/>
        </a:p>
      </dgm:t>
    </dgm:pt>
    <dgm:pt modelId="{3BEEBA4C-3A82-4F68-878F-E4B859F13C3D}">
      <dgm:prSet phldrT="[Text]" custT="1"/>
      <dgm:spPr/>
      <dgm:t>
        <a:bodyPr/>
        <a:lstStyle/>
        <a:p>
          <a:r>
            <a:rPr lang="en-US" sz="1400" b="1" dirty="0" smtClean="0">
              <a:latin typeface="Arial" panose="020B0604020202020204" pitchFamily="34" charset="0"/>
              <a:cs typeface="Arial" panose="020B0604020202020204" pitchFamily="34" charset="0"/>
            </a:rPr>
            <a:t>Routing of calls to agents or third parties -depending on consumer input or call progression</a:t>
          </a:r>
          <a:endParaRPr lang="en-US" sz="1400" b="1" dirty="0">
            <a:latin typeface="Arial" panose="020B0604020202020204" pitchFamily="34" charset="0"/>
            <a:cs typeface="Arial" panose="020B0604020202020204" pitchFamily="34" charset="0"/>
          </a:endParaRPr>
        </a:p>
      </dgm:t>
    </dgm:pt>
    <dgm:pt modelId="{70283E1B-04E6-440E-A5C1-427AFD603178}" type="parTrans" cxnId="{BA1A0279-B0FE-484E-AAEE-BEBA686A22AC}">
      <dgm:prSet/>
      <dgm:spPr/>
      <dgm:t>
        <a:bodyPr/>
        <a:lstStyle/>
        <a:p>
          <a:endParaRPr lang="en-US"/>
        </a:p>
      </dgm:t>
    </dgm:pt>
    <dgm:pt modelId="{DF08B6D7-C099-4E72-B76C-5572E11E1403}" type="sibTrans" cxnId="{BA1A0279-B0FE-484E-AAEE-BEBA686A22AC}">
      <dgm:prSet/>
      <dgm:spPr/>
      <dgm:t>
        <a:bodyPr/>
        <a:lstStyle/>
        <a:p>
          <a:endParaRPr lang="en-US"/>
        </a:p>
      </dgm:t>
    </dgm:pt>
    <dgm:pt modelId="{0FB78269-34EF-407E-B8EF-C5D925A1F4E7}" type="pres">
      <dgm:prSet presAssocID="{7281DE13-D659-4C1F-8DB0-1FE8E3856846}" presName="Name0" presStyleCnt="0">
        <dgm:presLayoutVars>
          <dgm:chMax val="1"/>
          <dgm:dir/>
          <dgm:animLvl val="ctr"/>
          <dgm:resizeHandles val="exact"/>
        </dgm:presLayoutVars>
      </dgm:prSet>
      <dgm:spPr/>
      <dgm:t>
        <a:bodyPr/>
        <a:lstStyle/>
        <a:p>
          <a:endParaRPr lang="en-US"/>
        </a:p>
      </dgm:t>
    </dgm:pt>
    <dgm:pt modelId="{D5EA97BF-0FF7-443A-99F2-46EBAF246F03}" type="pres">
      <dgm:prSet presAssocID="{9E70CC70-A07C-48DB-8621-21CC28278EB9}" presName="centerShape" presStyleLbl="node0" presStyleIdx="0" presStyleCnt="1"/>
      <dgm:spPr/>
      <dgm:t>
        <a:bodyPr/>
        <a:lstStyle/>
        <a:p>
          <a:endParaRPr lang="en-US"/>
        </a:p>
      </dgm:t>
    </dgm:pt>
    <dgm:pt modelId="{C56B2423-178C-4404-AB4F-7126C28E04E3}" type="pres">
      <dgm:prSet presAssocID="{F5C8D627-D55A-4D44-8743-2AEC3743385E}" presName="node" presStyleLbl="node1" presStyleIdx="0" presStyleCnt="3" custScaleX="132685" custScaleY="132685">
        <dgm:presLayoutVars>
          <dgm:bulletEnabled val="1"/>
        </dgm:presLayoutVars>
      </dgm:prSet>
      <dgm:spPr/>
      <dgm:t>
        <a:bodyPr/>
        <a:lstStyle/>
        <a:p>
          <a:endParaRPr lang="en-US"/>
        </a:p>
      </dgm:t>
    </dgm:pt>
    <dgm:pt modelId="{06292937-289C-48FA-B7F3-3CCAA4296346}" type="pres">
      <dgm:prSet presAssocID="{F5C8D627-D55A-4D44-8743-2AEC3743385E}" presName="dummy" presStyleCnt="0"/>
      <dgm:spPr/>
    </dgm:pt>
    <dgm:pt modelId="{3B32D600-546D-458C-B74D-F6D4E5FB0AEF}" type="pres">
      <dgm:prSet presAssocID="{D051ED79-BBD6-4AD5-8B47-48771796DC03}" presName="sibTrans" presStyleLbl="sibTrans2D1" presStyleIdx="0" presStyleCnt="3"/>
      <dgm:spPr/>
      <dgm:t>
        <a:bodyPr/>
        <a:lstStyle/>
        <a:p>
          <a:endParaRPr lang="en-US"/>
        </a:p>
      </dgm:t>
    </dgm:pt>
    <dgm:pt modelId="{8D3ED465-B336-4D67-9269-D3D15A125534}" type="pres">
      <dgm:prSet presAssocID="{34E7219A-189B-4651-ADE9-3135BE631A26}" presName="node" presStyleLbl="node1" presStyleIdx="1" presStyleCnt="3" custScaleX="132686" custScaleY="132686">
        <dgm:presLayoutVars>
          <dgm:bulletEnabled val="1"/>
        </dgm:presLayoutVars>
      </dgm:prSet>
      <dgm:spPr/>
      <dgm:t>
        <a:bodyPr/>
        <a:lstStyle/>
        <a:p>
          <a:endParaRPr lang="en-US"/>
        </a:p>
      </dgm:t>
    </dgm:pt>
    <dgm:pt modelId="{1CBFE330-7665-490D-85C9-3BAD22A3F506}" type="pres">
      <dgm:prSet presAssocID="{34E7219A-189B-4651-ADE9-3135BE631A26}" presName="dummy" presStyleCnt="0"/>
      <dgm:spPr/>
    </dgm:pt>
    <dgm:pt modelId="{AB7297A7-46E4-46A3-AB4C-04C8E0E2EE0C}" type="pres">
      <dgm:prSet presAssocID="{8AB61DFA-FEBC-4CF9-84EC-6FBAE956B0D3}" presName="sibTrans" presStyleLbl="sibTrans2D1" presStyleIdx="1" presStyleCnt="3"/>
      <dgm:spPr/>
      <dgm:t>
        <a:bodyPr/>
        <a:lstStyle/>
        <a:p>
          <a:endParaRPr lang="en-US"/>
        </a:p>
      </dgm:t>
    </dgm:pt>
    <dgm:pt modelId="{CC935B6C-7D60-4E36-A7C6-C9A8C6956A46}" type="pres">
      <dgm:prSet presAssocID="{3BEEBA4C-3A82-4F68-878F-E4B859F13C3D}" presName="node" presStyleLbl="node1" presStyleIdx="2" presStyleCnt="3" custScaleX="132685" custScaleY="132685">
        <dgm:presLayoutVars>
          <dgm:bulletEnabled val="1"/>
        </dgm:presLayoutVars>
      </dgm:prSet>
      <dgm:spPr/>
      <dgm:t>
        <a:bodyPr/>
        <a:lstStyle/>
        <a:p>
          <a:endParaRPr lang="en-US"/>
        </a:p>
      </dgm:t>
    </dgm:pt>
    <dgm:pt modelId="{ABFBF57F-327C-4D01-9A25-6B1A17FEBD6C}" type="pres">
      <dgm:prSet presAssocID="{3BEEBA4C-3A82-4F68-878F-E4B859F13C3D}" presName="dummy" presStyleCnt="0"/>
      <dgm:spPr/>
    </dgm:pt>
    <dgm:pt modelId="{04F673F0-9CC7-47AC-B287-D0E642244784}" type="pres">
      <dgm:prSet presAssocID="{DF08B6D7-C099-4E72-B76C-5572E11E1403}" presName="sibTrans" presStyleLbl="sibTrans2D1" presStyleIdx="2" presStyleCnt="3"/>
      <dgm:spPr/>
      <dgm:t>
        <a:bodyPr/>
        <a:lstStyle/>
        <a:p>
          <a:endParaRPr lang="en-US"/>
        </a:p>
      </dgm:t>
    </dgm:pt>
  </dgm:ptLst>
  <dgm:cxnLst>
    <dgm:cxn modelId="{2BFFAC68-938C-4133-9839-5D6D92C969F7}" type="presOf" srcId="{8AB61DFA-FEBC-4CF9-84EC-6FBAE956B0D3}" destId="{AB7297A7-46E4-46A3-AB4C-04C8E0E2EE0C}" srcOrd="0" destOrd="0" presId="urn:microsoft.com/office/officeart/2005/8/layout/radial6"/>
    <dgm:cxn modelId="{F3FC93D6-1D3A-431B-A5B7-B990175F6BEC}" srcId="{9E70CC70-A07C-48DB-8621-21CC28278EB9}" destId="{F5C8D627-D55A-4D44-8743-2AEC3743385E}" srcOrd="0" destOrd="0" parTransId="{DC153195-F09D-4796-A007-04687EC7050A}" sibTransId="{D051ED79-BBD6-4AD5-8B47-48771796DC03}"/>
    <dgm:cxn modelId="{CA144A9C-97FE-4090-8C30-31447D4D99E9}" type="presOf" srcId="{3BEEBA4C-3A82-4F68-878F-E4B859F13C3D}" destId="{CC935B6C-7D60-4E36-A7C6-C9A8C6956A46}" srcOrd="0" destOrd="0" presId="urn:microsoft.com/office/officeart/2005/8/layout/radial6"/>
    <dgm:cxn modelId="{BFB533C5-F8A1-4B55-814A-361CD0C8E393}" srcId="{7281DE13-D659-4C1F-8DB0-1FE8E3856846}" destId="{9E70CC70-A07C-48DB-8621-21CC28278EB9}" srcOrd="0" destOrd="0" parTransId="{5C899C88-60EC-4D43-BD1C-2B2FC2B705ED}" sibTransId="{0BDC994E-F8A3-4701-918A-E37D5AFA8EED}"/>
    <dgm:cxn modelId="{BA1A0279-B0FE-484E-AAEE-BEBA686A22AC}" srcId="{9E70CC70-A07C-48DB-8621-21CC28278EB9}" destId="{3BEEBA4C-3A82-4F68-878F-E4B859F13C3D}" srcOrd="2" destOrd="0" parTransId="{70283E1B-04E6-440E-A5C1-427AFD603178}" sibTransId="{DF08B6D7-C099-4E72-B76C-5572E11E1403}"/>
    <dgm:cxn modelId="{FCC9BE1D-562F-4071-B4A3-A4FD8238D8A2}" type="presOf" srcId="{D051ED79-BBD6-4AD5-8B47-48771796DC03}" destId="{3B32D600-546D-458C-B74D-F6D4E5FB0AEF}" srcOrd="0" destOrd="0" presId="urn:microsoft.com/office/officeart/2005/8/layout/radial6"/>
    <dgm:cxn modelId="{F0FFC372-D222-4C76-ABC8-0B432A7639BC}" type="presOf" srcId="{DF08B6D7-C099-4E72-B76C-5572E11E1403}" destId="{04F673F0-9CC7-47AC-B287-D0E642244784}" srcOrd="0" destOrd="0" presId="urn:microsoft.com/office/officeart/2005/8/layout/radial6"/>
    <dgm:cxn modelId="{17CF21B9-9611-418D-8E3E-404A821EAC09}" type="presOf" srcId="{F5C8D627-D55A-4D44-8743-2AEC3743385E}" destId="{C56B2423-178C-4404-AB4F-7126C28E04E3}" srcOrd="0" destOrd="0" presId="urn:microsoft.com/office/officeart/2005/8/layout/radial6"/>
    <dgm:cxn modelId="{850E0DA6-75A6-48D7-98A4-E08C99AD195B}" type="presOf" srcId="{9E70CC70-A07C-48DB-8621-21CC28278EB9}" destId="{D5EA97BF-0FF7-443A-99F2-46EBAF246F03}" srcOrd="0" destOrd="0" presId="urn:microsoft.com/office/officeart/2005/8/layout/radial6"/>
    <dgm:cxn modelId="{A871E409-F017-47F1-A0FD-278113A9630F}" srcId="{9E70CC70-A07C-48DB-8621-21CC28278EB9}" destId="{34E7219A-189B-4651-ADE9-3135BE631A26}" srcOrd="1" destOrd="0" parTransId="{D3BA921A-8EEA-42E6-A72B-3E145F860B92}" sibTransId="{8AB61DFA-FEBC-4CF9-84EC-6FBAE956B0D3}"/>
    <dgm:cxn modelId="{B25756A9-12ED-4BCD-B336-A9A3EBED7CB5}" type="presOf" srcId="{7281DE13-D659-4C1F-8DB0-1FE8E3856846}" destId="{0FB78269-34EF-407E-B8EF-C5D925A1F4E7}" srcOrd="0" destOrd="0" presId="urn:microsoft.com/office/officeart/2005/8/layout/radial6"/>
    <dgm:cxn modelId="{7F62FFE4-E43F-4E1A-86D5-9400DE42F0F5}" type="presOf" srcId="{34E7219A-189B-4651-ADE9-3135BE631A26}" destId="{8D3ED465-B336-4D67-9269-D3D15A125534}" srcOrd="0" destOrd="0" presId="urn:microsoft.com/office/officeart/2005/8/layout/radial6"/>
    <dgm:cxn modelId="{4060392D-1F6A-4368-B714-EC5AFEC757EB}" type="presParOf" srcId="{0FB78269-34EF-407E-B8EF-C5D925A1F4E7}" destId="{D5EA97BF-0FF7-443A-99F2-46EBAF246F03}" srcOrd="0" destOrd="0" presId="urn:microsoft.com/office/officeart/2005/8/layout/radial6"/>
    <dgm:cxn modelId="{E0467A3A-0E0A-4785-8CAA-0B351B2C5E51}" type="presParOf" srcId="{0FB78269-34EF-407E-B8EF-C5D925A1F4E7}" destId="{C56B2423-178C-4404-AB4F-7126C28E04E3}" srcOrd="1" destOrd="0" presId="urn:microsoft.com/office/officeart/2005/8/layout/radial6"/>
    <dgm:cxn modelId="{3047C691-8798-44B9-B721-893C4C54FCBF}" type="presParOf" srcId="{0FB78269-34EF-407E-B8EF-C5D925A1F4E7}" destId="{06292937-289C-48FA-B7F3-3CCAA4296346}" srcOrd="2" destOrd="0" presId="urn:microsoft.com/office/officeart/2005/8/layout/radial6"/>
    <dgm:cxn modelId="{1B14DF03-2BF6-4A5A-B385-80A6951E7F2E}" type="presParOf" srcId="{0FB78269-34EF-407E-B8EF-C5D925A1F4E7}" destId="{3B32D600-546D-458C-B74D-F6D4E5FB0AEF}" srcOrd="3" destOrd="0" presId="urn:microsoft.com/office/officeart/2005/8/layout/radial6"/>
    <dgm:cxn modelId="{AE736778-5E25-4295-A9EA-3294FE68CF05}" type="presParOf" srcId="{0FB78269-34EF-407E-B8EF-C5D925A1F4E7}" destId="{8D3ED465-B336-4D67-9269-D3D15A125534}" srcOrd="4" destOrd="0" presId="urn:microsoft.com/office/officeart/2005/8/layout/radial6"/>
    <dgm:cxn modelId="{E1761AA5-727F-4A45-852E-0C5C024F33AF}" type="presParOf" srcId="{0FB78269-34EF-407E-B8EF-C5D925A1F4E7}" destId="{1CBFE330-7665-490D-85C9-3BAD22A3F506}" srcOrd="5" destOrd="0" presId="urn:microsoft.com/office/officeart/2005/8/layout/radial6"/>
    <dgm:cxn modelId="{2BDBA1FE-F0BC-4B9F-B970-9A4DCD6EF37C}" type="presParOf" srcId="{0FB78269-34EF-407E-B8EF-C5D925A1F4E7}" destId="{AB7297A7-46E4-46A3-AB4C-04C8E0E2EE0C}" srcOrd="6" destOrd="0" presId="urn:microsoft.com/office/officeart/2005/8/layout/radial6"/>
    <dgm:cxn modelId="{2A771B99-5A99-45C3-B948-1DCA51BC3BBE}" type="presParOf" srcId="{0FB78269-34EF-407E-B8EF-C5D925A1F4E7}" destId="{CC935B6C-7D60-4E36-A7C6-C9A8C6956A46}" srcOrd="7" destOrd="0" presId="urn:microsoft.com/office/officeart/2005/8/layout/radial6"/>
    <dgm:cxn modelId="{8C14D9AC-4E76-46C9-932D-F1F418FD1BD5}" type="presParOf" srcId="{0FB78269-34EF-407E-B8EF-C5D925A1F4E7}" destId="{ABFBF57F-327C-4D01-9A25-6B1A17FEBD6C}" srcOrd="8" destOrd="0" presId="urn:microsoft.com/office/officeart/2005/8/layout/radial6"/>
    <dgm:cxn modelId="{A21B1F66-2E33-4208-8FBE-ECBCD522221C}" type="presParOf" srcId="{0FB78269-34EF-407E-B8EF-C5D925A1F4E7}" destId="{04F673F0-9CC7-47AC-B287-D0E64224478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66738D-0991-4270-91A0-B90B374FA9E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A37F9D39-F802-47DB-9724-33BC17B9EFE0}">
      <dgm:prSet phldrT="[Text]" custT="1"/>
      <dgm:spPr/>
      <dgm:t>
        <a:bodyPr/>
        <a:lstStyle/>
        <a:p>
          <a:r>
            <a:rPr lang="en-US" sz="1600" dirty="0" smtClean="0">
              <a:latin typeface="Arial" panose="020B0604020202020204" pitchFamily="34" charset="0"/>
              <a:cs typeface="Arial" panose="020B0604020202020204" pitchFamily="34" charset="0"/>
            </a:rPr>
            <a:t>It is an Action! </a:t>
          </a:r>
          <a:endParaRPr lang="en-US" sz="1600" dirty="0">
            <a:latin typeface="Arial" panose="020B0604020202020204" pitchFamily="34" charset="0"/>
            <a:cs typeface="Arial" panose="020B0604020202020204" pitchFamily="34" charset="0"/>
          </a:endParaRPr>
        </a:p>
      </dgm:t>
    </dgm:pt>
    <dgm:pt modelId="{BA9C8890-4AF7-41CE-8E11-38B197CA1C52}" type="parTrans" cxnId="{6410586F-6569-4833-AC2D-A15979B38441}">
      <dgm:prSet/>
      <dgm:spPr/>
      <dgm:t>
        <a:bodyPr/>
        <a:lstStyle/>
        <a:p>
          <a:endParaRPr lang="en-US"/>
        </a:p>
      </dgm:t>
    </dgm:pt>
    <dgm:pt modelId="{E07981B1-3AD8-4D9F-B26F-BF163A2817C5}" type="sibTrans" cxnId="{6410586F-6569-4833-AC2D-A15979B38441}">
      <dgm:prSet/>
      <dgm:spPr/>
      <dgm:t>
        <a:bodyPr/>
        <a:lstStyle/>
        <a:p>
          <a:endParaRPr lang="en-US"/>
        </a:p>
      </dgm:t>
    </dgm:pt>
    <dgm:pt modelId="{159D3D7E-7D3B-4144-9746-56B440B3CFCC}">
      <dgm:prSet custT="1"/>
      <dgm:spPr/>
      <dgm:t>
        <a:bodyPr/>
        <a:lstStyle/>
        <a:p>
          <a:r>
            <a:rPr lang="en-US" sz="1600" dirty="0" smtClean="0">
              <a:latin typeface="Arial" panose="020B0604020202020204" pitchFamily="34" charset="0"/>
              <a:cs typeface="Arial" panose="020B0604020202020204" pitchFamily="34" charset="0"/>
            </a:rPr>
            <a:t>It allows the agents to make the same decision that the manager or owner would make if THEY were working the account</a:t>
          </a:r>
          <a:endParaRPr lang="en-US" sz="1600" dirty="0">
            <a:latin typeface="Arial" panose="020B0604020202020204" pitchFamily="34" charset="0"/>
            <a:cs typeface="Arial" panose="020B0604020202020204" pitchFamily="34" charset="0"/>
          </a:endParaRPr>
        </a:p>
      </dgm:t>
    </dgm:pt>
    <dgm:pt modelId="{E86A1E43-5B65-475D-A228-21AE71A232CB}" type="parTrans" cxnId="{D83904D1-6BFB-4EE8-8B23-400023BB19CF}">
      <dgm:prSet/>
      <dgm:spPr/>
      <dgm:t>
        <a:bodyPr/>
        <a:lstStyle/>
        <a:p>
          <a:endParaRPr lang="en-US"/>
        </a:p>
      </dgm:t>
    </dgm:pt>
    <dgm:pt modelId="{188FD346-D027-4AD3-93A4-0D15E4CD8649}" type="sibTrans" cxnId="{D83904D1-6BFB-4EE8-8B23-400023BB19CF}">
      <dgm:prSet/>
      <dgm:spPr/>
      <dgm:t>
        <a:bodyPr/>
        <a:lstStyle/>
        <a:p>
          <a:endParaRPr lang="en-US"/>
        </a:p>
      </dgm:t>
    </dgm:pt>
    <dgm:pt modelId="{2B1A7910-1B32-413C-A31E-E49A94A0F6FC}">
      <dgm:prSet custT="1"/>
      <dgm:spPr/>
      <dgm:t>
        <a:bodyPr/>
        <a:lstStyle/>
        <a:p>
          <a:r>
            <a:rPr lang="en-US" sz="1600" dirty="0" smtClean="0">
              <a:latin typeface="Arial" panose="020B0604020202020204" pitchFamily="34" charset="0"/>
              <a:cs typeface="Arial" panose="020B0604020202020204" pitchFamily="34" charset="0"/>
            </a:rPr>
            <a:t> It helps you stop the overworking and under working of accounts</a:t>
          </a:r>
          <a:endParaRPr lang="en-US" sz="1600" dirty="0">
            <a:latin typeface="Arial" panose="020B0604020202020204" pitchFamily="34" charset="0"/>
            <a:cs typeface="Arial" panose="020B0604020202020204" pitchFamily="34" charset="0"/>
          </a:endParaRPr>
        </a:p>
      </dgm:t>
    </dgm:pt>
    <dgm:pt modelId="{B05A8F65-2A91-4948-AE38-B839AF7BC66E}" type="parTrans" cxnId="{D16153C7-96FE-4B8A-B5B0-551BC91DDD0B}">
      <dgm:prSet/>
      <dgm:spPr/>
      <dgm:t>
        <a:bodyPr/>
        <a:lstStyle/>
        <a:p>
          <a:endParaRPr lang="en-US"/>
        </a:p>
      </dgm:t>
    </dgm:pt>
    <dgm:pt modelId="{7FE46A1F-A8E6-4B7A-B4E0-088FC5D34E1C}" type="sibTrans" cxnId="{D16153C7-96FE-4B8A-B5B0-551BC91DDD0B}">
      <dgm:prSet/>
      <dgm:spPr/>
      <dgm:t>
        <a:bodyPr/>
        <a:lstStyle/>
        <a:p>
          <a:endParaRPr lang="en-US"/>
        </a:p>
      </dgm:t>
    </dgm:pt>
    <dgm:pt modelId="{6CFCD807-46A0-42E1-874D-5C57960A94F4}">
      <dgm:prSet custT="1"/>
      <dgm:spPr/>
      <dgm:t>
        <a:bodyPr/>
        <a:lstStyle/>
        <a:p>
          <a:r>
            <a:rPr lang="en-US" sz="1600" dirty="0" smtClean="0">
              <a:latin typeface="Arial" panose="020B0604020202020204" pitchFamily="34" charset="0"/>
              <a:cs typeface="Arial" panose="020B0604020202020204" pitchFamily="34" charset="0"/>
            </a:rPr>
            <a:t> It is user defined</a:t>
          </a:r>
          <a:endParaRPr lang="en-US" sz="1600" dirty="0">
            <a:latin typeface="Arial" panose="020B0604020202020204" pitchFamily="34" charset="0"/>
            <a:cs typeface="Arial" panose="020B0604020202020204" pitchFamily="34" charset="0"/>
          </a:endParaRPr>
        </a:p>
      </dgm:t>
    </dgm:pt>
    <dgm:pt modelId="{5D71AF74-028F-4AB7-B4A2-FFEF78ED4BFE}" type="parTrans" cxnId="{0D7D53A5-C8CD-4A89-BE6E-2CCB10609A00}">
      <dgm:prSet/>
      <dgm:spPr/>
      <dgm:t>
        <a:bodyPr/>
        <a:lstStyle/>
        <a:p>
          <a:endParaRPr lang="en-US"/>
        </a:p>
      </dgm:t>
    </dgm:pt>
    <dgm:pt modelId="{E58C158F-40F6-49D8-81AE-8B62A5DCDAB2}" type="sibTrans" cxnId="{0D7D53A5-C8CD-4A89-BE6E-2CCB10609A00}">
      <dgm:prSet/>
      <dgm:spPr/>
      <dgm:t>
        <a:bodyPr/>
        <a:lstStyle/>
        <a:p>
          <a:endParaRPr lang="en-US"/>
        </a:p>
      </dgm:t>
    </dgm:pt>
    <dgm:pt modelId="{5C46572A-AB58-40D3-92C1-BFD380FF81AB}">
      <dgm:prSet custT="1"/>
      <dgm:spPr/>
      <dgm:t>
        <a:bodyPr/>
        <a:lstStyle/>
        <a:p>
          <a:r>
            <a:rPr lang="en-US" sz="1600" dirty="0" smtClean="0">
              <a:latin typeface="Arial" panose="020B0604020202020204" pitchFamily="34" charset="0"/>
              <a:cs typeface="Arial" panose="020B0604020202020204" pitchFamily="34" charset="0"/>
            </a:rPr>
            <a:t> It can behave differently based on clients, collectors, ACats (type of accounts), whether they are in a Contact Series or not</a:t>
          </a:r>
          <a:endParaRPr lang="en-US" sz="1600" dirty="0">
            <a:latin typeface="Arial" panose="020B0604020202020204" pitchFamily="34" charset="0"/>
            <a:cs typeface="Arial" panose="020B0604020202020204" pitchFamily="34" charset="0"/>
          </a:endParaRPr>
        </a:p>
      </dgm:t>
    </dgm:pt>
    <dgm:pt modelId="{30FEC742-4D37-4161-A913-19D8AEB7AC6C}" type="parTrans" cxnId="{4823207F-249D-460F-B799-69AF2377C812}">
      <dgm:prSet/>
      <dgm:spPr/>
      <dgm:t>
        <a:bodyPr/>
        <a:lstStyle/>
        <a:p>
          <a:endParaRPr lang="en-US"/>
        </a:p>
      </dgm:t>
    </dgm:pt>
    <dgm:pt modelId="{EAE6D2C7-8EAB-4273-8471-17EE99CF7B6E}" type="sibTrans" cxnId="{4823207F-249D-460F-B799-69AF2377C812}">
      <dgm:prSet/>
      <dgm:spPr/>
      <dgm:t>
        <a:bodyPr/>
        <a:lstStyle/>
        <a:p>
          <a:endParaRPr lang="en-US"/>
        </a:p>
      </dgm:t>
    </dgm:pt>
    <dgm:pt modelId="{EA2D4575-C841-4BE7-AF6B-4B09CC80D31B}">
      <dgm:prSet custT="1"/>
      <dgm:spPr/>
      <dgm:t>
        <a:bodyPr/>
        <a:lstStyle/>
        <a:p>
          <a:r>
            <a:rPr lang="en-US" sz="1600" dirty="0" smtClean="0">
              <a:latin typeface="Arial" panose="020B0604020202020204" pitchFamily="34" charset="0"/>
              <a:cs typeface="Arial" panose="020B0604020202020204" pitchFamily="34" charset="0"/>
            </a:rPr>
            <a:t>It can make decisions today based on what you may find in the future</a:t>
          </a:r>
          <a:endParaRPr lang="en-US" sz="1600" dirty="0">
            <a:latin typeface="Arial" panose="020B0604020202020204" pitchFamily="34" charset="0"/>
            <a:cs typeface="Arial" panose="020B0604020202020204" pitchFamily="34" charset="0"/>
          </a:endParaRPr>
        </a:p>
      </dgm:t>
    </dgm:pt>
    <dgm:pt modelId="{DF48696F-4021-49A5-AB58-33EB43C46C36}" type="parTrans" cxnId="{F21351CE-8474-4EDD-BF71-929D9B93EE77}">
      <dgm:prSet/>
      <dgm:spPr/>
      <dgm:t>
        <a:bodyPr/>
        <a:lstStyle/>
        <a:p>
          <a:endParaRPr lang="en-US"/>
        </a:p>
      </dgm:t>
    </dgm:pt>
    <dgm:pt modelId="{BAD8613B-FF46-4294-8B11-E8914C182AF9}" type="sibTrans" cxnId="{F21351CE-8474-4EDD-BF71-929D9B93EE77}">
      <dgm:prSet/>
      <dgm:spPr/>
      <dgm:t>
        <a:bodyPr/>
        <a:lstStyle/>
        <a:p>
          <a:endParaRPr lang="en-US"/>
        </a:p>
      </dgm:t>
    </dgm:pt>
    <dgm:pt modelId="{0424DAEE-138C-427C-8B3E-E282430665D7}">
      <dgm:prSet phldrT="[Text]" custT="1"/>
      <dgm:spPr/>
      <dgm:t>
        <a:bodyPr/>
        <a:lstStyle/>
        <a:p>
          <a:r>
            <a:rPr lang="en-US" sz="1600" dirty="0" smtClean="0">
              <a:latin typeface="Arial" panose="020B0604020202020204" pitchFamily="34" charset="0"/>
              <a:cs typeface="Arial" panose="020B0604020202020204" pitchFamily="34" charset="0"/>
            </a:rPr>
            <a:t>It is the collector telling the system what just occurred</a:t>
          </a:r>
          <a:endParaRPr lang="en-US" sz="1600" dirty="0">
            <a:latin typeface="Arial" panose="020B0604020202020204" pitchFamily="34" charset="0"/>
            <a:cs typeface="Arial" panose="020B0604020202020204" pitchFamily="34" charset="0"/>
          </a:endParaRPr>
        </a:p>
      </dgm:t>
    </dgm:pt>
    <dgm:pt modelId="{D959D982-C8AD-4EEE-8A17-063A6EADCA9F}" type="parTrans" cxnId="{C4598779-FE76-4B04-91C6-5063D40B81DE}">
      <dgm:prSet/>
      <dgm:spPr/>
      <dgm:t>
        <a:bodyPr/>
        <a:lstStyle/>
        <a:p>
          <a:endParaRPr lang="en-US"/>
        </a:p>
      </dgm:t>
    </dgm:pt>
    <dgm:pt modelId="{DF31D55A-1285-4B8B-80E7-BC357176EC64}" type="sibTrans" cxnId="{C4598779-FE76-4B04-91C6-5063D40B81DE}">
      <dgm:prSet/>
      <dgm:spPr/>
      <dgm:t>
        <a:bodyPr/>
        <a:lstStyle/>
        <a:p>
          <a:endParaRPr lang="en-US"/>
        </a:p>
      </dgm:t>
    </dgm:pt>
    <dgm:pt modelId="{FA4B05D0-7F6A-4792-B22B-87CC18D1AF86}" type="pres">
      <dgm:prSet presAssocID="{8D66738D-0991-4270-91A0-B90B374FA9E1}" presName="diagram" presStyleCnt="0">
        <dgm:presLayoutVars>
          <dgm:dir/>
          <dgm:resizeHandles val="exact"/>
        </dgm:presLayoutVars>
      </dgm:prSet>
      <dgm:spPr/>
      <dgm:t>
        <a:bodyPr/>
        <a:lstStyle/>
        <a:p>
          <a:endParaRPr lang="en-US"/>
        </a:p>
      </dgm:t>
    </dgm:pt>
    <dgm:pt modelId="{3D52C0A5-B78B-4288-B2E6-122C6B604A78}" type="pres">
      <dgm:prSet presAssocID="{A37F9D39-F802-47DB-9724-33BC17B9EFE0}" presName="node" presStyleLbl="node1" presStyleIdx="0" presStyleCnt="7">
        <dgm:presLayoutVars>
          <dgm:bulletEnabled val="1"/>
        </dgm:presLayoutVars>
      </dgm:prSet>
      <dgm:spPr/>
      <dgm:t>
        <a:bodyPr/>
        <a:lstStyle/>
        <a:p>
          <a:endParaRPr lang="en-US"/>
        </a:p>
      </dgm:t>
    </dgm:pt>
    <dgm:pt modelId="{36E3E984-3BBB-43BE-8EAE-B4E4A4E6682E}" type="pres">
      <dgm:prSet presAssocID="{E07981B1-3AD8-4D9F-B26F-BF163A2817C5}" presName="sibTrans" presStyleCnt="0"/>
      <dgm:spPr/>
    </dgm:pt>
    <dgm:pt modelId="{D8B39F3E-BAD1-43D6-90F0-B8CE7E1FCD53}" type="pres">
      <dgm:prSet presAssocID="{0424DAEE-138C-427C-8B3E-E282430665D7}" presName="node" presStyleLbl="node1" presStyleIdx="1" presStyleCnt="7">
        <dgm:presLayoutVars>
          <dgm:bulletEnabled val="1"/>
        </dgm:presLayoutVars>
      </dgm:prSet>
      <dgm:spPr/>
      <dgm:t>
        <a:bodyPr/>
        <a:lstStyle/>
        <a:p>
          <a:endParaRPr lang="en-US"/>
        </a:p>
      </dgm:t>
    </dgm:pt>
    <dgm:pt modelId="{D77B29D4-D6FC-4A51-8E9E-62791F6C6AE0}" type="pres">
      <dgm:prSet presAssocID="{DF31D55A-1285-4B8B-80E7-BC357176EC64}" presName="sibTrans" presStyleCnt="0"/>
      <dgm:spPr/>
    </dgm:pt>
    <dgm:pt modelId="{3E840EFC-06DD-40B0-B42A-009E4F34AFEE}" type="pres">
      <dgm:prSet presAssocID="{159D3D7E-7D3B-4144-9746-56B440B3CFCC}" presName="node" presStyleLbl="node1" presStyleIdx="2" presStyleCnt="7">
        <dgm:presLayoutVars>
          <dgm:bulletEnabled val="1"/>
        </dgm:presLayoutVars>
      </dgm:prSet>
      <dgm:spPr/>
      <dgm:t>
        <a:bodyPr/>
        <a:lstStyle/>
        <a:p>
          <a:endParaRPr lang="en-US"/>
        </a:p>
      </dgm:t>
    </dgm:pt>
    <dgm:pt modelId="{C78D4933-847F-433E-911D-2A183E4DD61C}" type="pres">
      <dgm:prSet presAssocID="{188FD346-D027-4AD3-93A4-0D15E4CD8649}" presName="sibTrans" presStyleCnt="0"/>
      <dgm:spPr/>
    </dgm:pt>
    <dgm:pt modelId="{3A2F485A-1110-42B3-9DCF-D3627406C734}" type="pres">
      <dgm:prSet presAssocID="{2B1A7910-1B32-413C-A31E-E49A94A0F6FC}" presName="node" presStyleLbl="node1" presStyleIdx="3" presStyleCnt="7">
        <dgm:presLayoutVars>
          <dgm:bulletEnabled val="1"/>
        </dgm:presLayoutVars>
      </dgm:prSet>
      <dgm:spPr/>
      <dgm:t>
        <a:bodyPr/>
        <a:lstStyle/>
        <a:p>
          <a:endParaRPr lang="en-US"/>
        </a:p>
      </dgm:t>
    </dgm:pt>
    <dgm:pt modelId="{182222B6-2EBA-430C-B9B4-0B53A70A99DB}" type="pres">
      <dgm:prSet presAssocID="{7FE46A1F-A8E6-4B7A-B4E0-088FC5D34E1C}" presName="sibTrans" presStyleCnt="0"/>
      <dgm:spPr/>
    </dgm:pt>
    <dgm:pt modelId="{945A4C63-0352-4C33-AF40-18B8270D10F8}" type="pres">
      <dgm:prSet presAssocID="{6CFCD807-46A0-42E1-874D-5C57960A94F4}" presName="node" presStyleLbl="node1" presStyleIdx="4" presStyleCnt="7">
        <dgm:presLayoutVars>
          <dgm:bulletEnabled val="1"/>
        </dgm:presLayoutVars>
      </dgm:prSet>
      <dgm:spPr/>
      <dgm:t>
        <a:bodyPr/>
        <a:lstStyle/>
        <a:p>
          <a:endParaRPr lang="en-US"/>
        </a:p>
      </dgm:t>
    </dgm:pt>
    <dgm:pt modelId="{E571CF7D-50D2-46CB-A090-72F4AEACD135}" type="pres">
      <dgm:prSet presAssocID="{E58C158F-40F6-49D8-81AE-8B62A5DCDAB2}" presName="sibTrans" presStyleCnt="0"/>
      <dgm:spPr/>
    </dgm:pt>
    <dgm:pt modelId="{5D36BE72-094A-4C0E-BB05-686A4452E845}" type="pres">
      <dgm:prSet presAssocID="{5C46572A-AB58-40D3-92C1-BFD380FF81AB}" presName="node" presStyleLbl="node1" presStyleIdx="5" presStyleCnt="7">
        <dgm:presLayoutVars>
          <dgm:bulletEnabled val="1"/>
        </dgm:presLayoutVars>
      </dgm:prSet>
      <dgm:spPr/>
      <dgm:t>
        <a:bodyPr/>
        <a:lstStyle/>
        <a:p>
          <a:endParaRPr lang="en-US"/>
        </a:p>
      </dgm:t>
    </dgm:pt>
    <dgm:pt modelId="{13C080F1-5FFF-4E11-8EBE-B7019372FA9B}" type="pres">
      <dgm:prSet presAssocID="{EAE6D2C7-8EAB-4273-8471-17EE99CF7B6E}" presName="sibTrans" presStyleCnt="0"/>
      <dgm:spPr/>
    </dgm:pt>
    <dgm:pt modelId="{1F42DB5B-5A83-49E6-8F98-3EC0ED039AA6}" type="pres">
      <dgm:prSet presAssocID="{EA2D4575-C841-4BE7-AF6B-4B09CC80D31B}" presName="node" presStyleLbl="node1" presStyleIdx="6" presStyleCnt="7">
        <dgm:presLayoutVars>
          <dgm:bulletEnabled val="1"/>
        </dgm:presLayoutVars>
      </dgm:prSet>
      <dgm:spPr/>
      <dgm:t>
        <a:bodyPr/>
        <a:lstStyle/>
        <a:p>
          <a:endParaRPr lang="en-US"/>
        </a:p>
      </dgm:t>
    </dgm:pt>
  </dgm:ptLst>
  <dgm:cxnLst>
    <dgm:cxn modelId="{8034D5A7-D8D8-411E-A544-EE14F7967911}" type="presOf" srcId="{159D3D7E-7D3B-4144-9746-56B440B3CFCC}" destId="{3E840EFC-06DD-40B0-B42A-009E4F34AFEE}" srcOrd="0" destOrd="0" presId="urn:microsoft.com/office/officeart/2005/8/layout/default#1"/>
    <dgm:cxn modelId="{905EA9A9-4F86-4780-8D19-0183E6B09FD6}" type="presOf" srcId="{6CFCD807-46A0-42E1-874D-5C57960A94F4}" destId="{945A4C63-0352-4C33-AF40-18B8270D10F8}" srcOrd="0" destOrd="0" presId="urn:microsoft.com/office/officeart/2005/8/layout/default#1"/>
    <dgm:cxn modelId="{1E9E3465-0197-4D71-847C-085885067D68}" type="presOf" srcId="{0424DAEE-138C-427C-8B3E-E282430665D7}" destId="{D8B39F3E-BAD1-43D6-90F0-B8CE7E1FCD53}" srcOrd="0" destOrd="0" presId="urn:microsoft.com/office/officeart/2005/8/layout/default#1"/>
    <dgm:cxn modelId="{6067BA01-F355-4B47-9E1F-7295F0455EAB}" type="presOf" srcId="{A37F9D39-F802-47DB-9724-33BC17B9EFE0}" destId="{3D52C0A5-B78B-4288-B2E6-122C6B604A78}" srcOrd="0" destOrd="0" presId="urn:microsoft.com/office/officeart/2005/8/layout/default#1"/>
    <dgm:cxn modelId="{0D7D53A5-C8CD-4A89-BE6E-2CCB10609A00}" srcId="{8D66738D-0991-4270-91A0-B90B374FA9E1}" destId="{6CFCD807-46A0-42E1-874D-5C57960A94F4}" srcOrd="4" destOrd="0" parTransId="{5D71AF74-028F-4AB7-B4A2-FFEF78ED4BFE}" sibTransId="{E58C158F-40F6-49D8-81AE-8B62A5DCDAB2}"/>
    <dgm:cxn modelId="{65E1E84F-D8A8-4CF1-8D23-F554C4F44634}" type="presOf" srcId="{8D66738D-0991-4270-91A0-B90B374FA9E1}" destId="{FA4B05D0-7F6A-4792-B22B-87CC18D1AF86}" srcOrd="0" destOrd="0" presId="urn:microsoft.com/office/officeart/2005/8/layout/default#1"/>
    <dgm:cxn modelId="{4823207F-249D-460F-B799-69AF2377C812}" srcId="{8D66738D-0991-4270-91A0-B90B374FA9E1}" destId="{5C46572A-AB58-40D3-92C1-BFD380FF81AB}" srcOrd="5" destOrd="0" parTransId="{30FEC742-4D37-4161-A913-19D8AEB7AC6C}" sibTransId="{EAE6D2C7-8EAB-4273-8471-17EE99CF7B6E}"/>
    <dgm:cxn modelId="{24DA9298-9241-4459-BC33-DBCED05BC814}" type="presOf" srcId="{5C46572A-AB58-40D3-92C1-BFD380FF81AB}" destId="{5D36BE72-094A-4C0E-BB05-686A4452E845}" srcOrd="0" destOrd="0" presId="urn:microsoft.com/office/officeart/2005/8/layout/default#1"/>
    <dgm:cxn modelId="{C4598779-FE76-4B04-91C6-5063D40B81DE}" srcId="{8D66738D-0991-4270-91A0-B90B374FA9E1}" destId="{0424DAEE-138C-427C-8B3E-E282430665D7}" srcOrd="1" destOrd="0" parTransId="{D959D982-C8AD-4EEE-8A17-063A6EADCA9F}" sibTransId="{DF31D55A-1285-4B8B-80E7-BC357176EC64}"/>
    <dgm:cxn modelId="{6410586F-6569-4833-AC2D-A15979B38441}" srcId="{8D66738D-0991-4270-91A0-B90B374FA9E1}" destId="{A37F9D39-F802-47DB-9724-33BC17B9EFE0}" srcOrd="0" destOrd="0" parTransId="{BA9C8890-4AF7-41CE-8E11-38B197CA1C52}" sibTransId="{E07981B1-3AD8-4D9F-B26F-BF163A2817C5}"/>
    <dgm:cxn modelId="{32BBE127-34FC-4E2B-9FC4-6EE960980CD0}" type="presOf" srcId="{EA2D4575-C841-4BE7-AF6B-4B09CC80D31B}" destId="{1F42DB5B-5A83-49E6-8F98-3EC0ED039AA6}" srcOrd="0" destOrd="0" presId="urn:microsoft.com/office/officeart/2005/8/layout/default#1"/>
    <dgm:cxn modelId="{F21351CE-8474-4EDD-BF71-929D9B93EE77}" srcId="{8D66738D-0991-4270-91A0-B90B374FA9E1}" destId="{EA2D4575-C841-4BE7-AF6B-4B09CC80D31B}" srcOrd="6" destOrd="0" parTransId="{DF48696F-4021-49A5-AB58-33EB43C46C36}" sibTransId="{BAD8613B-FF46-4294-8B11-E8914C182AF9}"/>
    <dgm:cxn modelId="{D83904D1-6BFB-4EE8-8B23-400023BB19CF}" srcId="{8D66738D-0991-4270-91A0-B90B374FA9E1}" destId="{159D3D7E-7D3B-4144-9746-56B440B3CFCC}" srcOrd="2" destOrd="0" parTransId="{E86A1E43-5B65-475D-A228-21AE71A232CB}" sibTransId="{188FD346-D027-4AD3-93A4-0D15E4CD8649}"/>
    <dgm:cxn modelId="{D16153C7-96FE-4B8A-B5B0-551BC91DDD0B}" srcId="{8D66738D-0991-4270-91A0-B90B374FA9E1}" destId="{2B1A7910-1B32-413C-A31E-E49A94A0F6FC}" srcOrd="3" destOrd="0" parTransId="{B05A8F65-2A91-4948-AE38-B839AF7BC66E}" sibTransId="{7FE46A1F-A8E6-4B7A-B4E0-088FC5D34E1C}"/>
    <dgm:cxn modelId="{69EE6E6A-44B4-4C6D-BFF7-CC2710BB4BC4}" type="presOf" srcId="{2B1A7910-1B32-413C-A31E-E49A94A0F6FC}" destId="{3A2F485A-1110-42B3-9DCF-D3627406C734}" srcOrd="0" destOrd="0" presId="urn:microsoft.com/office/officeart/2005/8/layout/default#1"/>
    <dgm:cxn modelId="{0F023AB6-EEDB-43CB-9736-2882F4E6488D}" type="presParOf" srcId="{FA4B05D0-7F6A-4792-B22B-87CC18D1AF86}" destId="{3D52C0A5-B78B-4288-B2E6-122C6B604A78}" srcOrd="0" destOrd="0" presId="urn:microsoft.com/office/officeart/2005/8/layout/default#1"/>
    <dgm:cxn modelId="{85DA97C9-802C-4E7D-A3AC-F4244E22C666}" type="presParOf" srcId="{FA4B05D0-7F6A-4792-B22B-87CC18D1AF86}" destId="{36E3E984-3BBB-43BE-8EAE-B4E4A4E6682E}" srcOrd="1" destOrd="0" presId="urn:microsoft.com/office/officeart/2005/8/layout/default#1"/>
    <dgm:cxn modelId="{6D9B0F3B-1A31-4B4C-BC08-4E3A007D0372}" type="presParOf" srcId="{FA4B05D0-7F6A-4792-B22B-87CC18D1AF86}" destId="{D8B39F3E-BAD1-43D6-90F0-B8CE7E1FCD53}" srcOrd="2" destOrd="0" presId="urn:microsoft.com/office/officeart/2005/8/layout/default#1"/>
    <dgm:cxn modelId="{C4E873F8-975B-4293-8D38-E0AD9A4BEAD6}" type="presParOf" srcId="{FA4B05D0-7F6A-4792-B22B-87CC18D1AF86}" destId="{D77B29D4-D6FC-4A51-8E9E-62791F6C6AE0}" srcOrd="3" destOrd="0" presId="urn:microsoft.com/office/officeart/2005/8/layout/default#1"/>
    <dgm:cxn modelId="{62547E7F-BA92-4511-A7BC-C6070347107B}" type="presParOf" srcId="{FA4B05D0-7F6A-4792-B22B-87CC18D1AF86}" destId="{3E840EFC-06DD-40B0-B42A-009E4F34AFEE}" srcOrd="4" destOrd="0" presId="urn:microsoft.com/office/officeart/2005/8/layout/default#1"/>
    <dgm:cxn modelId="{29629522-AF20-4980-82E4-0711F7A354D6}" type="presParOf" srcId="{FA4B05D0-7F6A-4792-B22B-87CC18D1AF86}" destId="{C78D4933-847F-433E-911D-2A183E4DD61C}" srcOrd="5" destOrd="0" presId="urn:microsoft.com/office/officeart/2005/8/layout/default#1"/>
    <dgm:cxn modelId="{F2F6DE13-B308-4079-890D-B12A1529030C}" type="presParOf" srcId="{FA4B05D0-7F6A-4792-B22B-87CC18D1AF86}" destId="{3A2F485A-1110-42B3-9DCF-D3627406C734}" srcOrd="6" destOrd="0" presId="urn:microsoft.com/office/officeart/2005/8/layout/default#1"/>
    <dgm:cxn modelId="{A821E430-C7C4-4837-BBDA-A6A94344CAAA}" type="presParOf" srcId="{FA4B05D0-7F6A-4792-B22B-87CC18D1AF86}" destId="{182222B6-2EBA-430C-B9B4-0B53A70A99DB}" srcOrd="7" destOrd="0" presId="urn:microsoft.com/office/officeart/2005/8/layout/default#1"/>
    <dgm:cxn modelId="{B1010330-AE0C-48B4-BFFD-198761E78A5F}" type="presParOf" srcId="{FA4B05D0-7F6A-4792-B22B-87CC18D1AF86}" destId="{945A4C63-0352-4C33-AF40-18B8270D10F8}" srcOrd="8" destOrd="0" presId="urn:microsoft.com/office/officeart/2005/8/layout/default#1"/>
    <dgm:cxn modelId="{35A83014-E765-484B-8517-79C82CC8BF63}" type="presParOf" srcId="{FA4B05D0-7F6A-4792-B22B-87CC18D1AF86}" destId="{E571CF7D-50D2-46CB-A090-72F4AEACD135}" srcOrd="9" destOrd="0" presId="urn:microsoft.com/office/officeart/2005/8/layout/default#1"/>
    <dgm:cxn modelId="{417357BB-0E8C-4565-991D-190A2222A00D}" type="presParOf" srcId="{FA4B05D0-7F6A-4792-B22B-87CC18D1AF86}" destId="{5D36BE72-094A-4C0E-BB05-686A4452E845}" srcOrd="10" destOrd="0" presId="urn:microsoft.com/office/officeart/2005/8/layout/default#1"/>
    <dgm:cxn modelId="{D50A8AB1-B323-4A06-BBDC-A716D8B557A2}" type="presParOf" srcId="{FA4B05D0-7F6A-4792-B22B-87CC18D1AF86}" destId="{13C080F1-5FFF-4E11-8EBE-B7019372FA9B}" srcOrd="11" destOrd="0" presId="urn:microsoft.com/office/officeart/2005/8/layout/default#1"/>
    <dgm:cxn modelId="{84FD037C-9BC1-4ABC-B90C-6251572A1B6D}" type="presParOf" srcId="{FA4B05D0-7F6A-4792-B22B-87CC18D1AF86}" destId="{1F42DB5B-5A83-49E6-8F98-3EC0ED039AA6}"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F31FF7-F8C0-4D0A-81A0-9EDE4B0F070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9B2AC3A-7AF9-47E1-86D1-607129CEB185}">
      <dgm:prSet phldrT="[Text]" custT="1"/>
      <dgm:spPr/>
      <dgm:t>
        <a:bodyPr/>
        <a:lstStyle/>
        <a:p>
          <a:r>
            <a:rPr lang="en-US" sz="1600" baseline="0" dirty="0" smtClean="0">
              <a:latin typeface="Arial" panose="020B0604020202020204" pitchFamily="34" charset="0"/>
            </a:rPr>
            <a:t>Account List for Audit</a:t>
          </a:r>
          <a:endParaRPr lang="en-US" sz="1600" baseline="0" dirty="0">
            <a:latin typeface="Arial" panose="020B0604020202020204" pitchFamily="34" charset="0"/>
          </a:endParaRPr>
        </a:p>
      </dgm:t>
    </dgm:pt>
    <dgm:pt modelId="{4C0C9D11-8E56-4A0C-B4E7-D953C0355B14}" type="parTrans" cxnId="{2CC0FFB8-EB26-4005-A30A-EA4AE0E35C73}">
      <dgm:prSet/>
      <dgm:spPr/>
      <dgm:t>
        <a:bodyPr/>
        <a:lstStyle/>
        <a:p>
          <a:endParaRPr lang="en-US"/>
        </a:p>
      </dgm:t>
    </dgm:pt>
    <dgm:pt modelId="{518ECABC-5CF7-484D-AC56-D8B12C10E5EE}" type="sibTrans" cxnId="{2CC0FFB8-EB26-4005-A30A-EA4AE0E35C73}">
      <dgm:prSet/>
      <dgm:spPr/>
      <dgm:t>
        <a:bodyPr/>
        <a:lstStyle/>
        <a:p>
          <a:endParaRPr lang="en-US"/>
        </a:p>
      </dgm:t>
    </dgm:pt>
    <dgm:pt modelId="{1E43764F-781F-47CE-BC4F-3728640E6B08}">
      <dgm:prSet phldrT="[Text]" custT="1"/>
      <dgm:spPr/>
      <dgm:t>
        <a:bodyPr/>
        <a:lstStyle/>
        <a:p>
          <a:r>
            <a:rPr lang="en-US" sz="1600" baseline="0" dirty="0" smtClean="0">
              <a:latin typeface="Arial" panose="020B0604020202020204" pitchFamily="34" charset="0"/>
            </a:rPr>
            <a:t>Be viewed online</a:t>
          </a:r>
          <a:endParaRPr lang="en-US" sz="1600" baseline="0" dirty="0">
            <a:latin typeface="Arial" panose="020B0604020202020204" pitchFamily="34" charset="0"/>
          </a:endParaRPr>
        </a:p>
      </dgm:t>
    </dgm:pt>
    <dgm:pt modelId="{CA603D94-75E3-44B4-A806-A93FF2FB18D8}" type="parTrans" cxnId="{DC09A116-EC32-499E-B786-6644F67B5D0F}">
      <dgm:prSet/>
      <dgm:spPr/>
      <dgm:t>
        <a:bodyPr/>
        <a:lstStyle/>
        <a:p>
          <a:endParaRPr lang="en-US"/>
        </a:p>
      </dgm:t>
    </dgm:pt>
    <dgm:pt modelId="{58C97BCA-9E22-4000-9B3C-E0AA99583A85}" type="sibTrans" cxnId="{DC09A116-EC32-499E-B786-6644F67B5D0F}">
      <dgm:prSet/>
      <dgm:spPr/>
      <dgm:t>
        <a:bodyPr/>
        <a:lstStyle/>
        <a:p>
          <a:endParaRPr lang="en-US"/>
        </a:p>
      </dgm:t>
    </dgm:pt>
    <dgm:pt modelId="{D290491B-EF10-4350-BEAA-4B3D235F85FF}">
      <dgm:prSet custT="1"/>
      <dgm:spPr/>
      <dgm:t>
        <a:bodyPr/>
        <a:lstStyle/>
        <a:p>
          <a:r>
            <a:rPr lang="en-US" sz="1600" baseline="0" dirty="0" smtClean="0">
              <a:latin typeface="Arial" panose="020B0604020202020204" pitchFamily="34" charset="0"/>
            </a:rPr>
            <a:t>Apply a Smart code</a:t>
          </a:r>
        </a:p>
      </dgm:t>
    </dgm:pt>
    <dgm:pt modelId="{BA0387D4-E542-4DEB-97D1-2AAD32465C63}" type="parTrans" cxnId="{2F10511A-3236-482A-9C47-57651366B401}">
      <dgm:prSet/>
      <dgm:spPr/>
      <dgm:t>
        <a:bodyPr/>
        <a:lstStyle/>
        <a:p>
          <a:endParaRPr lang="en-US"/>
        </a:p>
      </dgm:t>
    </dgm:pt>
    <dgm:pt modelId="{B761553D-B950-4B86-817E-35A208E80229}" type="sibTrans" cxnId="{2F10511A-3236-482A-9C47-57651366B401}">
      <dgm:prSet/>
      <dgm:spPr/>
      <dgm:t>
        <a:bodyPr/>
        <a:lstStyle/>
        <a:p>
          <a:endParaRPr lang="en-US"/>
        </a:p>
      </dgm:t>
    </dgm:pt>
    <dgm:pt modelId="{4B58B790-98FF-4880-9FB0-B5F47731CF95}">
      <dgm:prSet custT="1"/>
      <dgm:spPr/>
      <dgm:t>
        <a:bodyPr/>
        <a:lstStyle/>
        <a:p>
          <a:r>
            <a:rPr lang="en-US" sz="1600" baseline="0" dirty="0" smtClean="0">
              <a:latin typeface="Arial" panose="020B0604020202020204" pitchFamily="34" charset="0"/>
            </a:rPr>
            <a:t>Move accounts to be worked </a:t>
          </a:r>
        </a:p>
      </dgm:t>
    </dgm:pt>
    <dgm:pt modelId="{39AF4EC8-032A-452E-A706-F906AA44FB0B}" type="parTrans" cxnId="{F08A2D2C-5D02-4E3C-9079-754B9D9B92E4}">
      <dgm:prSet/>
      <dgm:spPr/>
      <dgm:t>
        <a:bodyPr/>
        <a:lstStyle/>
        <a:p>
          <a:endParaRPr lang="en-US"/>
        </a:p>
      </dgm:t>
    </dgm:pt>
    <dgm:pt modelId="{D1B289E9-F7C1-4905-8E21-9A9827A4DABD}" type="sibTrans" cxnId="{F08A2D2C-5D02-4E3C-9079-754B9D9B92E4}">
      <dgm:prSet/>
      <dgm:spPr/>
      <dgm:t>
        <a:bodyPr/>
        <a:lstStyle/>
        <a:p>
          <a:endParaRPr lang="en-US"/>
        </a:p>
      </dgm:t>
    </dgm:pt>
    <dgm:pt modelId="{75B0AE9F-0160-4403-B662-AA8787F85242}">
      <dgm:prSet custT="1"/>
      <dgm:spPr/>
      <dgm:t>
        <a:bodyPr/>
        <a:lstStyle/>
        <a:p>
          <a:r>
            <a:rPr lang="en-US" sz="1600" baseline="0" dirty="0" smtClean="0">
              <a:latin typeface="Arial" panose="020B0604020202020204" pitchFamily="34" charset="0"/>
            </a:rPr>
            <a:t>Printed out in a report</a:t>
          </a:r>
        </a:p>
      </dgm:t>
    </dgm:pt>
    <dgm:pt modelId="{C3E3B198-5E42-451F-9EE0-DC9FFD2DA79A}" type="parTrans" cxnId="{2C28F07D-A56D-4C0D-A718-DFED3FC915B0}">
      <dgm:prSet/>
      <dgm:spPr/>
      <dgm:t>
        <a:bodyPr/>
        <a:lstStyle/>
        <a:p>
          <a:endParaRPr lang="en-US"/>
        </a:p>
      </dgm:t>
    </dgm:pt>
    <dgm:pt modelId="{2737DB95-61B5-48B3-9377-AA899199E987}" type="sibTrans" cxnId="{2C28F07D-A56D-4C0D-A718-DFED3FC915B0}">
      <dgm:prSet/>
      <dgm:spPr/>
      <dgm:t>
        <a:bodyPr/>
        <a:lstStyle/>
        <a:p>
          <a:endParaRPr lang="en-US"/>
        </a:p>
      </dgm:t>
    </dgm:pt>
    <dgm:pt modelId="{4000BBE6-323E-43A2-A687-1A64C83B9F4E}" type="pres">
      <dgm:prSet presAssocID="{4AF31FF7-F8C0-4D0A-81A0-9EDE4B0F0709}" presName="composite" presStyleCnt="0">
        <dgm:presLayoutVars>
          <dgm:chMax val="1"/>
          <dgm:dir/>
          <dgm:resizeHandles val="exact"/>
        </dgm:presLayoutVars>
      </dgm:prSet>
      <dgm:spPr/>
      <dgm:t>
        <a:bodyPr/>
        <a:lstStyle/>
        <a:p>
          <a:endParaRPr lang="en-US"/>
        </a:p>
      </dgm:t>
    </dgm:pt>
    <dgm:pt modelId="{12DE98AC-E5EC-4998-A0DB-559D42C12BF4}" type="pres">
      <dgm:prSet presAssocID="{4AF31FF7-F8C0-4D0A-81A0-9EDE4B0F0709}" presName="radial" presStyleCnt="0">
        <dgm:presLayoutVars>
          <dgm:animLvl val="ctr"/>
        </dgm:presLayoutVars>
      </dgm:prSet>
      <dgm:spPr/>
    </dgm:pt>
    <dgm:pt modelId="{32949FBF-11D6-4B7A-8A4C-ED98C06ED018}" type="pres">
      <dgm:prSet presAssocID="{C9B2AC3A-7AF9-47E1-86D1-607129CEB185}" presName="centerShape" presStyleLbl="vennNode1" presStyleIdx="0" presStyleCnt="5"/>
      <dgm:spPr/>
      <dgm:t>
        <a:bodyPr/>
        <a:lstStyle/>
        <a:p>
          <a:endParaRPr lang="en-US"/>
        </a:p>
      </dgm:t>
    </dgm:pt>
    <dgm:pt modelId="{4ED7C433-28CE-4A9F-9393-6658ABA09E24}" type="pres">
      <dgm:prSet presAssocID="{1E43764F-781F-47CE-BC4F-3728640E6B08}" presName="node" presStyleLbl="vennNode1" presStyleIdx="1" presStyleCnt="5">
        <dgm:presLayoutVars>
          <dgm:bulletEnabled val="1"/>
        </dgm:presLayoutVars>
      </dgm:prSet>
      <dgm:spPr/>
      <dgm:t>
        <a:bodyPr/>
        <a:lstStyle/>
        <a:p>
          <a:endParaRPr lang="en-US"/>
        </a:p>
      </dgm:t>
    </dgm:pt>
    <dgm:pt modelId="{26919758-440C-46D1-A8E5-FED5825234A1}" type="pres">
      <dgm:prSet presAssocID="{D290491B-EF10-4350-BEAA-4B3D235F85FF}" presName="node" presStyleLbl="vennNode1" presStyleIdx="2" presStyleCnt="5">
        <dgm:presLayoutVars>
          <dgm:bulletEnabled val="1"/>
        </dgm:presLayoutVars>
      </dgm:prSet>
      <dgm:spPr/>
      <dgm:t>
        <a:bodyPr/>
        <a:lstStyle/>
        <a:p>
          <a:endParaRPr lang="en-US"/>
        </a:p>
      </dgm:t>
    </dgm:pt>
    <dgm:pt modelId="{D17CA928-3FDC-4A2F-AE5A-1BE1916BB7E1}" type="pres">
      <dgm:prSet presAssocID="{4B58B790-98FF-4880-9FB0-B5F47731CF95}" presName="node" presStyleLbl="vennNode1" presStyleIdx="3" presStyleCnt="5">
        <dgm:presLayoutVars>
          <dgm:bulletEnabled val="1"/>
        </dgm:presLayoutVars>
      </dgm:prSet>
      <dgm:spPr/>
      <dgm:t>
        <a:bodyPr/>
        <a:lstStyle/>
        <a:p>
          <a:endParaRPr lang="en-US"/>
        </a:p>
      </dgm:t>
    </dgm:pt>
    <dgm:pt modelId="{B2552CBC-5D65-4B3C-8FBF-5677AE273D1C}" type="pres">
      <dgm:prSet presAssocID="{75B0AE9F-0160-4403-B662-AA8787F85242}" presName="node" presStyleLbl="vennNode1" presStyleIdx="4" presStyleCnt="5">
        <dgm:presLayoutVars>
          <dgm:bulletEnabled val="1"/>
        </dgm:presLayoutVars>
      </dgm:prSet>
      <dgm:spPr/>
      <dgm:t>
        <a:bodyPr/>
        <a:lstStyle/>
        <a:p>
          <a:endParaRPr lang="en-US"/>
        </a:p>
      </dgm:t>
    </dgm:pt>
  </dgm:ptLst>
  <dgm:cxnLst>
    <dgm:cxn modelId="{2F10511A-3236-482A-9C47-57651366B401}" srcId="{C9B2AC3A-7AF9-47E1-86D1-607129CEB185}" destId="{D290491B-EF10-4350-BEAA-4B3D235F85FF}" srcOrd="1" destOrd="0" parTransId="{BA0387D4-E542-4DEB-97D1-2AAD32465C63}" sibTransId="{B761553D-B950-4B86-817E-35A208E80229}"/>
    <dgm:cxn modelId="{4AF378B7-8B74-46BD-AC12-BA417B206624}" type="presOf" srcId="{C9B2AC3A-7AF9-47E1-86D1-607129CEB185}" destId="{32949FBF-11D6-4B7A-8A4C-ED98C06ED018}" srcOrd="0" destOrd="0" presId="urn:microsoft.com/office/officeart/2005/8/layout/radial3"/>
    <dgm:cxn modelId="{2CC0FFB8-EB26-4005-A30A-EA4AE0E35C73}" srcId="{4AF31FF7-F8C0-4D0A-81A0-9EDE4B0F0709}" destId="{C9B2AC3A-7AF9-47E1-86D1-607129CEB185}" srcOrd="0" destOrd="0" parTransId="{4C0C9D11-8E56-4A0C-B4E7-D953C0355B14}" sibTransId="{518ECABC-5CF7-484D-AC56-D8B12C10E5EE}"/>
    <dgm:cxn modelId="{F08A2D2C-5D02-4E3C-9079-754B9D9B92E4}" srcId="{C9B2AC3A-7AF9-47E1-86D1-607129CEB185}" destId="{4B58B790-98FF-4880-9FB0-B5F47731CF95}" srcOrd="2" destOrd="0" parTransId="{39AF4EC8-032A-452E-A706-F906AA44FB0B}" sibTransId="{D1B289E9-F7C1-4905-8E21-9A9827A4DABD}"/>
    <dgm:cxn modelId="{F4E59C2B-45B5-43C6-BD03-9E087CBE7E3D}" type="presOf" srcId="{4B58B790-98FF-4880-9FB0-B5F47731CF95}" destId="{D17CA928-3FDC-4A2F-AE5A-1BE1916BB7E1}" srcOrd="0" destOrd="0" presId="urn:microsoft.com/office/officeart/2005/8/layout/radial3"/>
    <dgm:cxn modelId="{493A6993-550E-434C-A731-D61A18AF7BA3}" type="presOf" srcId="{1E43764F-781F-47CE-BC4F-3728640E6B08}" destId="{4ED7C433-28CE-4A9F-9393-6658ABA09E24}" srcOrd="0" destOrd="0" presId="urn:microsoft.com/office/officeart/2005/8/layout/radial3"/>
    <dgm:cxn modelId="{27221720-578D-4E48-B3D2-E6C9A8384AB5}" type="presOf" srcId="{4AF31FF7-F8C0-4D0A-81A0-9EDE4B0F0709}" destId="{4000BBE6-323E-43A2-A687-1A64C83B9F4E}" srcOrd="0" destOrd="0" presId="urn:microsoft.com/office/officeart/2005/8/layout/radial3"/>
    <dgm:cxn modelId="{AEE5D99B-8823-47DC-8B1B-69139A1CD92D}" type="presOf" srcId="{D290491B-EF10-4350-BEAA-4B3D235F85FF}" destId="{26919758-440C-46D1-A8E5-FED5825234A1}" srcOrd="0" destOrd="0" presId="urn:microsoft.com/office/officeart/2005/8/layout/radial3"/>
    <dgm:cxn modelId="{DC09A116-EC32-499E-B786-6644F67B5D0F}" srcId="{C9B2AC3A-7AF9-47E1-86D1-607129CEB185}" destId="{1E43764F-781F-47CE-BC4F-3728640E6B08}" srcOrd="0" destOrd="0" parTransId="{CA603D94-75E3-44B4-A806-A93FF2FB18D8}" sibTransId="{58C97BCA-9E22-4000-9B3C-E0AA99583A85}"/>
    <dgm:cxn modelId="{4CD9D485-4256-4C06-8650-8BC4B2A34671}" type="presOf" srcId="{75B0AE9F-0160-4403-B662-AA8787F85242}" destId="{B2552CBC-5D65-4B3C-8FBF-5677AE273D1C}" srcOrd="0" destOrd="0" presId="urn:microsoft.com/office/officeart/2005/8/layout/radial3"/>
    <dgm:cxn modelId="{2C28F07D-A56D-4C0D-A718-DFED3FC915B0}" srcId="{C9B2AC3A-7AF9-47E1-86D1-607129CEB185}" destId="{75B0AE9F-0160-4403-B662-AA8787F85242}" srcOrd="3" destOrd="0" parTransId="{C3E3B198-5E42-451F-9EE0-DC9FFD2DA79A}" sibTransId="{2737DB95-61B5-48B3-9377-AA899199E987}"/>
    <dgm:cxn modelId="{99246E79-42A9-4E60-A725-DD324B5E3A35}" type="presParOf" srcId="{4000BBE6-323E-43A2-A687-1A64C83B9F4E}" destId="{12DE98AC-E5EC-4998-A0DB-559D42C12BF4}" srcOrd="0" destOrd="0" presId="urn:microsoft.com/office/officeart/2005/8/layout/radial3"/>
    <dgm:cxn modelId="{213A50D7-9C58-4EB0-862B-775AE8B9CB42}" type="presParOf" srcId="{12DE98AC-E5EC-4998-A0DB-559D42C12BF4}" destId="{32949FBF-11D6-4B7A-8A4C-ED98C06ED018}" srcOrd="0" destOrd="0" presId="urn:microsoft.com/office/officeart/2005/8/layout/radial3"/>
    <dgm:cxn modelId="{D5845160-DBC5-4978-84F5-FBF25B678DC3}" type="presParOf" srcId="{12DE98AC-E5EC-4998-A0DB-559D42C12BF4}" destId="{4ED7C433-28CE-4A9F-9393-6658ABA09E24}" srcOrd="1" destOrd="0" presId="urn:microsoft.com/office/officeart/2005/8/layout/radial3"/>
    <dgm:cxn modelId="{6F9D5F56-8EC0-4672-8DDA-22784D7CF401}" type="presParOf" srcId="{12DE98AC-E5EC-4998-A0DB-559D42C12BF4}" destId="{26919758-440C-46D1-A8E5-FED5825234A1}" srcOrd="2" destOrd="0" presId="urn:microsoft.com/office/officeart/2005/8/layout/radial3"/>
    <dgm:cxn modelId="{BB86C818-B923-4DFA-AA6A-9C38F792D746}" type="presParOf" srcId="{12DE98AC-E5EC-4998-A0DB-559D42C12BF4}" destId="{D17CA928-3FDC-4A2F-AE5A-1BE1916BB7E1}" srcOrd="3" destOrd="0" presId="urn:microsoft.com/office/officeart/2005/8/layout/radial3"/>
    <dgm:cxn modelId="{C1AE7591-2C75-445C-B79C-5F58676FAB96}" type="presParOf" srcId="{12DE98AC-E5EC-4998-A0DB-559D42C12BF4}" destId="{B2552CBC-5D65-4B3C-8FBF-5677AE273D1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52D0B-9687-4535-B2CB-47BE593F6E8C}">
      <dsp:nvSpPr>
        <dsp:cNvPr id="0" name=""/>
        <dsp:cNvSpPr/>
      </dsp:nvSpPr>
      <dsp:spPr>
        <a:xfrm>
          <a:off x="0" y="637745"/>
          <a:ext cx="2097176" cy="2097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Account detail screen</a:t>
          </a:r>
          <a:endParaRPr lang="en-US" sz="1400" b="1" kern="1200" dirty="0">
            <a:latin typeface="Arial" panose="020B0604020202020204" pitchFamily="34" charset="0"/>
            <a:cs typeface="Arial" panose="020B0604020202020204" pitchFamily="34" charset="0"/>
          </a:endParaRPr>
        </a:p>
      </dsp:txBody>
      <dsp:txXfrm>
        <a:off x="307124" y="944885"/>
        <a:ext cx="1482928" cy="1483001"/>
      </dsp:txXfrm>
    </dsp:sp>
    <dsp:sp modelId="{A80434C2-DCE9-44AF-A0CA-C3DDD8437029}">
      <dsp:nvSpPr>
        <dsp:cNvPr id="0" name=""/>
        <dsp:cNvSpPr/>
      </dsp:nvSpPr>
      <dsp:spPr>
        <a:xfrm>
          <a:off x="1089324" y="1989372"/>
          <a:ext cx="2097176" cy="2097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Other phone number screen</a:t>
          </a:r>
          <a:endParaRPr lang="en-US" sz="1400" b="1" kern="1200" dirty="0">
            <a:latin typeface="Arial" panose="020B0604020202020204" pitchFamily="34" charset="0"/>
            <a:cs typeface="Arial" panose="020B0604020202020204" pitchFamily="34" charset="0"/>
          </a:endParaRPr>
        </a:p>
      </dsp:txBody>
      <dsp:txXfrm>
        <a:off x="1396448" y="2296512"/>
        <a:ext cx="1482928" cy="1483001"/>
      </dsp:txXfrm>
    </dsp:sp>
    <dsp:sp modelId="{D3C88C63-F49C-4E3F-B09F-CE1F30B67F53}">
      <dsp:nvSpPr>
        <dsp:cNvPr id="0" name=""/>
        <dsp:cNvSpPr/>
      </dsp:nvSpPr>
      <dsp:spPr>
        <a:xfrm>
          <a:off x="2178649" y="637745"/>
          <a:ext cx="2097176" cy="2097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Phones on linked accounts</a:t>
          </a:r>
          <a:endParaRPr lang="en-US" sz="1400" b="1" kern="1200" dirty="0">
            <a:latin typeface="Arial" panose="020B0604020202020204" pitchFamily="34" charset="0"/>
            <a:cs typeface="Arial" panose="020B0604020202020204" pitchFamily="34" charset="0"/>
          </a:endParaRPr>
        </a:p>
      </dsp:txBody>
      <dsp:txXfrm>
        <a:off x="2485773" y="944885"/>
        <a:ext cx="1482928" cy="1483001"/>
      </dsp:txXfrm>
    </dsp:sp>
    <dsp:sp modelId="{564A3EAC-EFBD-42A1-A4A1-E1D4A992039E}">
      <dsp:nvSpPr>
        <dsp:cNvPr id="0" name=""/>
        <dsp:cNvSpPr/>
      </dsp:nvSpPr>
      <dsp:spPr>
        <a:xfrm>
          <a:off x="3267974" y="1989372"/>
          <a:ext cx="2097176" cy="2097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Cell scrubbing options</a:t>
          </a:r>
          <a:endParaRPr lang="en-US" sz="1400" b="1" kern="1200" dirty="0">
            <a:latin typeface="Arial" panose="020B0604020202020204" pitchFamily="34" charset="0"/>
            <a:cs typeface="Arial" panose="020B0604020202020204" pitchFamily="34" charset="0"/>
          </a:endParaRPr>
        </a:p>
      </dsp:txBody>
      <dsp:txXfrm>
        <a:off x="3575098" y="2296512"/>
        <a:ext cx="1482928" cy="1483001"/>
      </dsp:txXfrm>
    </dsp:sp>
    <dsp:sp modelId="{29F2E257-FBD5-4656-B67F-91B73B9613F8}">
      <dsp:nvSpPr>
        <dsp:cNvPr id="0" name=""/>
        <dsp:cNvSpPr/>
      </dsp:nvSpPr>
      <dsp:spPr>
        <a:xfrm>
          <a:off x="4357298" y="637745"/>
          <a:ext cx="2097176" cy="2097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Phone numbers are not in the right place</a:t>
          </a:r>
          <a:endParaRPr lang="en-US" sz="1400" b="1" kern="1200" dirty="0">
            <a:latin typeface="Arial" panose="020B0604020202020204" pitchFamily="34" charset="0"/>
            <a:cs typeface="Arial" panose="020B0604020202020204" pitchFamily="34" charset="0"/>
          </a:endParaRPr>
        </a:p>
      </dsp:txBody>
      <dsp:txXfrm>
        <a:off x="4664422" y="944885"/>
        <a:ext cx="1482928" cy="1483001"/>
      </dsp:txXfrm>
    </dsp:sp>
    <dsp:sp modelId="{430FB9B4-5F3B-415E-9E50-732C9636741C}">
      <dsp:nvSpPr>
        <dsp:cNvPr id="0" name=""/>
        <dsp:cNvSpPr/>
      </dsp:nvSpPr>
      <dsp:spPr>
        <a:xfrm>
          <a:off x="5446623" y="1989372"/>
          <a:ext cx="2097176" cy="20972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Working the primary account</a:t>
          </a:r>
          <a:endParaRPr lang="en-US" sz="1400" b="1" kern="1200" dirty="0">
            <a:latin typeface="Arial" panose="020B0604020202020204" pitchFamily="34" charset="0"/>
            <a:cs typeface="Arial" panose="020B0604020202020204" pitchFamily="34" charset="0"/>
          </a:endParaRPr>
        </a:p>
      </dsp:txBody>
      <dsp:txXfrm>
        <a:off x="5753747" y="2296512"/>
        <a:ext cx="1482928" cy="1483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13136-EEA1-4413-9D8D-49C9E053343A}">
      <dsp:nvSpPr>
        <dsp:cNvPr id="0" name=""/>
        <dsp:cNvSpPr/>
      </dsp:nvSpPr>
      <dsp:spPr>
        <a:xfrm>
          <a:off x="59" y="606597"/>
          <a:ext cx="2221985" cy="155512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Linking Process</a:t>
          </a:r>
          <a:endParaRPr lang="en-US" sz="1400" kern="1200" dirty="0">
            <a:latin typeface="Arial" panose="020B0604020202020204" pitchFamily="34" charset="0"/>
            <a:cs typeface="Arial" panose="020B0604020202020204" pitchFamily="34" charset="0"/>
          </a:endParaRPr>
        </a:p>
      </dsp:txBody>
      <dsp:txXfrm>
        <a:off x="45607" y="652145"/>
        <a:ext cx="2130889" cy="1464027"/>
      </dsp:txXfrm>
    </dsp:sp>
    <dsp:sp modelId="{CEA89A4B-34F3-4AFE-94EB-8B85503CA156}">
      <dsp:nvSpPr>
        <dsp:cNvPr id="0" name=""/>
        <dsp:cNvSpPr/>
      </dsp:nvSpPr>
      <dsp:spPr>
        <a:xfrm>
          <a:off x="2410839" y="1118130"/>
          <a:ext cx="454823" cy="532057"/>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2410839" y="1224541"/>
        <a:ext cx="318376" cy="319235"/>
      </dsp:txXfrm>
    </dsp:sp>
    <dsp:sp modelId="{BE87C040-1FCE-4502-8548-7383A222B91D}">
      <dsp:nvSpPr>
        <dsp:cNvPr id="0" name=""/>
        <dsp:cNvSpPr/>
      </dsp:nvSpPr>
      <dsp:spPr>
        <a:xfrm>
          <a:off x="3080202" y="740540"/>
          <a:ext cx="2145394" cy="1287236"/>
        </a:xfrm>
        <a:prstGeom prst="roundRect">
          <a:avLst>
            <a:gd name="adj" fmla="val 10000"/>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dsp:txBody>
      <dsp:txXfrm>
        <a:off x="3117904" y="778242"/>
        <a:ext cx="2069990" cy="1211832"/>
      </dsp:txXfrm>
    </dsp:sp>
    <dsp:sp modelId="{38F3B434-AE2B-4069-B016-1BD05075350F}">
      <dsp:nvSpPr>
        <dsp:cNvPr id="0" name=""/>
        <dsp:cNvSpPr/>
      </dsp:nvSpPr>
      <dsp:spPr>
        <a:xfrm>
          <a:off x="2962487" y="1118130"/>
          <a:ext cx="2567315" cy="53205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2962487" y="1224541"/>
        <a:ext cx="2407698" cy="319235"/>
      </dsp:txXfrm>
    </dsp:sp>
    <dsp:sp modelId="{50331F2C-43B8-42AE-87D5-02D782D15FA8}">
      <dsp:nvSpPr>
        <dsp:cNvPr id="0" name=""/>
        <dsp:cNvSpPr/>
      </dsp:nvSpPr>
      <dsp:spPr>
        <a:xfrm>
          <a:off x="6083755" y="606597"/>
          <a:ext cx="2221985" cy="155512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System checks new accounts for bad phone numbers that were previously removed from existing linked accounts</a:t>
          </a:r>
          <a:endParaRPr lang="en-US" sz="1400" kern="1200" dirty="0">
            <a:latin typeface="Arial" panose="020B0604020202020204" pitchFamily="34" charset="0"/>
            <a:cs typeface="Arial" panose="020B0604020202020204" pitchFamily="34" charset="0"/>
          </a:endParaRPr>
        </a:p>
      </dsp:txBody>
      <dsp:txXfrm>
        <a:off x="6129303" y="652145"/>
        <a:ext cx="2130889" cy="1464027"/>
      </dsp:txXfrm>
    </dsp:sp>
    <dsp:sp modelId="{578E93F9-F5BA-4CF0-8FFD-9382EF3F9432}">
      <dsp:nvSpPr>
        <dsp:cNvPr id="0" name=""/>
        <dsp:cNvSpPr/>
      </dsp:nvSpPr>
      <dsp:spPr>
        <a:xfrm rot="5383039">
          <a:off x="6973162" y="2312011"/>
          <a:ext cx="454952" cy="53205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7040684" y="2350564"/>
        <a:ext cx="319235" cy="318466"/>
      </dsp:txXfrm>
    </dsp:sp>
    <dsp:sp modelId="{055E93B1-5C4D-44EB-B5B9-6D8D81E5DEB5}">
      <dsp:nvSpPr>
        <dsp:cNvPr id="0" name=""/>
        <dsp:cNvSpPr/>
      </dsp:nvSpPr>
      <dsp:spPr>
        <a:xfrm>
          <a:off x="6107569" y="3020110"/>
          <a:ext cx="2198171" cy="155466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System removes “bad numbers” in new accounts  from the </a:t>
          </a:r>
          <a:r>
            <a:rPr lang="en-US" sz="1400" b="1" kern="1200" dirty="0" smtClean="0">
              <a:latin typeface="Arial" panose="020B0604020202020204" pitchFamily="34" charset="0"/>
              <a:cs typeface="Arial" panose="020B0604020202020204" pitchFamily="34" charset="0"/>
            </a:rPr>
            <a:t>Account Detail</a:t>
          </a:r>
          <a:r>
            <a:rPr lang="en-US" sz="1400" kern="1200" dirty="0" smtClean="0">
              <a:latin typeface="Arial" panose="020B0604020202020204" pitchFamily="34" charset="0"/>
              <a:cs typeface="Arial" panose="020B0604020202020204" pitchFamily="34" charset="0"/>
            </a:rPr>
            <a:t> screen and changes the </a:t>
          </a:r>
          <a:r>
            <a:rPr lang="en-US" sz="1400" b="1" kern="1200" dirty="0" smtClean="0">
              <a:latin typeface="Arial" panose="020B0604020202020204" pitchFamily="34" charset="0"/>
              <a:cs typeface="Arial" panose="020B0604020202020204" pitchFamily="34" charset="0"/>
            </a:rPr>
            <a:t>Tab+ </a:t>
          </a:r>
          <a:r>
            <a:rPr lang="en-US" sz="1400" kern="1200" dirty="0" smtClean="0">
              <a:latin typeface="Arial" panose="020B0604020202020204" pitchFamily="34" charset="0"/>
              <a:cs typeface="Arial" panose="020B0604020202020204" pitchFamily="34" charset="0"/>
            </a:rPr>
            <a:t>phone code to a lowercase</a:t>
          </a:r>
        </a:p>
      </dsp:txBody>
      <dsp:txXfrm>
        <a:off x="6153103" y="3065644"/>
        <a:ext cx="2107103" cy="1463592"/>
      </dsp:txXfrm>
    </dsp:sp>
    <dsp:sp modelId="{EB3E1D67-B387-411C-A789-F3A852B0C5AC}">
      <dsp:nvSpPr>
        <dsp:cNvPr id="0" name=""/>
        <dsp:cNvSpPr/>
      </dsp:nvSpPr>
      <dsp:spPr>
        <a:xfrm rot="10800000">
          <a:off x="2931096" y="3531411"/>
          <a:ext cx="2571436" cy="53205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3090713" y="3637822"/>
        <a:ext cx="2411819" cy="319235"/>
      </dsp:txXfrm>
    </dsp:sp>
    <dsp:sp modelId="{FEF44D89-EDF4-4F6A-91E2-8E2D4E6502C5}">
      <dsp:nvSpPr>
        <dsp:cNvPr id="0" name=""/>
        <dsp:cNvSpPr/>
      </dsp:nvSpPr>
      <dsp:spPr>
        <a:xfrm>
          <a:off x="3104016" y="3153822"/>
          <a:ext cx="2145394" cy="1287236"/>
        </a:xfrm>
        <a:prstGeom prst="roundRect">
          <a:avLst>
            <a:gd name="adj" fmla="val 10000"/>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0" kern="1200" dirty="0" smtClean="0">
            <a:latin typeface="Arial" panose="020B0604020202020204" pitchFamily="34" charset="0"/>
            <a:cs typeface="Arial" panose="020B0604020202020204" pitchFamily="34" charset="0"/>
          </a:endParaRPr>
        </a:p>
      </dsp:txBody>
      <dsp:txXfrm>
        <a:off x="3141718" y="3191524"/>
        <a:ext cx="2069990" cy="1211832"/>
      </dsp:txXfrm>
    </dsp:sp>
    <dsp:sp modelId="{734B21EE-6626-4EBE-A5C9-6F01D36D8593}">
      <dsp:nvSpPr>
        <dsp:cNvPr id="0" name=""/>
        <dsp:cNvSpPr/>
      </dsp:nvSpPr>
      <dsp:spPr>
        <a:xfrm rot="10800000">
          <a:off x="2460398" y="3531411"/>
          <a:ext cx="454823" cy="532057"/>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2596845" y="3637822"/>
        <a:ext cx="318376" cy="319235"/>
      </dsp:txXfrm>
    </dsp:sp>
    <dsp:sp modelId="{B467808E-FA64-4648-B97A-7FB580DA5C06}">
      <dsp:nvSpPr>
        <dsp:cNvPr id="0" name=""/>
        <dsp:cNvSpPr/>
      </dsp:nvSpPr>
      <dsp:spPr>
        <a:xfrm>
          <a:off x="23873" y="3019878"/>
          <a:ext cx="2221985" cy="155512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latin typeface="Arial" panose="020B0604020202020204" pitchFamily="34" charset="0"/>
              <a:cs typeface="Arial" panose="020B0604020202020204" pitchFamily="34" charset="0"/>
            </a:rPr>
            <a:t>Notes are added to the new account indicating the numbers were removed</a:t>
          </a:r>
        </a:p>
      </dsp:txBody>
      <dsp:txXfrm>
        <a:off x="69421" y="3065426"/>
        <a:ext cx="2130889" cy="1464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13136-EEA1-4413-9D8D-49C9E053343A}">
      <dsp:nvSpPr>
        <dsp:cNvPr id="0" name=""/>
        <dsp:cNvSpPr/>
      </dsp:nvSpPr>
      <dsp:spPr>
        <a:xfrm>
          <a:off x="135671" y="1547"/>
          <a:ext cx="2617440" cy="1570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During the account processing phase of the nightly</a:t>
          </a:r>
          <a:endParaRPr lang="en-US" sz="1600" kern="1200" dirty="0">
            <a:latin typeface="Arial" panose="020B0604020202020204" pitchFamily="34" charset="0"/>
            <a:cs typeface="Arial" panose="020B0604020202020204" pitchFamily="34" charset="0"/>
          </a:endParaRPr>
        </a:p>
      </dsp:txBody>
      <dsp:txXfrm>
        <a:off x="181668" y="47544"/>
        <a:ext cx="2525446" cy="1478470"/>
      </dsp:txXfrm>
    </dsp:sp>
    <dsp:sp modelId="{CEA89A4B-34F3-4AFE-94EB-8B85503CA156}">
      <dsp:nvSpPr>
        <dsp:cNvPr id="0" name=""/>
        <dsp:cNvSpPr/>
      </dsp:nvSpPr>
      <dsp:spPr>
        <a:xfrm>
          <a:off x="2983446" y="462217"/>
          <a:ext cx="554897" cy="649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a:off x="2983446" y="592042"/>
        <a:ext cx="388428" cy="389475"/>
      </dsp:txXfrm>
    </dsp:sp>
    <dsp:sp modelId="{50331F2C-43B8-42AE-87D5-02D782D15FA8}">
      <dsp:nvSpPr>
        <dsp:cNvPr id="0" name=""/>
        <dsp:cNvSpPr/>
      </dsp:nvSpPr>
      <dsp:spPr>
        <a:xfrm>
          <a:off x="3800088" y="1547"/>
          <a:ext cx="2617440" cy="1570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Review new and existing accounts</a:t>
          </a:r>
          <a:endParaRPr lang="en-US" sz="1600" kern="1200" dirty="0">
            <a:latin typeface="Arial" panose="020B0604020202020204" pitchFamily="34" charset="0"/>
            <a:cs typeface="Arial" panose="020B0604020202020204" pitchFamily="34" charset="0"/>
          </a:endParaRPr>
        </a:p>
      </dsp:txBody>
      <dsp:txXfrm>
        <a:off x="3846085" y="47544"/>
        <a:ext cx="2525446" cy="1478470"/>
      </dsp:txXfrm>
    </dsp:sp>
    <dsp:sp modelId="{578E93F9-F5BA-4CF0-8FFD-9382EF3F9432}">
      <dsp:nvSpPr>
        <dsp:cNvPr id="0" name=""/>
        <dsp:cNvSpPr/>
      </dsp:nvSpPr>
      <dsp:spPr>
        <a:xfrm rot="5400000">
          <a:off x="4831359" y="1755232"/>
          <a:ext cx="554897" cy="649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4914071" y="1802346"/>
        <a:ext cx="389475" cy="388428"/>
      </dsp:txXfrm>
    </dsp:sp>
    <dsp:sp modelId="{055E93B1-5C4D-44EB-B5B9-6D8D81E5DEB5}">
      <dsp:nvSpPr>
        <dsp:cNvPr id="0" name=""/>
        <dsp:cNvSpPr/>
      </dsp:nvSpPr>
      <dsp:spPr>
        <a:xfrm>
          <a:off x="3800088" y="2618988"/>
          <a:ext cx="2617440" cy="1570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Intelligently sorts the accounts </a:t>
          </a:r>
        </a:p>
      </dsp:txBody>
      <dsp:txXfrm>
        <a:off x="3846085" y="2664985"/>
        <a:ext cx="2525446" cy="1478470"/>
      </dsp:txXfrm>
    </dsp:sp>
    <dsp:sp modelId="{EB3E1D67-B387-411C-A789-F3A852B0C5AC}">
      <dsp:nvSpPr>
        <dsp:cNvPr id="0" name=""/>
        <dsp:cNvSpPr/>
      </dsp:nvSpPr>
      <dsp:spPr>
        <a:xfrm rot="10800000">
          <a:off x="3014855" y="3079657"/>
          <a:ext cx="554897" cy="649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rot="10800000">
        <a:off x="3181324" y="3209482"/>
        <a:ext cx="388428" cy="389475"/>
      </dsp:txXfrm>
    </dsp:sp>
    <dsp:sp modelId="{00AD14B2-CA6A-42E8-90C9-31F024D80098}">
      <dsp:nvSpPr>
        <dsp:cNvPr id="0" name=""/>
        <dsp:cNvSpPr/>
      </dsp:nvSpPr>
      <dsp:spPr>
        <a:xfrm>
          <a:off x="135671" y="2618988"/>
          <a:ext cx="2617440" cy="1570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Work maps will be built </a:t>
          </a:r>
        </a:p>
      </dsp:txBody>
      <dsp:txXfrm>
        <a:off x="181668" y="2664985"/>
        <a:ext cx="2525446" cy="1478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F5C6A-7A96-4D77-960F-507651221C6B}">
      <dsp:nvSpPr>
        <dsp:cNvPr id="0" name=""/>
        <dsp:cNvSpPr/>
      </dsp:nvSpPr>
      <dsp:spPr>
        <a:xfrm>
          <a:off x="1969829" y="333510"/>
          <a:ext cx="4480560" cy="44805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Automated process  to schedule when contact is made with consumer</a:t>
          </a:r>
          <a:endParaRPr lang="en-US" sz="1600" kern="1200" dirty="0">
            <a:latin typeface="Arial" panose="020B0604020202020204" pitchFamily="34" charset="0"/>
            <a:cs typeface="Arial" panose="020B0604020202020204" pitchFamily="34" charset="0"/>
          </a:endParaRPr>
        </a:p>
      </dsp:txBody>
      <dsp:txXfrm>
        <a:off x="4348260" y="1262160"/>
        <a:ext cx="1653540" cy="1226820"/>
      </dsp:txXfrm>
    </dsp:sp>
    <dsp:sp modelId="{C68E0728-F843-49D1-B619-1CEBD1F94FE2}">
      <dsp:nvSpPr>
        <dsp:cNvPr id="0" name=""/>
        <dsp:cNvSpPr/>
      </dsp:nvSpPr>
      <dsp:spPr>
        <a:xfrm>
          <a:off x="1969829" y="483929"/>
          <a:ext cx="4480560" cy="44805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Manage your accounts</a:t>
          </a:r>
          <a:endParaRPr lang="en-US" sz="1600" kern="1200" dirty="0">
            <a:latin typeface="Arial" panose="020B0604020202020204" pitchFamily="34" charset="0"/>
            <a:cs typeface="Arial" panose="020B0604020202020204" pitchFamily="34" charset="0"/>
          </a:endParaRPr>
        </a:p>
      </dsp:txBody>
      <dsp:txXfrm>
        <a:off x="4348260" y="2809020"/>
        <a:ext cx="1653540" cy="1226820"/>
      </dsp:txXfrm>
    </dsp:sp>
    <dsp:sp modelId="{2E5893A5-57DB-40DC-A32A-E336BE596BEB}">
      <dsp:nvSpPr>
        <dsp:cNvPr id="0" name=""/>
        <dsp:cNvSpPr/>
      </dsp:nvSpPr>
      <dsp:spPr>
        <a:xfrm>
          <a:off x="1819410" y="483929"/>
          <a:ext cx="4480560" cy="44805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Gets accounts into a dialer campaign</a:t>
          </a:r>
          <a:endParaRPr lang="en-US" sz="1600" kern="1200" dirty="0">
            <a:latin typeface="Arial" panose="020B0604020202020204" pitchFamily="34" charset="0"/>
            <a:cs typeface="Arial" panose="020B0604020202020204" pitchFamily="34" charset="0"/>
          </a:endParaRPr>
        </a:p>
      </dsp:txBody>
      <dsp:txXfrm>
        <a:off x="2268000" y="2809020"/>
        <a:ext cx="1653540" cy="1226820"/>
      </dsp:txXfrm>
    </dsp:sp>
    <dsp:sp modelId="{B997D4D4-70BD-457D-9774-B7572EC45A2F}">
      <dsp:nvSpPr>
        <dsp:cNvPr id="0" name=""/>
        <dsp:cNvSpPr/>
      </dsp:nvSpPr>
      <dsp:spPr>
        <a:xfrm>
          <a:off x="1819410" y="333510"/>
          <a:ext cx="4480560" cy="44805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Keeps accounts away from a collector</a:t>
          </a:r>
          <a:endParaRPr lang="en-US" sz="1600" kern="1200" dirty="0">
            <a:latin typeface="Arial" panose="020B0604020202020204" pitchFamily="34" charset="0"/>
            <a:cs typeface="Arial" panose="020B0604020202020204" pitchFamily="34" charset="0"/>
          </a:endParaRPr>
        </a:p>
      </dsp:txBody>
      <dsp:txXfrm>
        <a:off x="2268000" y="1262160"/>
        <a:ext cx="1653540" cy="1226820"/>
      </dsp:txXfrm>
    </dsp:sp>
    <dsp:sp modelId="{3C3F3787-4FC8-4728-BC97-9EAA4EBB2ECC}">
      <dsp:nvSpPr>
        <dsp:cNvPr id="0" name=""/>
        <dsp:cNvSpPr/>
      </dsp:nvSpPr>
      <dsp:spPr>
        <a:xfrm>
          <a:off x="1692461" y="56142"/>
          <a:ext cx="5035296" cy="503529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114A36-18F8-4C6E-AF6D-3EC7BD451F72}">
      <dsp:nvSpPr>
        <dsp:cNvPr id="0" name=""/>
        <dsp:cNvSpPr/>
      </dsp:nvSpPr>
      <dsp:spPr>
        <a:xfrm>
          <a:off x="1692461" y="206561"/>
          <a:ext cx="5035296" cy="503529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D4F527-671A-4C7F-B8A6-E8F65B5BA38E}">
      <dsp:nvSpPr>
        <dsp:cNvPr id="0" name=""/>
        <dsp:cNvSpPr/>
      </dsp:nvSpPr>
      <dsp:spPr>
        <a:xfrm>
          <a:off x="1542042" y="206561"/>
          <a:ext cx="5035296" cy="503529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1FE5E3-3275-47D4-95B7-145545A64352}">
      <dsp:nvSpPr>
        <dsp:cNvPr id="0" name=""/>
        <dsp:cNvSpPr/>
      </dsp:nvSpPr>
      <dsp:spPr>
        <a:xfrm>
          <a:off x="1542042" y="56142"/>
          <a:ext cx="5035296" cy="503529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A0253-4660-487F-A53C-0821C9415D4D}" type="datetimeFigureOut">
              <a:rPr lang="en-US" smtClean="0"/>
              <a:pPr/>
              <a:t>9/22/2016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3AA79-F4F5-4DB4-A6AD-11CE42B4C6B5}" type="slidenum">
              <a:rPr lang="en-US" smtClean="0"/>
              <a:pPr/>
              <a:t>‹#›</a:t>
            </a:fld>
            <a:endParaRPr lang="en-US" dirty="0"/>
          </a:p>
        </p:txBody>
      </p:sp>
    </p:spTree>
    <p:extLst>
      <p:ext uri="{BB962C8B-B14F-4D97-AF65-F5344CB8AC3E}">
        <p14:creationId xmlns:p14="http://schemas.microsoft.com/office/powerpoint/2010/main" val="36538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1</a:t>
            </a:fld>
            <a:endParaRPr lang="en-US" dirty="0"/>
          </a:p>
        </p:txBody>
      </p:sp>
    </p:spTree>
    <p:extLst>
      <p:ext uri="{BB962C8B-B14F-4D97-AF65-F5344CB8AC3E}">
        <p14:creationId xmlns:p14="http://schemas.microsoft.com/office/powerpoint/2010/main" val="34252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a:t>
            </a:r>
            <a:r>
              <a:rPr lang="en-US" baseline="0" dirty="0" smtClean="0"/>
              <a:t> was a Filing Cabinet</a:t>
            </a:r>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10</a:t>
            </a:fld>
            <a:endParaRPr lang="en-US" dirty="0"/>
          </a:p>
        </p:txBody>
      </p:sp>
    </p:spTree>
    <p:extLst>
      <p:ext uri="{BB962C8B-B14F-4D97-AF65-F5344CB8AC3E}">
        <p14:creationId xmlns:p14="http://schemas.microsoft.com/office/powerpoint/2010/main" val="55153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Filing</a:t>
            </a:r>
            <a:r>
              <a:rPr lang="en-US" baseline="0" dirty="0" smtClean="0"/>
              <a:t> cabinet – The draws</a:t>
            </a:r>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11</a:t>
            </a:fld>
            <a:endParaRPr lang="en-US" dirty="0"/>
          </a:p>
        </p:txBody>
      </p:sp>
    </p:spTree>
    <p:extLst>
      <p:ext uri="{BB962C8B-B14F-4D97-AF65-F5344CB8AC3E}">
        <p14:creationId xmlns:p14="http://schemas.microsoft.com/office/powerpoint/2010/main" val="362247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12</a:t>
            </a:fld>
            <a:endParaRPr lang="en-US" dirty="0"/>
          </a:p>
        </p:txBody>
      </p:sp>
    </p:spTree>
    <p:extLst>
      <p:ext uri="{BB962C8B-B14F-4D97-AF65-F5344CB8AC3E}">
        <p14:creationId xmlns:p14="http://schemas.microsoft.com/office/powerpoint/2010/main" val="325543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13</a:t>
            </a:fld>
            <a:endParaRPr lang="en-US" dirty="0"/>
          </a:p>
        </p:txBody>
      </p:sp>
    </p:spTree>
    <p:extLst>
      <p:ext uri="{BB962C8B-B14F-4D97-AF65-F5344CB8AC3E}">
        <p14:creationId xmlns:p14="http://schemas.microsoft.com/office/powerpoint/2010/main" val="315093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14</a:t>
            </a:fld>
            <a:endParaRPr lang="en-US" dirty="0"/>
          </a:p>
        </p:txBody>
      </p:sp>
    </p:spTree>
    <p:extLst>
      <p:ext uri="{BB962C8B-B14F-4D97-AF65-F5344CB8AC3E}">
        <p14:creationId xmlns:p14="http://schemas.microsoft.com/office/powerpoint/2010/main" val="1888962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15</a:t>
            </a:fld>
            <a:endParaRPr lang="en-US" dirty="0"/>
          </a:p>
        </p:txBody>
      </p:sp>
    </p:spTree>
    <p:extLst>
      <p:ext uri="{BB962C8B-B14F-4D97-AF65-F5344CB8AC3E}">
        <p14:creationId xmlns:p14="http://schemas.microsoft.com/office/powerpoint/2010/main" val="245425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contact series is a way to automate a series of phone calls and/or letters to be generated a specified number of days apart</a:t>
            </a:r>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16</a:t>
            </a:fld>
            <a:endParaRPr lang="en-US" dirty="0"/>
          </a:p>
        </p:txBody>
      </p:sp>
    </p:spTree>
    <p:extLst>
      <p:ext uri="{BB962C8B-B14F-4D97-AF65-F5344CB8AC3E}">
        <p14:creationId xmlns:p14="http://schemas.microsoft.com/office/powerpoint/2010/main" val="95219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17</a:t>
            </a:fld>
            <a:endParaRPr lang="en-US" dirty="0"/>
          </a:p>
        </p:txBody>
      </p:sp>
    </p:spTree>
    <p:extLst>
      <p:ext uri="{BB962C8B-B14F-4D97-AF65-F5344CB8AC3E}">
        <p14:creationId xmlns:p14="http://schemas.microsoft.com/office/powerpoint/2010/main" val="333881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18</a:t>
            </a:fld>
            <a:endParaRPr lang="en-US" dirty="0"/>
          </a:p>
        </p:txBody>
      </p:sp>
    </p:spTree>
    <p:extLst>
      <p:ext uri="{BB962C8B-B14F-4D97-AF65-F5344CB8AC3E}">
        <p14:creationId xmlns:p14="http://schemas.microsoft.com/office/powerpoint/2010/main" val="292477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19</a:t>
            </a:fld>
            <a:endParaRPr lang="en-US" dirty="0"/>
          </a:p>
        </p:txBody>
      </p:sp>
    </p:spTree>
    <p:extLst>
      <p:ext uri="{BB962C8B-B14F-4D97-AF65-F5344CB8AC3E}">
        <p14:creationId xmlns:p14="http://schemas.microsoft.com/office/powerpoint/2010/main" val="289117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2</a:t>
            </a:fld>
            <a:endParaRPr lang="en-US" dirty="0"/>
          </a:p>
        </p:txBody>
      </p:sp>
    </p:spTree>
    <p:extLst>
      <p:ext uri="{BB962C8B-B14F-4D97-AF65-F5344CB8AC3E}">
        <p14:creationId xmlns:p14="http://schemas.microsoft.com/office/powerpoint/2010/main" val="3205024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20</a:t>
            </a:fld>
            <a:endParaRPr lang="en-US" dirty="0"/>
          </a:p>
        </p:txBody>
      </p:sp>
    </p:spTree>
    <p:extLst>
      <p:ext uri="{BB962C8B-B14F-4D97-AF65-F5344CB8AC3E}">
        <p14:creationId xmlns:p14="http://schemas.microsoft.com/office/powerpoint/2010/main" val="3293214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21</a:t>
            </a:fld>
            <a:endParaRPr lang="en-US" dirty="0"/>
          </a:p>
        </p:txBody>
      </p:sp>
    </p:spTree>
    <p:extLst>
      <p:ext uri="{BB962C8B-B14F-4D97-AF65-F5344CB8AC3E}">
        <p14:creationId xmlns:p14="http://schemas.microsoft.com/office/powerpoint/2010/main" val="3518994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22</a:t>
            </a:fld>
            <a:endParaRPr lang="en-US" dirty="0"/>
          </a:p>
        </p:txBody>
      </p:sp>
    </p:spTree>
    <p:extLst>
      <p:ext uri="{BB962C8B-B14F-4D97-AF65-F5344CB8AC3E}">
        <p14:creationId xmlns:p14="http://schemas.microsoft.com/office/powerpoint/2010/main" val="2974930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23</a:t>
            </a:fld>
            <a:endParaRPr lang="en-US" dirty="0"/>
          </a:p>
        </p:txBody>
      </p:sp>
    </p:spTree>
    <p:extLst>
      <p:ext uri="{BB962C8B-B14F-4D97-AF65-F5344CB8AC3E}">
        <p14:creationId xmlns:p14="http://schemas.microsoft.com/office/powerpoint/2010/main" val="31736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24</a:t>
            </a:fld>
            <a:endParaRPr lang="en-US" dirty="0"/>
          </a:p>
        </p:txBody>
      </p:sp>
    </p:spTree>
    <p:extLst>
      <p:ext uri="{BB962C8B-B14F-4D97-AF65-F5344CB8AC3E}">
        <p14:creationId xmlns:p14="http://schemas.microsoft.com/office/powerpoint/2010/main" val="3472973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25</a:t>
            </a:fld>
            <a:endParaRPr lang="en-US" dirty="0"/>
          </a:p>
        </p:txBody>
      </p:sp>
    </p:spTree>
    <p:extLst>
      <p:ext uri="{BB962C8B-B14F-4D97-AF65-F5344CB8AC3E}">
        <p14:creationId xmlns:p14="http://schemas.microsoft.com/office/powerpoint/2010/main" val="544872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26</a:t>
            </a:fld>
            <a:endParaRPr lang="en-US" dirty="0"/>
          </a:p>
        </p:txBody>
      </p:sp>
    </p:spTree>
    <p:extLst>
      <p:ext uri="{BB962C8B-B14F-4D97-AF65-F5344CB8AC3E}">
        <p14:creationId xmlns:p14="http://schemas.microsoft.com/office/powerpoint/2010/main" val="3971524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27</a:t>
            </a:fld>
            <a:endParaRPr lang="en-US" dirty="0"/>
          </a:p>
        </p:txBody>
      </p:sp>
    </p:spTree>
    <p:extLst>
      <p:ext uri="{BB962C8B-B14F-4D97-AF65-F5344CB8AC3E}">
        <p14:creationId xmlns:p14="http://schemas.microsoft.com/office/powerpoint/2010/main" val="2761878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28</a:t>
            </a:fld>
            <a:endParaRPr lang="en-US" dirty="0"/>
          </a:p>
        </p:txBody>
      </p:sp>
    </p:spTree>
    <p:extLst>
      <p:ext uri="{BB962C8B-B14F-4D97-AF65-F5344CB8AC3E}">
        <p14:creationId xmlns:p14="http://schemas.microsoft.com/office/powerpoint/2010/main" val="3421059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43000" y="76200"/>
            <a:ext cx="4572000" cy="3429000"/>
          </a:xfrm>
          <a:noFill/>
          <a:ln>
            <a:solidFill>
              <a:srgbClr val="000000"/>
            </a:solidFill>
            <a:miter lim="800000"/>
            <a:headEnd/>
            <a:tailEnd/>
          </a:ln>
        </p:spPr>
      </p:sp>
      <p:sp>
        <p:nvSpPr>
          <p:cNvPr id="20483" name="Notes Placeholder 2"/>
          <p:cNvSpPr>
            <a:spLocks noGrp="1"/>
          </p:cNvSpPr>
          <p:nvPr>
            <p:ph type="body" idx="1"/>
          </p:nvPr>
        </p:nvSpPr>
        <p:spPr bwMode="auto">
          <a:xfrm>
            <a:off x="152400" y="3581400"/>
            <a:ext cx="6553200" cy="4572000"/>
          </a:xfrm>
          <a:noFill/>
        </p:spPr>
        <p:txBody>
          <a:bodyPr wrap="square" numCol="1" anchor="t" anchorCtr="0" compatLnSpc="1">
            <a:prstTxWarp prst="textNoShape">
              <a:avLst/>
            </a:prstTxWarp>
          </a:bodyPr>
          <a:lstStyle/>
          <a:p>
            <a:pPr eaLnBrk="1" hangingPunct="1">
              <a:spcBef>
                <a:spcPct val="0"/>
              </a:spcBef>
            </a:pPr>
            <a:endParaRPr lang="en-US" dirty="0" smtClean="0">
              <a:cs typeface="Arial" charset="0"/>
            </a:endParaRPr>
          </a:p>
          <a:p>
            <a:pPr eaLnBrk="1" hangingPunct="1">
              <a:spcBef>
                <a:spcPct val="0"/>
              </a:spcBef>
            </a:pPr>
            <a:endParaRPr lang="en-US" dirty="0" smtClean="0">
              <a:cs typeface="Arial"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1AF8D2-D99D-4B0F-A923-4846386ABEF6}" type="slidenum">
              <a:rPr lang="en-US" smtClean="0">
                <a:cs typeface="Arial" charset="0"/>
              </a:rPr>
              <a:pPr fontAlgn="base">
                <a:spcBef>
                  <a:spcPct val="0"/>
                </a:spcBef>
                <a:spcAft>
                  <a:spcPct val="0"/>
                </a:spcAft>
                <a:defRPr/>
              </a:pPr>
              <a:t>29</a:t>
            </a:fld>
            <a:endParaRPr lang="en-US" dirty="0" smtClean="0">
              <a:cs typeface="Arial" charset="0"/>
            </a:endParaRPr>
          </a:p>
        </p:txBody>
      </p:sp>
    </p:spTree>
    <p:extLst>
      <p:ext uri="{BB962C8B-B14F-4D97-AF65-F5344CB8AC3E}">
        <p14:creationId xmlns:p14="http://schemas.microsoft.com/office/powerpoint/2010/main" val="332037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a:t>
            </a:fld>
            <a:endParaRPr lang="en-US" dirty="0"/>
          </a:p>
        </p:txBody>
      </p:sp>
    </p:spTree>
    <p:extLst>
      <p:ext uri="{BB962C8B-B14F-4D97-AF65-F5344CB8AC3E}">
        <p14:creationId xmlns:p14="http://schemas.microsoft.com/office/powerpoint/2010/main" val="3503552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30</a:t>
            </a:fld>
            <a:endParaRPr lang="en-US" dirty="0"/>
          </a:p>
        </p:txBody>
      </p:sp>
    </p:spTree>
    <p:extLst>
      <p:ext uri="{BB962C8B-B14F-4D97-AF65-F5344CB8AC3E}">
        <p14:creationId xmlns:p14="http://schemas.microsoft.com/office/powerpoint/2010/main" val="1597654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43000" y="76200"/>
            <a:ext cx="4572000" cy="3429000"/>
          </a:xfrm>
          <a:noFill/>
          <a:ln>
            <a:solidFill>
              <a:srgbClr val="000000"/>
            </a:solidFill>
            <a:miter lim="800000"/>
            <a:headEnd/>
            <a:tailEnd/>
          </a:ln>
        </p:spPr>
      </p:sp>
      <p:sp>
        <p:nvSpPr>
          <p:cNvPr id="19459" name="Notes Placeholder 2"/>
          <p:cNvSpPr>
            <a:spLocks noGrp="1"/>
          </p:cNvSpPr>
          <p:nvPr>
            <p:ph type="body" idx="1"/>
          </p:nvPr>
        </p:nvSpPr>
        <p:spPr bwMode="auto">
          <a:xfrm>
            <a:off x="152400" y="3581400"/>
            <a:ext cx="6553200" cy="4572000"/>
          </a:xfrm>
          <a:noFill/>
        </p:spPr>
        <p:txBody>
          <a:bodyPr wrap="square" numCol="1" anchor="t" anchorCtr="0" compatLnSpc="1">
            <a:prstTxWarp prst="textNoShape">
              <a:avLst/>
            </a:prstTxWarp>
          </a:bodyPr>
          <a:lstStyle/>
          <a:p>
            <a:pPr eaLnBrk="1" hangingPunct="1">
              <a:spcBef>
                <a:spcPct val="0"/>
              </a:spcBef>
            </a:pPr>
            <a:endParaRPr lang="en-US" dirty="0" smtClean="0">
              <a:cs typeface="Arial" charset="0"/>
            </a:endParaRPr>
          </a:p>
          <a:p>
            <a:pPr eaLnBrk="1" hangingPunct="1">
              <a:spcBef>
                <a:spcPct val="0"/>
              </a:spcBef>
            </a:pPr>
            <a:endParaRPr lang="en-US" dirty="0" smtClean="0">
              <a:cs typeface="Arial"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28F3A5-A57C-4865-9FB8-2FBAE077B397}" type="slidenum">
              <a:rPr lang="en-US" smtClean="0">
                <a:cs typeface="Arial" charset="0"/>
              </a:rPr>
              <a:pPr fontAlgn="base">
                <a:spcBef>
                  <a:spcPct val="0"/>
                </a:spcBef>
                <a:spcAft>
                  <a:spcPct val="0"/>
                </a:spcAft>
                <a:defRPr/>
              </a:pPr>
              <a:t>31</a:t>
            </a:fld>
            <a:endParaRPr lang="en-US" dirty="0" smtClean="0">
              <a:cs typeface="Arial" charset="0"/>
            </a:endParaRPr>
          </a:p>
        </p:txBody>
      </p:sp>
    </p:spTree>
    <p:extLst>
      <p:ext uri="{BB962C8B-B14F-4D97-AF65-F5344CB8AC3E}">
        <p14:creationId xmlns:p14="http://schemas.microsoft.com/office/powerpoint/2010/main" val="2280200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43000" y="76200"/>
            <a:ext cx="4572000" cy="3429000"/>
          </a:xfrm>
          <a:noFill/>
          <a:ln>
            <a:solidFill>
              <a:srgbClr val="000000"/>
            </a:solidFill>
            <a:miter lim="800000"/>
            <a:headEnd/>
            <a:tailEnd/>
          </a:ln>
        </p:spPr>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A95DB-EE52-49A4-B4B5-08560A6E6C96}" type="slidenum">
              <a:rPr lang="en-US" smtClean="0">
                <a:cs typeface="Arial" charset="0"/>
              </a:rPr>
              <a:pPr fontAlgn="base">
                <a:spcBef>
                  <a:spcPct val="0"/>
                </a:spcBef>
                <a:spcAft>
                  <a:spcPct val="0"/>
                </a:spcAft>
                <a:defRPr/>
              </a:pPr>
              <a:t>32</a:t>
            </a:fld>
            <a:endParaRPr lang="en-US" dirty="0" smtClean="0">
              <a:cs typeface="Arial" charset="0"/>
            </a:endParaRPr>
          </a:p>
        </p:txBody>
      </p:sp>
      <p:sp>
        <p:nvSpPr>
          <p:cNvPr id="5" name="Notes Placeholder 4"/>
          <p:cNvSpPr>
            <a:spLocks noGrp="1"/>
          </p:cNvSpPr>
          <p:nvPr>
            <p:ph type="body" sz="quarter" idx="10"/>
          </p:nvPr>
        </p:nvSpPr>
        <p:spPr/>
        <p:txBody>
          <a:bodyPr>
            <a:normAutofit/>
          </a:bodyPr>
          <a:lstStyle/>
          <a:p>
            <a:endParaRPr lang="en-US" dirty="0" smtClean="0"/>
          </a:p>
        </p:txBody>
      </p:sp>
    </p:spTree>
    <p:extLst>
      <p:ext uri="{BB962C8B-B14F-4D97-AF65-F5344CB8AC3E}">
        <p14:creationId xmlns:p14="http://schemas.microsoft.com/office/powerpoint/2010/main" val="2100733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43000" y="76200"/>
            <a:ext cx="4572000" cy="3429000"/>
          </a:xfrm>
          <a:noFill/>
          <a:ln>
            <a:solidFill>
              <a:srgbClr val="000000"/>
            </a:solidFill>
            <a:miter lim="800000"/>
            <a:headEnd/>
            <a:tailEnd/>
          </a:ln>
        </p:spPr>
      </p:sp>
      <p:sp>
        <p:nvSpPr>
          <p:cNvPr id="20483" name="Notes Placeholder 2"/>
          <p:cNvSpPr>
            <a:spLocks noGrp="1"/>
          </p:cNvSpPr>
          <p:nvPr>
            <p:ph type="body" idx="1"/>
          </p:nvPr>
        </p:nvSpPr>
        <p:spPr bwMode="auto">
          <a:xfrm>
            <a:off x="152400" y="3581400"/>
            <a:ext cx="6553200" cy="4572000"/>
          </a:xfrm>
          <a:noFill/>
        </p:spPr>
        <p:txBody>
          <a:bodyPr wrap="square" numCol="1" anchor="t" anchorCtr="0" compatLnSpc="1">
            <a:prstTxWarp prst="textNoShape">
              <a:avLst/>
            </a:prstTxWarp>
          </a:bodyPr>
          <a:lstStyle/>
          <a:p>
            <a:pPr eaLnBrk="1" hangingPunct="1">
              <a:spcBef>
                <a:spcPct val="0"/>
              </a:spcBef>
            </a:pPr>
            <a:endParaRPr lang="en-US" dirty="0" smtClean="0">
              <a:cs typeface="Arial" charset="0"/>
            </a:endParaRPr>
          </a:p>
          <a:p>
            <a:pPr eaLnBrk="1" hangingPunct="1">
              <a:spcBef>
                <a:spcPct val="0"/>
              </a:spcBef>
            </a:pPr>
            <a:endParaRPr lang="en-US" dirty="0" smtClean="0">
              <a:cs typeface="Arial"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1AF8D2-D99D-4B0F-A923-4846386ABEF6}" type="slidenum">
              <a:rPr lang="en-US" smtClean="0">
                <a:cs typeface="Arial" charset="0"/>
              </a:rPr>
              <a:pPr fontAlgn="base">
                <a:spcBef>
                  <a:spcPct val="0"/>
                </a:spcBef>
                <a:spcAft>
                  <a:spcPct val="0"/>
                </a:spcAft>
                <a:defRPr/>
              </a:pPr>
              <a:t>33</a:t>
            </a:fld>
            <a:endParaRPr lang="en-US" dirty="0" smtClean="0">
              <a:cs typeface="Arial" charset="0"/>
            </a:endParaRPr>
          </a:p>
        </p:txBody>
      </p:sp>
    </p:spTree>
    <p:extLst>
      <p:ext uri="{BB962C8B-B14F-4D97-AF65-F5344CB8AC3E}">
        <p14:creationId xmlns:p14="http://schemas.microsoft.com/office/powerpoint/2010/main" val="902760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43000" y="76200"/>
            <a:ext cx="4572000" cy="3429000"/>
          </a:xfrm>
          <a:noFill/>
          <a:ln>
            <a:solidFill>
              <a:srgbClr val="000000"/>
            </a:solidFill>
            <a:miter lim="800000"/>
            <a:headEnd/>
            <a:tailEnd/>
          </a:ln>
        </p:spPr>
      </p:sp>
      <p:sp>
        <p:nvSpPr>
          <p:cNvPr id="20483" name="Notes Placeholder 2"/>
          <p:cNvSpPr>
            <a:spLocks noGrp="1"/>
          </p:cNvSpPr>
          <p:nvPr>
            <p:ph type="body" idx="1"/>
          </p:nvPr>
        </p:nvSpPr>
        <p:spPr bwMode="auto">
          <a:xfrm>
            <a:off x="152400" y="3581400"/>
            <a:ext cx="6553200" cy="4572000"/>
          </a:xfrm>
          <a:noFill/>
        </p:spPr>
        <p:txBody>
          <a:bodyPr wrap="square" numCol="1" anchor="t" anchorCtr="0" compatLnSpc="1">
            <a:prstTxWarp prst="textNoShape">
              <a:avLst/>
            </a:prstTxWarp>
          </a:bodyPr>
          <a:lstStyle/>
          <a:p>
            <a:pPr eaLnBrk="1" hangingPunct="1">
              <a:spcBef>
                <a:spcPct val="0"/>
              </a:spcBef>
            </a:pPr>
            <a:endParaRPr lang="en-US" dirty="0" smtClean="0">
              <a:cs typeface="Arial" charset="0"/>
            </a:endParaRPr>
          </a:p>
          <a:p>
            <a:pPr eaLnBrk="1" hangingPunct="1">
              <a:spcBef>
                <a:spcPct val="0"/>
              </a:spcBef>
            </a:pPr>
            <a:endParaRPr lang="en-US" dirty="0" smtClean="0">
              <a:cs typeface="Arial"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1AF8D2-D99D-4B0F-A923-4846386ABEF6}" type="slidenum">
              <a:rPr lang="en-US" smtClean="0">
                <a:cs typeface="Arial" charset="0"/>
              </a:rPr>
              <a:pPr fontAlgn="base">
                <a:spcBef>
                  <a:spcPct val="0"/>
                </a:spcBef>
                <a:spcAft>
                  <a:spcPct val="0"/>
                </a:spcAft>
                <a:defRPr/>
              </a:pPr>
              <a:t>34</a:t>
            </a:fld>
            <a:endParaRPr lang="en-US" dirty="0" smtClean="0">
              <a:cs typeface="Arial" charset="0"/>
            </a:endParaRPr>
          </a:p>
        </p:txBody>
      </p:sp>
    </p:spTree>
    <p:extLst>
      <p:ext uri="{BB962C8B-B14F-4D97-AF65-F5344CB8AC3E}">
        <p14:creationId xmlns:p14="http://schemas.microsoft.com/office/powerpoint/2010/main" val="2321288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35</a:t>
            </a:fld>
            <a:endParaRPr lang="en-US" dirty="0"/>
          </a:p>
        </p:txBody>
      </p:sp>
    </p:spTree>
    <p:extLst>
      <p:ext uri="{BB962C8B-B14F-4D97-AF65-F5344CB8AC3E}">
        <p14:creationId xmlns:p14="http://schemas.microsoft.com/office/powerpoint/2010/main" val="2548604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ACCOUNT CRAWLER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select accounts based on whether they have payments, check or credit card transactions pending, promises or payment arrangements, positive contacts, right party contacts or different types of phone numbers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use the Account Crawler for a variety of purposes. For example, you can make sure that all accounts with prior payments or promises are assigned to agents, all accounts with no RPC’s are sent to the dialer, and all accounts with no phone numbers are sent to a data scrubbing vendor.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report is also furnished showing the start time and end for each company; the first link number and the last linked number processed and the number accounts and debtors analyzed. This will make it easy to review how many accounts were processed</a:t>
            </a:r>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36</a:t>
            </a:fld>
            <a:endParaRPr lang="en-US" dirty="0"/>
          </a:p>
        </p:txBody>
      </p:sp>
    </p:spTree>
    <p:extLst>
      <p:ext uri="{BB962C8B-B14F-4D97-AF65-F5344CB8AC3E}">
        <p14:creationId xmlns:p14="http://schemas.microsoft.com/office/powerpoint/2010/main" val="458488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37</a:t>
            </a:fld>
            <a:endParaRPr lang="en-US" dirty="0"/>
          </a:p>
        </p:txBody>
      </p:sp>
    </p:spTree>
    <p:extLst>
      <p:ext uri="{BB962C8B-B14F-4D97-AF65-F5344CB8AC3E}">
        <p14:creationId xmlns:p14="http://schemas.microsoft.com/office/powerpoint/2010/main" val="1141819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38</a:t>
            </a:fld>
            <a:endParaRPr lang="en-US" dirty="0"/>
          </a:p>
        </p:txBody>
      </p:sp>
    </p:spTree>
    <p:extLst>
      <p:ext uri="{BB962C8B-B14F-4D97-AF65-F5344CB8AC3E}">
        <p14:creationId xmlns:p14="http://schemas.microsoft.com/office/powerpoint/2010/main" val="1127771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39</a:t>
            </a:fld>
            <a:endParaRPr lang="en-US" dirty="0"/>
          </a:p>
        </p:txBody>
      </p:sp>
    </p:spTree>
    <p:extLst>
      <p:ext uri="{BB962C8B-B14F-4D97-AF65-F5344CB8AC3E}">
        <p14:creationId xmlns:p14="http://schemas.microsoft.com/office/powerpoint/2010/main" val="70603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a:t>
            </a:fld>
            <a:endParaRPr lang="en-US" dirty="0"/>
          </a:p>
        </p:txBody>
      </p:sp>
    </p:spTree>
    <p:extLst>
      <p:ext uri="{BB962C8B-B14F-4D97-AF65-F5344CB8AC3E}">
        <p14:creationId xmlns:p14="http://schemas.microsoft.com/office/powerpoint/2010/main" val="1186309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40</a:t>
            </a:fld>
            <a:endParaRPr lang="en-US" dirty="0"/>
          </a:p>
        </p:txBody>
      </p:sp>
    </p:spTree>
    <p:extLst>
      <p:ext uri="{BB962C8B-B14F-4D97-AF65-F5344CB8AC3E}">
        <p14:creationId xmlns:p14="http://schemas.microsoft.com/office/powerpoint/2010/main" val="1747725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41</a:t>
            </a:fld>
            <a:endParaRPr lang="en-US" dirty="0"/>
          </a:p>
        </p:txBody>
      </p:sp>
    </p:spTree>
    <p:extLst>
      <p:ext uri="{BB962C8B-B14F-4D97-AF65-F5344CB8AC3E}">
        <p14:creationId xmlns:p14="http://schemas.microsoft.com/office/powerpoint/2010/main" val="2998873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42</a:t>
            </a:fld>
            <a:endParaRPr lang="en-US" dirty="0"/>
          </a:p>
        </p:txBody>
      </p:sp>
    </p:spTree>
    <p:extLst>
      <p:ext uri="{BB962C8B-B14F-4D97-AF65-F5344CB8AC3E}">
        <p14:creationId xmlns:p14="http://schemas.microsoft.com/office/powerpoint/2010/main" val="120692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43</a:t>
            </a:fld>
            <a:endParaRPr lang="en-US" dirty="0"/>
          </a:p>
        </p:txBody>
      </p:sp>
    </p:spTree>
    <p:extLst>
      <p:ext uri="{BB962C8B-B14F-4D97-AF65-F5344CB8AC3E}">
        <p14:creationId xmlns:p14="http://schemas.microsoft.com/office/powerpoint/2010/main" val="505375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44</a:t>
            </a:fld>
            <a:endParaRPr lang="en-US" dirty="0"/>
          </a:p>
        </p:txBody>
      </p:sp>
    </p:spTree>
    <p:extLst>
      <p:ext uri="{BB962C8B-B14F-4D97-AF65-F5344CB8AC3E}">
        <p14:creationId xmlns:p14="http://schemas.microsoft.com/office/powerpoint/2010/main" val="487068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45</a:t>
            </a:fld>
            <a:endParaRPr lang="en-US" dirty="0"/>
          </a:p>
        </p:txBody>
      </p:sp>
    </p:spTree>
    <p:extLst>
      <p:ext uri="{BB962C8B-B14F-4D97-AF65-F5344CB8AC3E}">
        <p14:creationId xmlns:p14="http://schemas.microsoft.com/office/powerpoint/2010/main" val="2363545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46</a:t>
            </a:fld>
            <a:endParaRPr lang="en-US" dirty="0"/>
          </a:p>
        </p:txBody>
      </p:sp>
    </p:spTree>
    <p:extLst>
      <p:ext uri="{BB962C8B-B14F-4D97-AF65-F5344CB8AC3E}">
        <p14:creationId xmlns:p14="http://schemas.microsoft.com/office/powerpoint/2010/main" val="197588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5</a:t>
            </a:fld>
            <a:endParaRPr lang="en-US" dirty="0"/>
          </a:p>
        </p:txBody>
      </p:sp>
    </p:spTree>
    <p:extLst>
      <p:ext uri="{BB962C8B-B14F-4D97-AF65-F5344CB8AC3E}">
        <p14:creationId xmlns:p14="http://schemas.microsoft.com/office/powerpoint/2010/main" val="82627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6</a:t>
            </a:fld>
            <a:endParaRPr lang="en-US" dirty="0"/>
          </a:p>
        </p:txBody>
      </p:sp>
    </p:spTree>
    <p:extLst>
      <p:ext uri="{BB962C8B-B14F-4D97-AF65-F5344CB8AC3E}">
        <p14:creationId xmlns:p14="http://schemas.microsoft.com/office/powerpoint/2010/main" val="291467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7</a:t>
            </a:fld>
            <a:endParaRPr lang="en-US" dirty="0"/>
          </a:p>
        </p:txBody>
      </p:sp>
    </p:spTree>
    <p:extLst>
      <p:ext uri="{BB962C8B-B14F-4D97-AF65-F5344CB8AC3E}">
        <p14:creationId xmlns:p14="http://schemas.microsoft.com/office/powerpoint/2010/main" val="382083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8</a:t>
            </a:fld>
            <a:endParaRPr lang="en-US" dirty="0"/>
          </a:p>
        </p:txBody>
      </p:sp>
    </p:spTree>
    <p:extLst>
      <p:ext uri="{BB962C8B-B14F-4D97-AF65-F5344CB8AC3E}">
        <p14:creationId xmlns:p14="http://schemas.microsoft.com/office/powerpoint/2010/main" val="273374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9</a:t>
            </a:fld>
            <a:endParaRPr lang="en-US" dirty="0"/>
          </a:p>
        </p:txBody>
      </p:sp>
    </p:spTree>
    <p:extLst>
      <p:ext uri="{BB962C8B-B14F-4D97-AF65-F5344CB8AC3E}">
        <p14:creationId xmlns:p14="http://schemas.microsoft.com/office/powerpoint/2010/main" val="182799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9/22/2016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9/22/2016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81000" y="7620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29600" y="6627168"/>
            <a:ext cx="457200" cy="230832"/>
          </a:xfrm>
          <a:prstGeom prst="rect">
            <a:avLst/>
          </a:prstGeom>
          <a:noFill/>
        </p:spPr>
        <p:txBody>
          <a:bodyPr wrap="square" rtlCol="0">
            <a:spAutoFit/>
          </a:bodyPr>
          <a:lstStyle/>
          <a:p>
            <a:pPr algn="ctr"/>
            <a:fld id="{951862B4-C7B9-4BF4-8359-F9353F249BCF}" type="slidenum">
              <a:rPr lang="en-US" sz="900" i="1" smtClean="0">
                <a:solidFill>
                  <a:schemeClr val="tx1"/>
                </a:solidFill>
                <a:latin typeface="Arial" pitchFamily="34" charset="0"/>
                <a:cs typeface="Arial" pitchFamily="34" charset="0"/>
              </a:rPr>
              <a:pPr algn="ctr"/>
              <a:t>‹#›</a:t>
            </a:fld>
            <a:endParaRPr lang="en-US" sz="900" dirty="0">
              <a:latin typeface="Arial" pitchFamily="34" charset="0"/>
              <a:cs typeface="Arial" pitchFamily="34" charset="0"/>
            </a:endParaRPr>
          </a:p>
        </p:txBody>
      </p:sp>
      <p:sp>
        <p:nvSpPr>
          <p:cNvPr id="10" name="TextBox 9"/>
          <p:cNvSpPr txBox="1"/>
          <p:nvPr/>
        </p:nvSpPr>
        <p:spPr>
          <a:xfrm>
            <a:off x="381000" y="6627168"/>
            <a:ext cx="2971800" cy="230832"/>
          </a:xfrm>
          <a:prstGeom prst="rect">
            <a:avLst/>
          </a:prstGeom>
          <a:noFill/>
        </p:spPr>
        <p:txBody>
          <a:bodyPr wrap="square" rtlCol="0">
            <a:spAutoFit/>
          </a:bodyPr>
          <a:lstStyle/>
          <a:p>
            <a:r>
              <a:rPr lang="en-US" sz="900" i="1" dirty="0" smtClean="0">
                <a:solidFill>
                  <a:schemeClr val="tx1"/>
                </a:solidFill>
                <a:latin typeface="Arial" pitchFamily="34" charset="0"/>
                <a:cs typeface="Arial" pitchFamily="34" charset="0"/>
              </a:rPr>
              <a:t>© Copyright 2016</a:t>
            </a:r>
            <a:r>
              <a:rPr lang="en-US" sz="900" i="1" baseline="0" dirty="0" smtClean="0">
                <a:solidFill>
                  <a:schemeClr val="tx1"/>
                </a:solidFill>
                <a:latin typeface="Arial" pitchFamily="34" charset="0"/>
                <a:cs typeface="Arial" pitchFamily="34" charset="0"/>
              </a:rPr>
              <a:t> </a:t>
            </a:r>
            <a:r>
              <a:rPr lang="en-US" sz="900" i="1" dirty="0" smtClean="0">
                <a:solidFill>
                  <a:schemeClr val="tx1"/>
                </a:solidFill>
                <a:latin typeface="Arial" pitchFamily="34" charset="0"/>
                <a:cs typeface="Arial" pitchFamily="34" charset="0"/>
              </a:rPr>
              <a:t>– Quantrax Corporation, Inc</a:t>
            </a:r>
            <a:endParaRPr lang="en-US" sz="900" dirty="0">
              <a:latin typeface="Arial" pitchFamily="34" charset="0"/>
              <a:cs typeface="Arial" pitchFamily="34" charset="0"/>
            </a:endParaRP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010400" y="76200"/>
            <a:ext cx="1604544" cy="640080"/>
          </a:xfrm>
          <a:prstGeom prst="rect">
            <a:avLst/>
          </a:prstGeom>
        </p:spPr>
      </p:pic>
      <p:cxnSp>
        <p:nvCxnSpPr>
          <p:cNvPr id="13" name="Straight Connector 12"/>
          <p:cNvCxnSpPr/>
          <p:nvPr userDrawn="1"/>
        </p:nvCxnSpPr>
        <p:spPr>
          <a:xfrm>
            <a:off x="381000" y="66294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61" r:id="rId4"/>
    <p:sldLayoutId id="214748366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Contacting </a:t>
            </a:r>
            <a:r>
              <a:rPr lang="en-US" sz="3600" dirty="0" smtClean="0">
                <a:latin typeface="Arial" panose="020B0604020202020204" pitchFamily="34" charset="0"/>
                <a:cs typeface="Arial" panose="020B0604020202020204" pitchFamily="34" charset="0"/>
              </a:rPr>
              <a:t>Consumers</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200" i="1" dirty="0" smtClean="0">
                <a:latin typeface="Britannic Bold" pitchFamily="34" charset="0"/>
              </a:rPr>
              <a:t/>
            </a:r>
            <a:br>
              <a:rPr lang="en-US" sz="3200" i="1" dirty="0" smtClean="0">
                <a:latin typeface="Britannic Bold"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pic>
        <p:nvPicPr>
          <p:cNvPr id="3" name="Picture 2"/>
          <p:cNvPicPr>
            <a:picLocks noChangeAspect="1"/>
          </p:cNvPicPr>
          <p:nvPr/>
        </p:nvPicPr>
        <p:blipFill>
          <a:blip r:embed="rId3" cstate="print"/>
          <a:stretch>
            <a:fillRect/>
          </a:stretch>
        </p:blipFill>
        <p:spPr>
          <a:xfrm>
            <a:off x="2209800" y="2362200"/>
            <a:ext cx="4876800" cy="3205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How </a:t>
            </a:r>
            <a:r>
              <a:rPr lang="en-US" altLang="en-US" sz="2000" b="1" dirty="0"/>
              <a:t>RMEx </a:t>
            </a:r>
            <a:r>
              <a:rPr lang="en-US" altLang="en-US" sz="2000" b="1" dirty="0" smtClean="0"/>
              <a:t>Creates </a:t>
            </a:r>
            <a:r>
              <a:rPr lang="en-US" altLang="en-US" sz="2000" b="1" dirty="0"/>
              <a:t>Queues - </a:t>
            </a:r>
            <a:r>
              <a:rPr lang="en-US" altLang="en-US" sz="2000" b="1" dirty="0" smtClean="0"/>
              <a:t>How </a:t>
            </a:r>
            <a:r>
              <a:rPr lang="en-US" altLang="en-US" sz="2000" b="1" dirty="0"/>
              <a:t>Queues </a:t>
            </a:r>
            <a:r>
              <a:rPr lang="en-US" altLang="en-US" sz="2000" b="1" dirty="0" smtClean="0"/>
              <a:t>Are Built During Nightly Processing </a:t>
            </a:r>
            <a:endParaRPr lang="en-US" altLang="en-US" sz="2000" b="1" dirty="0"/>
          </a:p>
        </p:txBody>
      </p:sp>
      <p:graphicFrame>
        <p:nvGraphicFramePr>
          <p:cNvPr id="3" name="Diagram 2"/>
          <p:cNvGraphicFramePr/>
          <p:nvPr>
            <p:extLst>
              <p:ext uri="{D42A27DB-BD31-4B8C-83A1-F6EECF244321}">
                <p14:modId xmlns:p14="http://schemas.microsoft.com/office/powerpoint/2010/main" val="3091370699"/>
              </p:ext>
            </p:extLst>
          </p:nvPr>
        </p:nvGraphicFramePr>
        <p:xfrm>
          <a:off x="1219200" y="1981200"/>
          <a:ext cx="655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bwMode="auto">
          <a:xfrm>
            <a:off x="457200" y="914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r>
              <a:rPr lang="en-US" altLang="en-US" dirty="0" smtClean="0"/>
              <a:t>During the </a:t>
            </a:r>
            <a:r>
              <a:rPr lang="en-US" altLang="en-US" b="1" dirty="0" smtClean="0"/>
              <a:t>nightly process</a:t>
            </a:r>
            <a:r>
              <a:rPr lang="en-US" altLang="en-US" dirty="0" smtClean="0"/>
              <a:t>………..</a:t>
            </a:r>
            <a:endParaRPr lang="en-US" altLang="en-US" dirty="0"/>
          </a:p>
        </p:txBody>
      </p:sp>
    </p:spTree>
    <p:extLst>
      <p:ext uri="{BB962C8B-B14F-4D97-AF65-F5344CB8AC3E}">
        <p14:creationId xmlns:p14="http://schemas.microsoft.com/office/powerpoint/2010/main" val="158190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How </a:t>
            </a:r>
            <a:r>
              <a:rPr lang="en-US" altLang="en-US" sz="2000" b="1" dirty="0"/>
              <a:t>RMEx Creates Queues </a:t>
            </a:r>
            <a:r>
              <a:rPr lang="en-US" altLang="en-US" sz="2000" b="1" dirty="0" smtClean="0"/>
              <a:t>-The Work Map </a:t>
            </a:r>
            <a:r>
              <a:rPr lang="en-US" altLang="en-US" sz="2000" b="1" dirty="0"/>
              <a:t>(Account </a:t>
            </a:r>
            <a:r>
              <a:rPr lang="en-US" altLang="en-US" sz="2000" b="1" dirty="0" smtClean="0"/>
              <a:t>Processing</a:t>
            </a:r>
            <a:r>
              <a:rPr lang="en-US" altLang="en-US" sz="2000" b="1" dirty="0"/>
              <a:t>)</a:t>
            </a:r>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Account processing menu &gt; F2-  Work Map</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619" y="2278904"/>
            <a:ext cx="4894762" cy="4198096"/>
          </a:xfrm>
          <a:prstGeom prst="rect">
            <a:avLst/>
          </a:prstGeom>
        </p:spPr>
      </p:pic>
      <p:sp>
        <p:nvSpPr>
          <p:cNvPr id="6" name="Content Placeholder 2"/>
          <p:cNvSpPr txBox="1">
            <a:spLocks/>
          </p:cNvSpPr>
          <p:nvPr/>
        </p:nvSpPr>
        <p:spPr bwMode="auto">
          <a:xfrm>
            <a:off x="457200" y="1371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a:t>Work Maps display the collector’s accounts to be worked </a:t>
            </a: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a:t>Consists of Processing Types = “buckets” that organize accounts</a:t>
            </a:r>
          </a:p>
          <a:p>
            <a:pPr eaLnBrk="1" hangingPunct="1">
              <a:lnSpc>
                <a:spcPct val="90000"/>
              </a:lnSpc>
              <a:spcBef>
                <a:spcPct val="20000"/>
              </a:spcBef>
              <a:buFont typeface="Wingdings" panose="05000000000000000000" pitchFamily="2" charset="2"/>
              <a:buChar char="q"/>
            </a:pPr>
            <a:endParaRPr lang="en-US" altLang="en-US" sz="1600" dirty="0"/>
          </a:p>
          <a:p>
            <a:pPr marL="0" indent="0" eaLnBrk="1" hangingPunct="1">
              <a:lnSpc>
                <a:spcPct val="90000"/>
              </a:lnSpc>
              <a:spcBef>
                <a:spcPct val="20000"/>
              </a:spcBef>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spTree>
    <p:extLst>
      <p:ext uri="{BB962C8B-B14F-4D97-AF65-F5344CB8AC3E}">
        <p14:creationId xmlns:p14="http://schemas.microsoft.com/office/powerpoint/2010/main" val="1104267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How </a:t>
            </a:r>
            <a:r>
              <a:rPr lang="en-US" altLang="en-US" sz="2000" b="1" dirty="0"/>
              <a:t>RMEx Creates Queues </a:t>
            </a:r>
            <a:r>
              <a:rPr lang="en-US" altLang="en-US" sz="2000" b="1" dirty="0" smtClean="0"/>
              <a:t>-The Work Map </a:t>
            </a:r>
            <a:r>
              <a:rPr lang="en-US" altLang="en-US" sz="2000" b="1" dirty="0"/>
              <a:t>(Account </a:t>
            </a:r>
            <a:r>
              <a:rPr lang="en-US" altLang="en-US" sz="2000" b="1" dirty="0" smtClean="0"/>
              <a:t>Processing</a:t>
            </a:r>
            <a:r>
              <a:rPr lang="en-US" altLang="en-US" sz="2000" b="1" dirty="0"/>
              <a:t>)</a:t>
            </a:r>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Account processing menu &gt; Work Map inquiry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286000"/>
            <a:ext cx="8011905" cy="3595238"/>
          </a:xfrm>
          <a:prstGeom prst="rect">
            <a:avLst/>
          </a:prstGeom>
        </p:spPr>
      </p:pic>
      <p:sp>
        <p:nvSpPr>
          <p:cNvPr id="7" name="Rectangle 6"/>
          <p:cNvSpPr/>
          <p:nvPr/>
        </p:nvSpPr>
        <p:spPr>
          <a:xfrm>
            <a:off x="762000" y="3761713"/>
            <a:ext cx="2438400" cy="20068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9" name="Straight Arrow Connector 8"/>
          <p:cNvCxnSpPr/>
          <p:nvPr/>
        </p:nvCxnSpPr>
        <p:spPr>
          <a:xfrm flipH="1">
            <a:off x="3352800" y="3886200"/>
            <a:ext cx="1219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0" y="3761713"/>
            <a:ext cx="2438400" cy="369332"/>
          </a:xfrm>
          <a:prstGeom prst="rect">
            <a:avLst/>
          </a:prstGeom>
          <a:noFill/>
        </p:spPr>
        <p:txBody>
          <a:bodyPr wrap="square" rtlCol="0">
            <a:spAutoFit/>
          </a:bodyPr>
          <a:lstStyle/>
          <a:p>
            <a:r>
              <a:rPr lang="en-US" dirty="0" smtClean="0"/>
              <a:t>The Processing Type</a:t>
            </a:r>
            <a:endParaRPr lang="en-US" dirty="0"/>
          </a:p>
        </p:txBody>
      </p:sp>
      <p:cxnSp>
        <p:nvCxnSpPr>
          <p:cNvPr id="13" name="Straight Connector 12"/>
          <p:cNvCxnSpPr/>
          <p:nvPr/>
        </p:nvCxnSpPr>
        <p:spPr>
          <a:xfrm>
            <a:off x="762000" y="4267200"/>
            <a:ext cx="30480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762000" y="4800600"/>
            <a:ext cx="3048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3243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How </a:t>
            </a:r>
            <a:r>
              <a:rPr lang="en-US" altLang="en-US" sz="2000" b="1" dirty="0"/>
              <a:t>RMEx </a:t>
            </a:r>
            <a:r>
              <a:rPr lang="en-US" altLang="en-US" sz="2000" b="1" dirty="0" smtClean="0"/>
              <a:t>Creates </a:t>
            </a:r>
            <a:r>
              <a:rPr lang="en-US" altLang="en-US" sz="2000" b="1" dirty="0"/>
              <a:t>Queues </a:t>
            </a:r>
            <a:r>
              <a:rPr lang="en-US" altLang="en-US" sz="2000" b="1" dirty="0" smtClean="0"/>
              <a:t>- QCat Codes (By Company)</a:t>
            </a:r>
            <a:endParaRPr lang="en-US" altLang="en-US" sz="2000" b="1" dirty="0"/>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System Control menu 2 &gt; QCat Codes &gt; By Company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229" y="2424628"/>
            <a:ext cx="5294285" cy="4128572"/>
          </a:xfrm>
          <a:prstGeom prst="rect">
            <a:avLst/>
          </a:prstGeom>
        </p:spPr>
      </p:pic>
      <p:sp>
        <p:nvSpPr>
          <p:cNvPr id="6" name="Content Placeholder 2"/>
          <p:cNvSpPr txBox="1">
            <a:spLocks/>
          </p:cNvSpPr>
          <p:nvPr/>
        </p:nvSpPr>
        <p:spPr bwMode="auto">
          <a:xfrm>
            <a:off x="457200" y="1371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Consists </a:t>
            </a:r>
            <a:r>
              <a:rPr lang="en-US" altLang="en-US" sz="1600" dirty="0"/>
              <a:t>of Processing Types = “buckets” that organize accounts</a:t>
            </a:r>
          </a:p>
          <a:p>
            <a:pPr eaLnBrk="1" hangingPunct="1">
              <a:lnSpc>
                <a:spcPct val="90000"/>
              </a:lnSpc>
              <a:spcBef>
                <a:spcPct val="20000"/>
              </a:spcBef>
              <a:buFont typeface="Wingdings" panose="05000000000000000000" pitchFamily="2" charset="2"/>
              <a:buChar char="q"/>
            </a:pPr>
            <a:r>
              <a:rPr lang="en-US" altLang="en-US" sz="1600" dirty="0"/>
              <a:t> Processing  Types can be broken down to have “sub-buckets” or categories called QCats (Queue Categories</a:t>
            </a:r>
            <a:r>
              <a:rPr lang="en-US" altLang="en-US" sz="1600" dirty="0" smtClean="0"/>
              <a:t>) </a:t>
            </a:r>
          </a:p>
          <a:p>
            <a:pPr marL="0" indent="0" eaLnBrk="1" hangingPunct="1">
              <a:lnSpc>
                <a:spcPct val="90000"/>
              </a:lnSpc>
              <a:spcBef>
                <a:spcPct val="20000"/>
              </a:spcBef>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spTree>
    <p:extLst>
      <p:ext uri="{BB962C8B-B14F-4D97-AF65-F5344CB8AC3E}">
        <p14:creationId xmlns:p14="http://schemas.microsoft.com/office/powerpoint/2010/main" val="2673122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How </a:t>
            </a:r>
            <a:r>
              <a:rPr lang="en-US" altLang="en-US" sz="2000" b="1" dirty="0"/>
              <a:t>RMEx </a:t>
            </a:r>
            <a:r>
              <a:rPr lang="en-US" altLang="en-US" sz="2000" b="1" dirty="0" smtClean="0"/>
              <a:t>Creates </a:t>
            </a:r>
            <a:r>
              <a:rPr lang="en-US" altLang="en-US" sz="2000" b="1" dirty="0"/>
              <a:t>Queues </a:t>
            </a:r>
            <a:r>
              <a:rPr lang="en-US" altLang="en-US" sz="2000" b="1" dirty="0" smtClean="0"/>
              <a:t>- QCat </a:t>
            </a:r>
            <a:r>
              <a:rPr lang="en-US" altLang="en-US" sz="2000" b="1" dirty="0"/>
              <a:t>Codes  </a:t>
            </a:r>
            <a:r>
              <a:rPr lang="en-US" altLang="en-US" sz="2000" b="1" dirty="0" smtClean="0"/>
              <a:t>(By User)</a:t>
            </a:r>
            <a:endParaRPr lang="en-US" altLang="en-US" sz="2000" b="1" dirty="0"/>
          </a:p>
        </p:txBody>
      </p:sp>
      <p:sp>
        <p:nvSpPr>
          <p:cNvPr id="3" name="TextBox 2"/>
          <p:cNvSpPr txBox="1"/>
          <p:nvPr/>
        </p:nvSpPr>
        <p:spPr>
          <a:xfrm>
            <a:off x="457200" y="803136"/>
            <a:ext cx="81534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System Control menu 2 &gt; QCat Codes &gt; By User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952" y="1534152"/>
            <a:ext cx="6038095" cy="5019048"/>
          </a:xfrm>
          <a:prstGeom prst="rect">
            <a:avLst/>
          </a:prstGeom>
        </p:spPr>
      </p:pic>
      <p:sp>
        <p:nvSpPr>
          <p:cNvPr id="6" name="Rectangle 5"/>
          <p:cNvSpPr/>
          <p:nvPr/>
        </p:nvSpPr>
        <p:spPr>
          <a:xfrm>
            <a:off x="1552952" y="2209800"/>
            <a:ext cx="2333248"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3821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How </a:t>
            </a:r>
            <a:r>
              <a:rPr lang="en-US" altLang="en-US" sz="2000" b="1" dirty="0"/>
              <a:t>RMEx Creates Queues - </a:t>
            </a:r>
            <a:r>
              <a:rPr lang="en-US" altLang="en-US" sz="2000" b="1" dirty="0" smtClean="0"/>
              <a:t>The Powerful </a:t>
            </a:r>
            <a:r>
              <a:rPr lang="en-US" altLang="en-US" sz="2000" b="1" dirty="0"/>
              <a:t>“Contact Series” </a:t>
            </a:r>
          </a:p>
        </p:txBody>
      </p:sp>
      <p:graphicFrame>
        <p:nvGraphicFramePr>
          <p:cNvPr id="6" name="Diagram 5"/>
          <p:cNvGraphicFramePr/>
          <p:nvPr>
            <p:extLst>
              <p:ext uri="{D42A27DB-BD31-4B8C-83A1-F6EECF244321}">
                <p14:modId xmlns:p14="http://schemas.microsoft.com/office/powerpoint/2010/main" val="533034261"/>
              </p:ext>
            </p:extLst>
          </p:nvPr>
        </p:nvGraphicFramePr>
        <p:xfrm>
          <a:off x="381000" y="10668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2954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How </a:t>
            </a:r>
            <a:r>
              <a:rPr lang="en-US" altLang="en-US" sz="2000" b="1" dirty="0"/>
              <a:t>RMEx Creates Queues - </a:t>
            </a:r>
            <a:r>
              <a:rPr lang="en-US" altLang="en-US" sz="2000" b="1" dirty="0" smtClean="0"/>
              <a:t>The Powerful </a:t>
            </a:r>
            <a:r>
              <a:rPr lang="en-US" altLang="en-US" sz="2000" b="1" dirty="0"/>
              <a:t>“Contact Series” </a:t>
            </a:r>
          </a:p>
        </p:txBody>
      </p:sp>
      <p:sp>
        <p:nvSpPr>
          <p:cNvPr id="3" name="TextBox 2"/>
          <p:cNvSpPr txBox="1"/>
          <p:nvPr/>
        </p:nvSpPr>
        <p:spPr>
          <a:xfrm>
            <a:off x="457200" y="803136"/>
            <a:ext cx="85344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System Control Menu </a:t>
            </a:r>
            <a:r>
              <a:rPr lang="en-US" b="1" dirty="0" smtClean="0">
                <a:latin typeface="Arial" panose="020B0604020202020204" pitchFamily="34" charset="0"/>
                <a:cs typeface="Arial" panose="020B0604020202020204" pitchFamily="34" charset="0"/>
              </a:rPr>
              <a:t>1 &gt;  Contact </a:t>
            </a:r>
            <a:r>
              <a:rPr lang="en-US" b="1" dirty="0">
                <a:latin typeface="Arial" panose="020B0604020202020204" pitchFamily="34" charset="0"/>
                <a:cs typeface="Arial" panose="020B0604020202020204" pitchFamily="34" charset="0"/>
              </a:rPr>
              <a:t>series definition</a:t>
            </a:r>
            <a:endParaRPr lang="en-US" b="1"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428" y="1447800"/>
            <a:ext cx="6657143" cy="5000000"/>
          </a:xfrm>
          <a:prstGeom prst="rect">
            <a:avLst/>
          </a:prstGeom>
        </p:spPr>
      </p:pic>
      <p:sp>
        <p:nvSpPr>
          <p:cNvPr id="4" name="Rectangle 3"/>
          <p:cNvSpPr/>
          <p:nvPr/>
        </p:nvSpPr>
        <p:spPr>
          <a:xfrm>
            <a:off x="5233571" y="4876800"/>
            <a:ext cx="2538829"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0075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How </a:t>
            </a:r>
            <a:r>
              <a:rPr lang="en-US" altLang="en-US" sz="2000" b="1" dirty="0"/>
              <a:t>RMEx Creates Queues - </a:t>
            </a:r>
            <a:r>
              <a:rPr lang="en-US" altLang="en-US" sz="2000" b="1" dirty="0" smtClean="0"/>
              <a:t>The Powerful </a:t>
            </a:r>
            <a:r>
              <a:rPr lang="en-US" altLang="en-US" sz="2000" b="1" dirty="0"/>
              <a:t>“Contact Series” </a:t>
            </a:r>
          </a:p>
        </p:txBody>
      </p:sp>
      <p:sp>
        <p:nvSpPr>
          <p:cNvPr id="3" name="TextBox 2"/>
          <p:cNvSpPr txBox="1"/>
          <p:nvPr/>
        </p:nvSpPr>
        <p:spPr>
          <a:xfrm>
            <a:off x="457200" y="803136"/>
            <a:ext cx="85344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System Control Menu </a:t>
            </a:r>
            <a:r>
              <a:rPr lang="en-US" b="1" dirty="0" smtClean="0">
                <a:latin typeface="Arial" panose="020B0604020202020204" pitchFamily="34" charset="0"/>
                <a:cs typeface="Arial" panose="020B0604020202020204" pitchFamily="34" charset="0"/>
              </a:rPr>
              <a:t>1 &gt; Contact </a:t>
            </a:r>
            <a:r>
              <a:rPr lang="en-US" b="1" dirty="0">
                <a:latin typeface="Arial" panose="020B0604020202020204" pitchFamily="34" charset="0"/>
                <a:cs typeface="Arial" panose="020B0604020202020204" pitchFamily="34" charset="0"/>
              </a:rPr>
              <a:t>series by </a:t>
            </a:r>
            <a:r>
              <a:rPr lang="en-US" b="1" dirty="0" smtClean="0">
                <a:latin typeface="Arial" panose="020B0604020202020204" pitchFamily="34" charset="0"/>
                <a:cs typeface="Arial" panose="020B0604020202020204" pitchFamily="34" charset="0"/>
              </a:rPr>
              <a:t>client</a:t>
            </a:r>
          </a:p>
        </p:txBody>
      </p:sp>
      <p:pic>
        <p:nvPicPr>
          <p:cNvPr id="1026" name="Picture 2" descr="C:\Users\su2\Google Drive\Support\Dawna\Contact_Series_By_Client.jpg"/>
          <p:cNvPicPr>
            <a:picLocks noChangeAspect="1" noChangeArrowheads="1"/>
          </p:cNvPicPr>
          <p:nvPr/>
        </p:nvPicPr>
        <p:blipFill>
          <a:blip r:embed="rId3" cstate="print"/>
          <a:srcRect/>
          <a:stretch>
            <a:fillRect/>
          </a:stretch>
        </p:blipFill>
        <p:spPr bwMode="auto">
          <a:xfrm>
            <a:off x="1905000" y="1371600"/>
            <a:ext cx="5334000" cy="4862428"/>
          </a:xfrm>
          <a:prstGeom prst="rect">
            <a:avLst/>
          </a:prstGeom>
          <a:noFill/>
        </p:spPr>
      </p:pic>
    </p:spTree>
    <p:extLst>
      <p:ext uri="{BB962C8B-B14F-4D97-AF65-F5344CB8AC3E}">
        <p14:creationId xmlns:p14="http://schemas.microsoft.com/office/powerpoint/2010/main" val="480778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Simplifying </a:t>
            </a:r>
            <a:r>
              <a:rPr lang="en-US" altLang="en-US" sz="2000" b="1" dirty="0"/>
              <a:t>Account Management - </a:t>
            </a:r>
            <a:r>
              <a:rPr lang="en-US" altLang="en-US" sz="2000" b="1" dirty="0" smtClean="0"/>
              <a:t>Queue Consolidation</a:t>
            </a:r>
            <a:endParaRPr lang="en-US" altLang="en-US" sz="2000" b="1" dirty="0"/>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fr-FR" b="1" dirty="0">
                <a:latin typeface="Arial" panose="020B0604020202020204" pitchFamily="34" charset="0"/>
                <a:cs typeface="Arial" panose="020B0604020202020204" pitchFamily="34" charset="0"/>
              </a:rPr>
              <a:t>Management menu &gt; I-Tel menu &gt; Queue consolidation</a:t>
            </a:r>
          </a:p>
        </p:txBody>
      </p:sp>
      <p:sp>
        <p:nvSpPr>
          <p:cNvPr id="4" name="Content Placeholder 2"/>
          <p:cNvSpPr txBox="1">
            <a:spLocks/>
          </p:cNvSpPr>
          <p:nvPr/>
        </p:nvSpPr>
        <p:spPr bwMode="auto">
          <a:xfrm>
            <a:off x="457200" y="1371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a:t>Takes a group of accounts from the work queues and puts them in a separate bucket to be accessed via work maps or a dialer</a:t>
            </a:r>
          </a:p>
          <a:p>
            <a:pPr eaLnBrk="1" hangingPunct="1">
              <a:lnSpc>
                <a:spcPct val="90000"/>
              </a:lnSpc>
              <a:spcBef>
                <a:spcPct val="20000"/>
              </a:spcBef>
              <a:buFont typeface="Wingdings" panose="05000000000000000000" pitchFamily="2" charset="2"/>
              <a:buChar char="q"/>
            </a:pPr>
            <a:r>
              <a:rPr lang="en-US" altLang="en-US" sz="1600" dirty="0"/>
              <a:t>“Done on the fly” -  this is a manual process</a:t>
            </a:r>
          </a:p>
          <a:p>
            <a:pPr eaLnBrk="1" hangingPunct="1">
              <a:lnSpc>
                <a:spcPct val="90000"/>
              </a:lnSpc>
              <a:spcBef>
                <a:spcPct val="20000"/>
              </a:spcBef>
              <a:buFont typeface="Wingdings" panose="05000000000000000000" pitchFamily="2" charset="2"/>
              <a:buChar char="q"/>
            </a:pPr>
            <a:r>
              <a:rPr lang="en-US" altLang="en-US" sz="1600" dirty="0"/>
              <a:t> Can also be setup in the nightly (can automate)</a:t>
            </a:r>
          </a:p>
          <a:p>
            <a:pPr marL="0" indent="0" eaLnBrk="1" hangingPunct="1">
              <a:lnSpc>
                <a:spcPct val="90000"/>
              </a:lnSpc>
              <a:spcBef>
                <a:spcPct val="20000"/>
              </a:spcBef>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pic>
        <p:nvPicPr>
          <p:cNvPr id="2050" name="Picture 2" descr="C:\Users\su2\Google Drive\Support\Dawna\Queue_Consolidation.jpg"/>
          <p:cNvPicPr>
            <a:picLocks noChangeAspect="1" noChangeArrowheads="1"/>
          </p:cNvPicPr>
          <p:nvPr/>
        </p:nvPicPr>
        <p:blipFill>
          <a:blip r:embed="rId3" cstate="print"/>
          <a:srcRect/>
          <a:stretch>
            <a:fillRect/>
          </a:stretch>
        </p:blipFill>
        <p:spPr bwMode="auto">
          <a:xfrm>
            <a:off x="457200" y="2438400"/>
            <a:ext cx="8077200" cy="4161722"/>
          </a:xfrm>
          <a:prstGeom prst="rect">
            <a:avLst/>
          </a:prstGeom>
          <a:noFill/>
        </p:spPr>
      </p:pic>
    </p:spTree>
    <p:extLst>
      <p:ext uri="{BB962C8B-B14F-4D97-AF65-F5344CB8AC3E}">
        <p14:creationId xmlns:p14="http://schemas.microsoft.com/office/powerpoint/2010/main" val="1250466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Contacting The Right Consumers </a:t>
            </a:r>
            <a:r>
              <a:rPr lang="en-US" altLang="en-US" sz="2000" b="1" dirty="0"/>
              <a:t>A</a:t>
            </a:r>
            <a:r>
              <a:rPr lang="en-US" altLang="en-US" sz="2000" b="1" dirty="0" smtClean="0"/>
              <a:t>t The Right Time </a:t>
            </a:r>
            <a:r>
              <a:rPr lang="en-US" altLang="en-US" sz="2000" b="1" dirty="0"/>
              <a:t>- </a:t>
            </a:r>
            <a:r>
              <a:rPr lang="en-US" altLang="en-US" sz="2000" b="1" dirty="0" smtClean="0"/>
              <a:t>Right Party Console </a:t>
            </a:r>
            <a:r>
              <a:rPr lang="en-US" altLang="en-US" sz="2000" b="1" dirty="0"/>
              <a:t>(RPC) </a:t>
            </a:r>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fr-FR" b="1" dirty="0" smtClean="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I-Tel </a:t>
            </a:r>
            <a:r>
              <a:rPr lang="fr-FR" b="1" dirty="0" smtClean="0">
                <a:latin typeface="Arial" panose="020B0604020202020204" pitchFamily="34" charset="0"/>
                <a:cs typeface="Arial" panose="020B0604020202020204" pitchFamily="34" charset="0"/>
              </a:rPr>
              <a:t>Options menu </a:t>
            </a:r>
            <a:r>
              <a:rPr lang="fr-FR" b="1" dirty="0">
                <a:latin typeface="Arial" panose="020B0604020202020204" pitchFamily="34" charset="0"/>
                <a:cs typeface="Arial" panose="020B0604020202020204" pitchFamily="34" charset="0"/>
              </a:rPr>
              <a:t>&gt; </a:t>
            </a:r>
            <a:r>
              <a:rPr lang="fr-FR" b="1" dirty="0" smtClean="0">
                <a:latin typeface="Arial" panose="020B0604020202020204" pitchFamily="34" charset="0"/>
                <a:cs typeface="Arial" panose="020B0604020202020204" pitchFamily="34" charset="0"/>
              </a:rPr>
              <a:t>Right Party Contact Console – Page 1</a:t>
            </a:r>
            <a:endParaRPr lang="fr-FR"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371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sz="1600" dirty="0" smtClean="0"/>
              <a:t>Manages cell phone strategy</a:t>
            </a: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smtClean="0"/>
              <a:t>Set up the rules at the campaign level</a:t>
            </a:r>
          </a:p>
          <a:p>
            <a:pPr eaLnBrk="1" hangingPunct="1">
              <a:lnSpc>
                <a:spcPct val="90000"/>
              </a:lnSpc>
              <a:spcBef>
                <a:spcPct val="20000"/>
              </a:spcBef>
              <a:buFont typeface="Wingdings" panose="05000000000000000000" pitchFamily="2" charset="2"/>
              <a:buChar char="q"/>
            </a:pPr>
            <a:r>
              <a:rPr lang="en-US" altLang="en-US" sz="1600" dirty="0" smtClean="0"/>
              <a:t>Makes attempts to different types of numbers (home, work, cell and third parties), making sure that each number receives the same number of attempts and that each attempt is made at a different time in the day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846057"/>
            <a:ext cx="4685714" cy="3707143"/>
          </a:xfrm>
          <a:prstGeom prst="rect">
            <a:avLst/>
          </a:prstGeom>
        </p:spPr>
      </p:pic>
    </p:spTree>
    <p:extLst>
      <p:ext uri="{BB962C8B-B14F-4D97-AF65-F5344CB8AC3E}">
        <p14:creationId xmlns:p14="http://schemas.microsoft.com/office/powerpoint/2010/main" val="2306046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4525963"/>
          </a:xfrm>
          <a:prstGeom prst="rect">
            <a:avLst/>
          </a:prstGeom>
        </p:spPr>
        <p:txBody>
          <a:bodyPr>
            <a:normAutofit/>
          </a:bodyPr>
          <a:lstStyle/>
          <a:p>
            <a:pPr>
              <a:buFont typeface="Wingdings" pitchFamily="2" charset="2"/>
              <a:buChar char="q"/>
            </a:pPr>
            <a:r>
              <a:rPr lang="en-US" sz="2000" dirty="0" smtClean="0"/>
              <a:t>Managing Phone Numbers In RMEx</a:t>
            </a:r>
          </a:p>
          <a:p>
            <a:pPr>
              <a:buFont typeface="Wingdings" pitchFamily="2" charset="2"/>
              <a:buChar char="q"/>
            </a:pPr>
            <a:r>
              <a:rPr lang="en-US" sz="2000" dirty="0" smtClean="0"/>
              <a:t>Understanding How </a:t>
            </a:r>
            <a:r>
              <a:rPr lang="en-US" sz="2000" dirty="0"/>
              <a:t>RMEx </a:t>
            </a:r>
            <a:r>
              <a:rPr lang="en-US" sz="2000" dirty="0" smtClean="0"/>
              <a:t>Creates Queues</a:t>
            </a:r>
          </a:p>
          <a:p>
            <a:pPr>
              <a:buFont typeface="Wingdings" pitchFamily="2" charset="2"/>
              <a:buChar char="q"/>
            </a:pPr>
            <a:r>
              <a:rPr lang="en-US" sz="2000" dirty="0" smtClean="0"/>
              <a:t>Simplifying </a:t>
            </a:r>
            <a:r>
              <a:rPr lang="en-US" sz="2000" dirty="0"/>
              <a:t>A</a:t>
            </a:r>
            <a:r>
              <a:rPr lang="en-US" sz="2000" dirty="0" smtClean="0"/>
              <a:t>ccount Management</a:t>
            </a:r>
          </a:p>
          <a:p>
            <a:pPr>
              <a:buFont typeface="Wingdings" pitchFamily="2" charset="2"/>
              <a:buChar char="q"/>
            </a:pPr>
            <a:r>
              <a:rPr lang="en-US" sz="2000" dirty="0" smtClean="0"/>
              <a:t>Contacting The Right Consumers At The Right Time</a:t>
            </a:r>
          </a:p>
          <a:p>
            <a:pPr>
              <a:buFont typeface="Wingdings" pitchFamily="2" charset="2"/>
              <a:buChar char="q"/>
            </a:pPr>
            <a:r>
              <a:rPr lang="en-US" sz="2000" dirty="0" smtClean="0"/>
              <a:t>Integrating Your Dialer </a:t>
            </a:r>
          </a:p>
          <a:p>
            <a:pPr>
              <a:buFont typeface="Wingdings" pitchFamily="2" charset="2"/>
              <a:buChar char="q"/>
            </a:pPr>
            <a:r>
              <a:rPr lang="en-US" sz="2000" dirty="0"/>
              <a:t>U</a:t>
            </a:r>
            <a:r>
              <a:rPr lang="en-US" sz="2000" dirty="0" smtClean="0"/>
              <a:t>nderstanding Events</a:t>
            </a:r>
          </a:p>
          <a:p>
            <a:pPr>
              <a:buFont typeface="Wingdings" pitchFamily="2" charset="2"/>
              <a:buChar char="q"/>
            </a:pPr>
            <a:r>
              <a:rPr lang="en-US" sz="2000" dirty="0" smtClean="0"/>
              <a:t>Understanding </a:t>
            </a:r>
            <a:r>
              <a:rPr lang="en-US" sz="2000" dirty="0"/>
              <a:t>Smart codes (SC) </a:t>
            </a:r>
            <a:r>
              <a:rPr lang="en-US" sz="2000" dirty="0" smtClean="0"/>
              <a:t>And Making Them Work For You</a:t>
            </a:r>
          </a:p>
          <a:p>
            <a:pPr>
              <a:buFont typeface="Wingdings" pitchFamily="2" charset="2"/>
              <a:buChar char="q"/>
            </a:pPr>
            <a:r>
              <a:rPr lang="en-US" sz="2000" dirty="0" smtClean="0"/>
              <a:t>Allowing The System To Audit Accounts To Ensure Productivity</a:t>
            </a:r>
            <a:endParaRPr lang="en-US" sz="2000" dirty="0"/>
          </a:p>
          <a:p>
            <a:pPr>
              <a:buFont typeface="Wingdings" pitchFamily="2" charset="2"/>
              <a:buChar char="q"/>
            </a:pPr>
            <a:r>
              <a:rPr lang="en-US" sz="2000" dirty="0"/>
              <a:t>C</a:t>
            </a:r>
            <a:r>
              <a:rPr lang="en-US" sz="2000" dirty="0" smtClean="0"/>
              <a:t>ommunicating With Consumers In Unconventional Ways </a:t>
            </a:r>
            <a:endParaRPr lang="en-US" sz="2000" dirty="0"/>
          </a:p>
          <a:p>
            <a:pPr>
              <a:buFont typeface="Wingdings" pitchFamily="2" charset="2"/>
              <a:buChar char="q"/>
            </a:pPr>
            <a:endParaRPr lang="en-US" sz="2000" dirty="0" smtClean="0"/>
          </a:p>
          <a:p>
            <a:pPr>
              <a:buNone/>
            </a:pPr>
            <a:endParaRPr lang="en-US" sz="2000" dirty="0" smtClean="0"/>
          </a:p>
          <a:p>
            <a:pPr>
              <a:buNone/>
            </a:pPr>
            <a:endParaRPr lang="en-US" sz="2000" dirty="0"/>
          </a:p>
        </p:txBody>
      </p:sp>
      <p:sp>
        <p:nvSpPr>
          <p:cNvPr id="5" name="TextBox 4"/>
          <p:cNvSpPr txBox="1"/>
          <p:nvPr/>
        </p:nvSpPr>
        <p:spPr>
          <a:xfrm>
            <a:off x="304800" y="381000"/>
            <a:ext cx="5791200" cy="400110"/>
          </a:xfrm>
          <a:prstGeom prst="rect">
            <a:avLst/>
          </a:prstGeom>
          <a:noFill/>
          <a:effectLst/>
        </p:spPr>
        <p:txBody>
          <a:bodyPr wrap="square" rtlCol="0">
            <a:spAutoFit/>
          </a:bodyPr>
          <a:lstStyle/>
          <a:p>
            <a:r>
              <a:rPr lang="en-US" sz="2000" b="1" dirty="0" smtClean="0">
                <a:latin typeface="Arial" pitchFamily="34" charset="0"/>
                <a:cs typeface="Arial" pitchFamily="34" charset="0"/>
              </a:rPr>
              <a:t>Agenda</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Contacting The Right Consumers </a:t>
            </a:r>
            <a:r>
              <a:rPr lang="en-US" altLang="en-US" sz="2000" b="1" dirty="0"/>
              <a:t>A</a:t>
            </a:r>
            <a:r>
              <a:rPr lang="en-US" altLang="en-US" sz="2000" b="1" dirty="0" smtClean="0"/>
              <a:t>t The Right Time </a:t>
            </a:r>
            <a:r>
              <a:rPr lang="en-US" altLang="en-US" sz="2000" b="1" dirty="0"/>
              <a:t>- </a:t>
            </a:r>
            <a:r>
              <a:rPr lang="en-US" altLang="en-US" sz="2000" b="1" dirty="0" smtClean="0"/>
              <a:t>Right Party Console </a:t>
            </a:r>
            <a:r>
              <a:rPr lang="en-US" altLang="en-US" sz="2000" b="1" dirty="0"/>
              <a:t>(RPC) </a:t>
            </a:r>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fr-FR" b="1" dirty="0" smtClean="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I-Tel </a:t>
            </a:r>
            <a:r>
              <a:rPr lang="fr-FR" b="1" dirty="0" smtClean="0">
                <a:latin typeface="Arial" panose="020B0604020202020204" pitchFamily="34" charset="0"/>
                <a:cs typeface="Arial" panose="020B0604020202020204" pitchFamily="34" charset="0"/>
              </a:rPr>
              <a:t>Options menu </a:t>
            </a:r>
            <a:r>
              <a:rPr lang="fr-FR" b="1" dirty="0">
                <a:latin typeface="Arial" panose="020B0604020202020204" pitchFamily="34" charset="0"/>
                <a:cs typeface="Arial" panose="020B0604020202020204" pitchFamily="34" charset="0"/>
              </a:rPr>
              <a:t>&gt; </a:t>
            </a:r>
            <a:r>
              <a:rPr lang="fr-FR" b="1" dirty="0" smtClean="0">
                <a:latin typeface="Arial" panose="020B0604020202020204" pitchFamily="34" charset="0"/>
                <a:cs typeface="Arial" panose="020B0604020202020204" pitchFamily="34" charset="0"/>
              </a:rPr>
              <a:t>Right Party Contact Console – Page 2</a:t>
            </a:r>
            <a:endParaRPr lang="fr-FR"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371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 </a:t>
            </a:r>
            <a:r>
              <a:rPr lang="en-US" altLang="en-US" sz="1600" dirty="0"/>
              <a:t>T</a:t>
            </a:r>
            <a:r>
              <a:rPr lang="en-US" altLang="en-US" sz="1600" dirty="0" smtClean="0"/>
              <a:t>arget different types of phone numbers in account management</a:t>
            </a:r>
          </a:p>
          <a:p>
            <a:pPr eaLnBrk="1" hangingPunct="1">
              <a:lnSpc>
                <a:spcPct val="90000"/>
              </a:lnSpc>
              <a:spcBef>
                <a:spcPct val="20000"/>
              </a:spcBef>
              <a:buFont typeface="Wingdings" panose="05000000000000000000" pitchFamily="2" charset="2"/>
              <a:buChar char="q"/>
            </a:pPr>
            <a:endParaRPr lang="en-US" altLang="en-US" sz="1600" dirty="0" smtClean="0"/>
          </a:p>
          <a:p>
            <a:pPr eaLnBrk="1" hangingPunct="1">
              <a:lnSpc>
                <a:spcPct val="90000"/>
              </a:lnSpc>
              <a:spcBef>
                <a:spcPct val="20000"/>
              </a:spcBef>
            </a:pPr>
            <a:r>
              <a:rPr lang="en-US" altLang="en-US" sz="1600" dirty="0"/>
              <a:t> </a:t>
            </a:r>
            <a:endParaRPr lang="en-US" altLang="en-US" sz="16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667000"/>
            <a:ext cx="6880000" cy="3577142"/>
          </a:xfrm>
          <a:prstGeom prst="rect">
            <a:avLst/>
          </a:prstGeom>
        </p:spPr>
      </p:pic>
    </p:spTree>
    <p:extLst>
      <p:ext uri="{BB962C8B-B14F-4D97-AF65-F5344CB8AC3E}">
        <p14:creationId xmlns:p14="http://schemas.microsoft.com/office/powerpoint/2010/main" val="1459283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Contacting The Right Consumers </a:t>
            </a:r>
            <a:r>
              <a:rPr lang="en-US" altLang="en-US" sz="2000" b="1" dirty="0"/>
              <a:t>A</a:t>
            </a:r>
            <a:r>
              <a:rPr lang="en-US" altLang="en-US" sz="2000" b="1" dirty="0" smtClean="0"/>
              <a:t>t The </a:t>
            </a:r>
            <a:r>
              <a:rPr lang="en-US" altLang="en-US" sz="2000" b="1" dirty="0"/>
              <a:t>Right Time - </a:t>
            </a:r>
            <a:r>
              <a:rPr lang="en-US" altLang="en-US" sz="2000" b="1" dirty="0" smtClean="0"/>
              <a:t>Inconvenient Times</a:t>
            </a:r>
            <a:endParaRPr lang="en-US" altLang="en-US" sz="2000" b="1" dirty="0"/>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fr-FR"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Other phones” screen (Tab+) &gt; F2</a:t>
            </a:r>
            <a:endParaRPr lang="fr-FR"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371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Set up times for all days of the week, or up to two times per day of the week</a:t>
            </a:r>
          </a:p>
          <a:p>
            <a:pPr eaLnBrk="1" hangingPunct="1">
              <a:lnSpc>
                <a:spcPct val="90000"/>
              </a:lnSpc>
              <a:spcBef>
                <a:spcPct val="20000"/>
              </a:spcBef>
              <a:buFont typeface="Wingdings" panose="05000000000000000000" pitchFamily="2" charset="2"/>
              <a:buChar char="q"/>
            </a:pPr>
            <a:r>
              <a:rPr lang="en-US" altLang="en-US" sz="1600" dirty="0" smtClean="0"/>
              <a:t>Use option </a:t>
            </a:r>
            <a:r>
              <a:rPr lang="en-US" altLang="en-US" sz="1600" b="1" dirty="0" smtClean="0"/>
              <a:t>S/Code for inconvenient times, </a:t>
            </a:r>
            <a:r>
              <a:rPr lang="en-US" altLang="en-US" sz="1600" dirty="0" smtClean="0"/>
              <a:t> to set up when a smart code is applied and inconvenient times are entered on any of the consumer’s accounts </a:t>
            </a:r>
            <a:r>
              <a:rPr lang="en-US" altLang="en-US" sz="1600" b="1" u="sng" dirty="0" smtClean="0">
                <a:solidFill>
                  <a:srgbClr val="FF0000"/>
                </a:solidFill>
                <a:effectLst>
                  <a:outerShdw blurRad="38100" dist="38100" dir="2700000" algn="tl">
                    <a:srgbClr val="000000">
                      <a:alpha val="43137"/>
                    </a:srgbClr>
                  </a:outerShdw>
                </a:effectLst>
              </a:rPr>
              <a:t>(</a:t>
            </a:r>
            <a:r>
              <a:rPr lang="en-US" altLang="en-US" sz="1600" b="1" u="sng" dirty="0" smtClean="0">
                <a:solidFill>
                  <a:srgbClr val="FF0000"/>
                </a:solidFill>
              </a:rPr>
              <a:t>System Control 1 menu &gt; Company Information&gt;Page 20) </a:t>
            </a:r>
          </a:p>
          <a:p>
            <a:pPr eaLnBrk="1" hangingPunct="1">
              <a:lnSpc>
                <a:spcPct val="90000"/>
              </a:lnSpc>
              <a:spcBef>
                <a:spcPct val="20000"/>
              </a:spcBef>
              <a:buFont typeface="Wingdings" panose="05000000000000000000" pitchFamily="2" charset="2"/>
              <a:buChar char="q"/>
            </a:pPr>
            <a:r>
              <a:rPr lang="en-US" altLang="en-US" sz="1600" dirty="0" smtClean="0"/>
              <a:t> The smart code specified will be applied by the system, and our plan was for you to move the account into a different QCat that does not get called in predictive campaigns</a:t>
            </a:r>
          </a:p>
        </p:txBody>
      </p:sp>
      <p:pic>
        <p:nvPicPr>
          <p:cNvPr id="1026" name="Picture 2" descr="C:\Users\su2\Google Drive\Support\Dawna\Inconvenient_times_to_call.jpg"/>
          <p:cNvPicPr>
            <a:picLocks noChangeAspect="1" noChangeArrowheads="1"/>
          </p:cNvPicPr>
          <p:nvPr/>
        </p:nvPicPr>
        <p:blipFill>
          <a:blip r:embed="rId3" cstate="print"/>
          <a:srcRect/>
          <a:stretch>
            <a:fillRect/>
          </a:stretch>
        </p:blipFill>
        <p:spPr bwMode="auto">
          <a:xfrm>
            <a:off x="685800" y="3409950"/>
            <a:ext cx="8001000" cy="3219450"/>
          </a:xfrm>
          <a:prstGeom prst="rect">
            <a:avLst/>
          </a:prstGeom>
          <a:noFill/>
        </p:spPr>
      </p:pic>
    </p:spTree>
    <p:extLst>
      <p:ext uri="{BB962C8B-B14F-4D97-AF65-F5344CB8AC3E}">
        <p14:creationId xmlns:p14="http://schemas.microsoft.com/office/powerpoint/2010/main" val="1623164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228600" y="3618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Integrating Your Dialer – Third Party Dialer </a:t>
            </a:r>
            <a:endParaRPr lang="en-US" altLang="en-US" sz="2000" b="1" dirty="0"/>
          </a:p>
        </p:txBody>
      </p:sp>
      <p:sp>
        <p:nvSpPr>
          <p:cNvPr id="3" name="TextBox 2"/>
          <p:cNvSpPr txBox="1"/>
          <p:nvPr/>
        </p:nvSpPr>
        <p:spPr>
          <a:xfrm>
            <a:off x="685800" y="1066800"/>
            <a:ext cx="7315200" cy="2677656"/>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RMEx works with the I-Tel fully integrated predictive dialer</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Limited integration is available for other dialers, including</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Generation of account lists for campaigns</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Upload of campaign results</a:t>
            </a:r>
          </a:p>
          <a:p>
            <a:pPr marL="342900" indent="-342900">
              <a:buFont typeface="Wingdings" panose="05000000000000000000" pitchFamily="2" charset="2"/>
              <a:buChar char="q"/>
            </a:pPr>
            <a:endParaRPr lang="en-US" sz="2800" dirty="0"/>
          </a:p>
        </p:txBody>
      </p:sp>
    </p:spTree>
    <p:extLst>
      <p:ext uri="{BB962C8B-B14F-4D97-AF65-F5344CB8AC3E}">
        <p14:creationId xmlns:p14="http://schemas.microsoft.com/office/powerpoint/2010/main" val="402176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228600" y="3618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Integrating Your Dialer – Dialer Messaging </a:t>
            </a:r>
            <a:endParaRPr lang="en-US" altLang="en-US" sz="2000" b="1" dirty="0"/>
          </a:p>
        </p:txBody>
      </p:sp>
      <p:graphicFrame>
        <p:nvGraphicFramePr>
          <p:cNvPr id="4" name="Diagram 3"/>
          <p:cNvGraphicFramePr/>
          <p:nvPr>
            <p:extLst>
              <p:ext uri="{D42A27DB-BD31-4B8C-83A1-F6EECF244321}">
                <p14:modId xmlns:p14="http://schemas.microsoft.com/office/powerpoint/2010/main" val="609921094"/>
              </p:ext>
            </p:extLst>
          </p:nvPr>
        </p:nvGraphicFramePr>
        <p:xfrm>
          <a:off x="381000" y="990600"/>
          <a:ext cx="822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478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228600" y="3618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Integrating Your Dialer – Types of Campaigns </a:t>
            </a:r>
            <a:endParaRPr lang="en-US" altLang="en-US" sz="2000" b="1" dirty="0"/>
          </a:p>
        </p:txBody>
      </p:sp>
      <p:sp>
        <p:nvSpPr>
          <p:cNvPr id="3" name="TextBox 2"/>
          <p:cNvSpPr txBox="1"/>
          <p:nvPr/>
        </p:nvSpPr>
        <p:spPr>
          <a:xfrm>
            <a:off x="457200" y="956370"/>
            <a:ext cx="7315200" cy="2585323"/>
          </a:xfrm>
          <a:prstGeom prst="rect">
            <a:avLst/>
          </a:prstGeom>
          <a:noFill/>
        </p:spPr>
        <p:txBody>
          <a:bodyPr wrap="square" rtlCol="0">
            <a:spAutoFit/>
          </a:bodyPr>
          <a:lstStyle/>
          <a:p>
            <a:pPr marL="342900" indent="-342900">
              <a:buFont typeface="Wingdings" panose="05000000000000000000" pitchFamily="2" charset="2"/>
              <a:buChar char="q"/>
            </a:pPr>
            <a:r>
              <a:rPr lang="en-US" dirty="0" smtClean="0">
                <a:latin typeface="Arial" panose="020B0604020202020204" pitchFamily="34" charset="0"/>
                <a:cs typeface="Arial" panose="020B0604020202020204" pitchFamily="34" charset="0"/>
              </a:rPr>
              <a:t>I-Tel supports all type of dialing:</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pPr>
            <a:r>
              <a:rPr lang="en-US" dirty="0" smtClean="0">
                <a:latin typeface="Arial" panose="020B0604020202020204" pitchFamily="34" charset="0"/>
                <a:cs typeface="Arial" panose="020B0604020202020204" pitchFamily="34" charset="0"/>
              </a:rPr>
              <a:t>Preview</a:t>
            </a:r>
          </a:p>
          <a:p>
            <a:pPr marL="800100" lvl="1" indent="-342900">
              <a:buFont typeface="Wingdings" panose="05000000000000000000" pitchFamily="2" charset="2"/>
              <a:buChar char="q"/>
            </a:pPr>
            <a:r>
              <a:rPr lang="en-US" dirty="0" smtClean="0">
                <a:latin typeface="Arial" panose="020B0604020202020204" pitchFamily="34" charset="0"/>
                <a:cs typeface="Arial" panose="020B0604020202020204" pitchFamily="34" charset="0"/>
              </a:rPr>
              <a:t>Power</a:t>
            </a:r>
          </a:p>
          <a:p>
            <a:pPr marL="800100" lvl="1" indent="-342900">
              <a:buFont typeface="Wingdings" panose="05000000000000000000" pitchFamily="2" charset="2"/>
              <a:buChar char="q"/>
            </a:pPr>
            <a:r>
              <a:rPr lang="en-US" dirty="0" smtClean="0">
                <a:latin typeface="Arial" panose="020B0604020202020204" pitchFamily="34" charset="0"/>
                <a:cs typeface="Arial" panose="020B0604020202020204" pitchFamily="34" charset="0"/>
              </a:rPr>
              <a:t>Progressive</a:t>
            </a:r>
          </a:p>
          <a:p>
            <a:pPr marL="800100" lvl="1" indent="-342900">
              <a:buFont typeface="Wingdings" panose="05000000000000000000" pitchFamily="2" charset="2"/>
              <a:buChar char="q"/>
            </a:pPr>
            <a:r>
              <a:rPr lang="en-US" dirty="0" smtClean="0">
                <a:latin typeface="Arial" panose="020B0604020202020204" pitchFamily="34" charset="0"/>
                <a:cs typeface="Arial" panose="020B0604020202020204" pitchFamily="34" charset="0"/>
              </a:rPr>
              <a:t>Predictive</a:t>
            </a:r>
          </a:p>
          <a:p>
            <a:pPr marL="800100" lvl="1" indent="-342900">
              <a:buFont typeface="Wingdings" panose="05000000000000000000" pitchFamily="2" charset="2"/>
              <a:buChar char="q"/>
            </a:pPr>
            <a:r>
              <a:rPr lang="en-US" dirty="0" smtClean="0">
                <a:latin typeface="Arial" panose="020B0604020202020204" pitchFamily="34" charset="0"/>
                <a:cs typeface="Arial" panose="020B0604020202020204" pitchFamily="34" charset="0"/>
              </a:rPr>
              <a:t>Inbound</a:t>
            </a:r>
          </a:p>
          <a:p>
            <a:pPr marL="800100" lvl="1" indent="-342900">
              <a:buFont typeface="Wingdings" panose="05000000000000000000" pitchFamily="2" charset="2"/>
              <a:buChar char="q"/>
            </a:pPr>
            <a:r>
              <a:rPr lang="en-US" dirty="0" smtClean="0">
                <a:latin typeface="Arial" panose="020B0604020202020204" pitchFamily="34" charset="0"/>
                <a:cs typeface="Arial" panose="020B0604020202020204" pitchFamily="34" charset="0"/>
              </a:rPr>
              <a:t>Message Blasting</a:t>
            </a: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506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a:t>
            </a:r>
            <a:r>
              <a:rPr lang="en-US" altLang="en-US" sz="2000" b="1" dirty="0"/>
              <a:t>Events</a:t>
            </a:r>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fr-FR" b="1" dirty="0" smtClean="0">
                <a:latin typeface="Arial" panose="020B0604020202020204" pitchFamily="34" charset="0"/>
                <a:cs typeface="Arial" panose="020B0604020202020204" pitchFamily="34" charset="0"/>
              </a:rPr>
              <a:t> Events</a:t>
            </a:r>
            <a:endParaRPr lang="fr-FR"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371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 </a:t>
            </a:r>
            <a:r>
              <a:rPr lang="en-US" altLang="en-US" sz="1600" dirty="0"/>
              <a:t>N</a:t>
            </a:r>
            <a:r>
              <a:rPr lang="en-US" altLang="en-US" sz="1600" dirty="0" smtClean="0"/>
              <a:t>ew “scripting engine” that guides a collector through a series of steps, making sure the correct questions are asked, the right information obtained and the accounts are worked in the best way</a:t>
            </a:r>
          </a:p>
          <a:p>
            <a:pPr eaLnBrk="1" hangingPunct="1">
              <a:lnSpc>
                <a:spcPct val="90000"/>
              </a:lnSpc>
              <a:spcBef>
                <a:spcPct val="20000"/>
              </a:spcBef>
              <a:buFont typeface="Wingdings" panose="05000000000000000000" pitchFamily="2" charset="2"/>
              <a:buChar char="q"/>
            </a:pPr>
            <a:r>
              <a:rPr lang="en-US" altLang="en-US" sz="1600" dirty="0"/>
              <a:t> S</a:t>
            </a:r>
            <a:r>
              <a:rPr lang="en-US" altLang="en-US" sz="1600" dirty="0" smtClean="0"/>
              <a:t>mart codes can be applied, </a:t>
            </a:r>
            <a:r>
              <a:rPr lang="en-US" altLang="en-US" sz="1600" u="sng" dirty="0" smtClean="0"/>
              <a:t>without</a:t>
            </a:r>
            <a:r>
              <a:rPr lang="en-US" altLang="en-US" sz="1600" dirty="0" smtClean="0"/>
              <a:t> the collector actually entering a single smart code</a:t>
            </a:r>
          </a:p>
          <a:p>
            <a:pPr eaLnBrk="1" hangingPunct="1">
              <a:lnSpc>
                <a:spcPct val="90000"/>
              </a:lnSpc>
              <a:spcBef>
                <a:spcPct val="20000"/>
              </a:spcBef>
            </a:pPr>
            <a:endParaRPr lang="en-US" altLang="en-US" sz="1600" dirty="0"/>
          </a:p>
          <a:p>
            <a:pPr eaLnBrk="1" hangingPunct="1">
              <a:lnSpc>
                <a:spcPct val="90000"/>
              </a:lnSpc>
              <a:spcBef>
                <a:spcPct val="20000"/>
              </a:spcBef>
            </a:pPr>
            <a:endParaRPr lang="en-US" altLang="en-US" sz="1600" dirty="0" smtClean="0"/>
          </a:p>
        </p:txBody>
      </p:sp>
      <p:pic>
        <p:nvPicPr>
          <p:cNvPr id="2050" name="Picture 2"/>
          <p:cNvPicPr>
            <a:picLocks noChangeAspect="1" noChangeArrowheads="1"/>
          </p:cNvPicPr>
          <p:nvPr/>
        </p:nvPicPr>
        <p:blipFill>
          <a:blip r:embed="rId3" cstate="print"/>
          <a:srcRect/>
          <a:stretch>
            <a:fillRect/>
          </a:stretch>
        </p:blipFill>
        <p:spPr bwMode="auto">
          <a:xfrm>
            <a:off x="2590800" y="2743200"/>
            <a:ext cx="3419475" cy="3781425"/>
          </a:xfrm>
          <a:prstGeom prst="rect">
            <a:avLst/>
          </a:prstGeom>
          <a:noFill/>
          <a:ln w="9525">
            <a:noFill/>
            <a:miter lim="800000"/>
            <a:headEnd/>
            <a:tailEnd/>
          </a:ln>
        </p:spPr>
      </p:pic>
    </p:spTree>
    <p:extLst>
      <p:ext uri="{BB962C8B-B14F-4D97-AF65-F5344CB8AC3E}">
        <p14:creationId xmlns:p14="http://schemas.microsoft.com/office/powerpoint/2010/main" val="1984668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Events – The Model</a:t>
            </a:r>
            <a:endParaRPr lang="en-US" altLang="en-US" sz="2000" b="1" dirty="0"/>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fr-FR" b="1" dirty="0" smtClean="0">
                <a:latin typeface="Arial" panose="020B0604020202020204" pitchFamily="34" charset="0"/>
                <a:cs typeface="Arial" panose="020B0604020202020204" pitchFamily="34" charset="0"/>
              </a:rPr>
              <a:t> Event System Controls</a:t>
            </a:r>
            <a:endParaRPr lang="fr-FR"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371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 There are two types of Events, </a:t>
            </a:r>
          </a:p>
          <a:p>
            <a:pPr eaLnBrk="1" hangingPunct="1">
              <a:lnSpc>
                <a:spcPct val="90000"/>
              </a:lnSpc>
              <a:spcBef>
                <a:spcPct val="20000"/>
              </a:spcBef>
            </a:pPr>
            <a:r>
              <a:rPr lang="en-US" altLang="en-US" sz="1600" dirty="0" smtClean="0"/>
              <a:t>         1) Main Events – system defined</a:t>
            </a:r>
          </a:p>
          <a:p>
            <a:pPr eaLnBrk="1" hangingPunct="1">
              <a:lnSpc>
                <a:spcPct val="90000"/>
              </a:lnSpc>
              <a:spcBef>
                <a:spcPct val="20000"/>
              </a:spcBef>
            </a:pPr>
            <a:r>
              <a:rPr lang="en-US" altLang="en-US" sz="1600" dirty="0" smtClean="0"/>
              <a:t>         2) Sub Events – user defined </a:t>
            </a:r>
          </a:p>
          <a:p>
            <a:pPr eaLnBrk="1" hangingPunct="1">
              <a:lnSpc>
                <a:spcPct val="90000"/>
              </a:lnSpc>
              <a:spcBef>
                <a:spcPct val="20000"/>
              </a:spcBef>
              <a:buFont typeface="Wingdings" panose="05000000000000000000" pitchFamily="2" charset="2"/>
              <a:buChar char="q"/>
            </a:pPr>
            <a:r>
              <a:rPr lang="en-US" altLang="en-US" sz="1600" dirty="0" smtClean="0"/>
              <a:t>By default, events are “expandable”</a:t>
            </a:r>
          </a:p>
          <a:p>
            <a:pPr eaLnBrk="1" hangingPunct="1">
              <a:lnSpc>
                <a:spcPct val="90000"/>
              </a:lnSpc>
              <a:spcBef>
                <a:spcPct val="20000"/>
              </a:spcBef>
            </a:pPr>
            <a:endParaRPr lang="en-US" altLang="en-US" sz="1600" dirty="0" smtClean="0"/>
          </a:p>
        </p:txBody>
      </p:sp>
      <p:pic>
        <p:nvPicPr>
          <p:cNvPr id="3074" name="Picture 2" descr="C:\Users\su2\Google Drive\Support\Dawna\Events.jpg"/>
          <p:cNvPicPr>
            <a:picLocks noChangeAspect="1" noChangeArrowheads="1"/>
          </p:cNvPicPr>
          <p:nvPr/>
        </p:nvPicPr>
        <p:blipFill>
          <a:blip r:embed="rId3" cstate="print"/>
          <a:srcRect/>
          <a:stretch>
            <a:fillRect/>
          </a:stretch>
        </p:blipFill>
        <p:spPr bwMode="auto">
          <a:xfrm>
            <a:off x="433389" y="3124200"/>
            <a:ext cx="4367211" cy="3095624"/>
          </a:xfrm>
          <a:prstGeom prst="rect">
            <a:avLst/>
          </a:prstGeom>
          <a:noFill/>
        </p:spPr>
      </p:pic>
      <p:pic>
        <p:nvPicPr>
          <p:cNvPr id="3075" name="Picture 3" descr="C:\Users\su2\Google Drive\Support\Dawna\Events_sub.jpg"/>
          <p:cNvPicPr>
            <a:picLocks noChangeAspect="1" noChangeArrowheads="1"/>
          </p:cNvPicPr>
          <p:nvPr/>
        </p:nvPicPr>
        <p:blipFill>
          <a:blip r:embed="rId4" cstate="print"/>
          <a:srcRect/>
          <a:stretch>
            <a:fillRect/>
          </a:stretch>
        </p:blipFill>
        <p:spPr bwMode="auto">
          <a:xfrm>
            <a:off x="4953000" y="2971800"/>
            <a:ext cx="3657600" cy="3148012"/>
          </a:xfrm>
          <a:prstGeom prst="rect">
            <a:avLst/>
          </a:prstGeom>
          <a:noFill/>
        </p:spPr>
      </p:pic>
    </p:spTree>
    <p:extLst>
      <p:ext uri="{BB962C8B-B14F-4D97-AF65-F5344CB8AC3E}">
        <p14:creationId xmlns:p14="http://schemas.microsoft.com/office/powerpoint/2010/main" val="3432165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Events – Creating Events</a:t>
            </a:r>
            <a:endParaRPr lang="en-US" altLang="en-US" sz="2000" b="1" dirty="0"/>
          </a:p>
        </p:txBody>
      </p:sp>
      <p:sp>
        <p:nvSpPr>
          <p:cNvPr id="3" name="TextBox 2"/>
          <p:cNvSpPr txBox="1"/>
          <p:nvPr/>
        </p:nvSpPr>
        <p:spPr>
          <a:xfrm>
            <a:off x="457200" y="849868"/>
            <a:ext cx="8153400" cy="369332"/>
          </a:xfrm>
          <a:prstGeom prst="rect">
            <a:avLst/>
          </a:prstGeom>
          <a:noFill/>
        </p:spPr>
        <p:txBody>
          <a:bodyPr wrap="square" rtlCol="0">
            <a:spAutoFit/>
          </a:bodyPr>
          <a:lstStyle/>
          <a:p>
            <a:pPr lvl="0"/>
            <a:r>
              <a:rPr lang="fr-FR" b="1" dirty="0" smtClean="0">
                <a:latin typeface="Arial" panose="020B0604020202020204" pitchFamily="34" charset="0"/>
                <a:cs typeface="Arial" panose="020B0604020202020204" pitchFamily="34" charset="0"/>
              </a:rPr>
              <a:t> Event Set up</a:t>
            </a:r>
            <a:endParaRPr lang="fr-FR"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371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 Add uniforms notes automatically</a:t>
            </a:r>
          </a:p>
          <a:p>
            <a:pPr eaLnBrk="1" hangingPunct="1">
              <a:lnSpc>
                <a:spcPct val="90000"/>
              </a:lnSpc>
              <a:spcBef>
                <a:spcPct val="20000"/>
              </a:spcBef>
              <a:buFont typeface="Wingdings" panose="05000000000000000000" pitchFamily="2" charset="2"/>
              <a:buChar char="q"/>
            </a:pPr>
            <a:r>
              <a:rPr lang="en-US" altLang="en-US" sz="1600" dirty="0"/>
              <a:t> </a:t>
            </a:r>
            <a:r>
              <a:rPr lang="en-US" altLang="en-US" sz="1600" dirty="0" smtClean="0"/>
              <a:t>Apply smart codes</a:t>
            </a:r>
          </a:p>
          <a:p>
            <a:pPr eaLnBrk="1" hangingPunct="1">
              <a:lnSpc>
                <a:spcPct val="90000"/>
              </a:lnSpc>
              <a:spcBef>
                <a:spcPct val="20000"/>
              </a:spcBef>
            </a:pPr>
            <a:endParaRPr lang="en-US" altLang="en-US" sz="1600" dirty="0" smtClean="0"/>
          </a:p>
        </p:txBody>
      </p:sp>
      <p:pic>
        <p:nvPicPr>
          <p:cNvPr id="3074" name="Picture 2" descr="C:\Users\su2\Google Drive\Support\Dawna\Events_RPC_setup.jpg"/>
          <p:cNvPicPr>
            <a:picLocks noChangeAspect="1" noChangeArrowheads="1"/>
          </p:cNvPicPr>
          <p:nvPr/>
        </p:nvPicPr>
        <p:blipFill>
          <a:blip r:embed="rId3" cstate="print"/>
          <a:srcRect/>
          <a:stretch>
            <a:fillRect/>
          </a:stretch>
        </p:blipFill>
        <p:spPr bwMode="auto">
          <a:xfrm>
            <a:off x="1295400" y="2133600"/>
            <a:ext cx="6324600" cy="4441472"/>
          </a:xfrm>
          <a:prstGeom prst="rect">
            <a:avLst/>
          </a:prstGeom>
          <a:noFill/>
        </p:spPr>
      </p:pic>
    </p:spTree>
    <p:extLst>
      <p:ext uri="{BB962C8B-B14F-4D97-AF65-F5344CB8AC3E}">
        <p14:creationId xmlns:p14="http://schemas.microsoft.com/office/powerpoint/2010/main" val="2525237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What Is A Smart Code?</a:t>
            </a:r>
            <a:endParaRPr lang="en-US" altLang="en-US" sz="2000" b="1" dirty="0"/>
          </a:p>
        </p:txBody>
      </p:sp>
      <p:graphicFrame>
        <p:nvGraphicFramePr>
          <p:cNvPr id="6" name="Diagram 5"/>
          <p:cNvGraphicFramePr/>
          <p:nvPr>
            <p:extLst>
              <p:ext uri="{D42A27DB-BD31-4B8C-83A1-F6EECF244321}">
                <p14:modId xmlns:p14="http://schemas.microsoft.com/office/powerpoint/2010/main" val="1010275291"/>
              </p:ext>
            </p:extLst>
          </p:nvPr>
        </p:nvGraphicFramePr>
        <p:xfrm>
          <a:off x="457200" y="1371600"/>
          <a:ext cx="8305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579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381000" y="381000"/>
            <a:ext cx="6705600" cy="400050"/>
          </a:xfrm>
          <a:prstGeom prst="rect">
            <a:avLst/>
          </a:prstGeom>
          <a:noFill/>
          <a:ln w="9525">
            <a:noFill/>
            <a:miter lim="800000"/>
            <a:headEnd/>
            <a:tailEnd/>
          </a:ln>
        </p:spPr>
        <p:txBody>
          <a:bodyPr>
            <a:spAutoFit/>
          </a:bodyPr>
          <a:lstStyle/>
          <a:p>
            <a:r>
              <a:rPr lang="en-US" sz="2000" b="1" dirty="0" smtClean="0">
                <a:latin typeface="Arial" panose="020B0604020202020204" pitchFamily="34" charset="0"/>
                <a:cs typeface="Arial" panose="020B0604020202020204" pitchFamily="34" charset="0"/>
              </a:rPr>
              <a:t>Smart Codes - Write it / Say it in “Plain” English!</a:t>
            </a:r>
            <a:endParaRPr lang="en-US" sz="2000" b="1" dirty="0">
              <a:latin typeface="Arial" panose="020B0604020202020204" pitchFamily="34" charset="0"/>
              <a:cs typeface="Arial" panose="020B0604020202020204" pitchFamily="34" charset="0"/>
            </a:endParaRPr>
          </a:p>
        </p:txBody>
      </p:sp>
      <p:sp>
        <p:nvSpPr>
          <p:cNvPr id="9219" name="Content Placeholder 2"/>
          <p:cNvSpPr txBox="1">
            <a:spLocks/>
          </p:cNvSpPr>
          <p:nvPr/>
        </p:nvSpPr>
        <p:spPr bwMode="auto">
          <a:xfrm>
            <a:off x="457200" y="1295400"/>
            <a:ext cx="8229600" cy="5562600"/>
          </a:xfrm>
          <a:prstGeom prst="rect">
            <a:avLst/>
          </a:prstGeom>
          <a:noFill/>
          <a:ln w="9525">
            <a:noFill/>
            <a:miter lim="800000"/>
            <a:headEnd/>
            <a:tailEnd/>
          </a:ln>
        </p:spPr>
        <p:txBody>
          <a:bodyPr/>
          <a:lstStyle/>
          <a:p>
            <a:pPr marL="342900" indent="-342900">
              <a:spcBef>
                <a:spcPct val="20000"/>
              </a:spcBef>
            </a:pPr>
            <a:endParaRPr lang="en-US" sz="2000" dirty="0" smtClean="0">
              <a:latin typeface="Calibri" pitchFamily="34" charset="0"/>
            </a:endParaRPr>
          </a:p>
        </p:txBody>
      </p:sp>
      <p:sp>
        <p:nvSpPr>
          <p:cNvPr id="7" name="TextBox 6"/>
          <p:cNvSpPr txBox="1"/>
          <p:nvPr/>
        </p:nvSpPr>
        <p:spPr>
          <a:xfrm>
            <a:off x="533400" y="1295400"/>
            <a:ext cx="8077200" cy="369332"/>
          </a:xfrm>
          <a:prstGeom prst="rect">
            <a:avLst/>
          </a:prstGeom>
          <a:noFill/>
        </p:spPr>
        <p:txBody>
          <a:bodyPr wrap="square" rtlCol="0">
            <a:spAutoFit/>
          </a:bodyPr>
          <a:lstStyle/>
          <a:p>
            <a:r>
              <a:rPr lang="en-US" b="1" dirty="0" smtClean="0">
                <a:latin typeface="Calibri" pitchFamily="34" charset="0"/>
              </a:rPr>
              <a:t>SELECTION CRITERIA </a:t>
            </a:r>
            <a:r>
              <a:rPr lang="en-US" dirty="0" smtClean="0">
                <a:latin typeface="Calibri" pitchFamily="34" charset="0"/>
              </a:rPr>
              <a:t>= If an account meets certain conditions then . . . </a:t>
            </a:r>
            <a:endParaRPr lang="en-US" dirty="0"/>
          </a:p>
        </p:txBody>
      </p:sp>
      <p:sp>
        <p:nvSpPr>
          <p:cNvPr id="10" name="TextBox 9"/>
          <p:cNvSpPr txBox="1"/>
          <p:nvPr/>
        </p:nvSpPr>
        <p:spPr>
          <a:xfrm>
            <a:off x="609600" y="5980093"/>
            <a:ext cx="8229600" cy="954107"/>
          </a:xfrm>
          <a:prstGeom prst="rect">
            <a:avLst/>
          </a:prstGeom>
          <a:noFill/>
        </p:spPr>
        <p:txBody>
          <a:bodyPr wrap="square" rtlCol="0">
            <a:spAutoFit/>
          </a:bodyPr>
          <a:lstStyle/>
          <a:p>
            <a:pPr marL="0" lvl="1"/>
            <a:r>
              <a:rPr lang="en-US" b="1" dirty="0" smtClean="0">
                <a:latin typeface="Calibri" pitchFamily="34" charset="0"/>
              </a:rPr>
              <a:t>ACTION </a:t>
            </a:r>
            <a:r>
              <a:rPr lang="en-US" sz="2000" dirty="0" smtClean="0">
                <a:latin typeface="Calibri" pitchFamily="34" charset="0"/>
              </a:rPr>
              <a:t>= </a:t>
            </a:r>
            <a:r>
              <a:rPr lang="en-US" i="1" u="sng" dirty="0" smtClean="0">
                <a:latin typeface="Calibri" pitchFamily="34" charset="0"/>
              </a:rPr>
              <a:t>THEN</a:t>
            </a:r>
            <a:r>
              <a:rPr lang="en-US" dirty="0" smtClean="0">
                <a:latin typeface="Calibri" pitchFamily="34" charset="0"/>
              </a:rPr>
              <a:t> send a letter, note the account, send to a worker , change owner, </a:t>
            </a:r>
            <a:br>
              <a:rPr lang="en-US" dirty="0" smtClean="0">
                <a:latin typeface="Calibri" pitchFamily="34" charset="0"/>
              </a:rPr>
            </a:br>
            <a:r>
              <a:rPr lang="en-US" dirty="0" smtClean="0">
                <a:latin typeface="Calibri" pitchFamily="34" charset="0"/>
              </a:rPr>
              <a:t>                   follow up days, close account, adds description, or several other actions</a:t>
            </a:r>
          </a:p>
          <a:p>
            <a:endParaRPr lang="en-US" dirty="0"/>
          </a:p>
        </p:txBody>
      </p:sp>
      <p:sp>
        <p:nvSpPr>
          <p:cNvPr id="11" name="TextBox 10"/>
          <p:cNvSpPr txBox="1"/>
          <p:nvPr/>
        </p:nvSpPr>
        <p:spPr>
          <a:xfrm>
            <a:off x="0" y="3059668"/>
            <a:ext cx="533400" cy="369332"/>
          </a:xfrm>
          <a:prstGeom prst="rect">
            <a:avLst/>
          </a:prstGeom>
          <a:noFill/>
        </p:spPr>
        <p:txBody>
          <a:bodyPr wrap="square" rtlCol="0">
            <a:spAutoFit/>
          </a:bodyPr>
          <a:lstStyle/>
          <a:p>
            <a:r>
              <a:rPr lang="en-US" b="1" dirty="0" smtClean="0">
                <a:solidFill>
                  <a:srgbClr val="FF0000"/>
                </a:solidFill>
              </a:rPr>
              <a:t>OR</a:t>
            </a:r>
            <a:endParaRPr lang="en-US" b="1" dirty="0">
              <a:solidFill>
                <a:srgbClr val="FF0000"/>
              </a:solidFill>
            </a:endParaRPr>
          </a:p>
        </p:txBody>
      </p:sp>
      <p:sp>
        <p:nvSpPr>
          <p:cNvPr id="12" name="Left Brace 11"/>
          <p:cNvSpPr/>
          <p:nvPr/>
        </p:nvSpPr>
        <p:spPr>
          <a:xfrm>
            <a:off x="457200" y="2819400"/>
            <a:ext cx="228600" cy="9144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extBox 12"/>
          <p:cNvSpPr txBox="1"/>
          <p:nvPr/>
        </p:nvSpPr>
        <p:spPr>
          <a:xfrm>
            <a:off x="0" y="4888468"/>
            <a:ext cx="533400" cy="369332"/>
          </a:xfrm>
          <a:prstGeom prst="rect">
            <a:avLst/>
          </a:prstGeom>
          <a:noFill/>
        </p:spPr>
        <p:txBody>
          <a:bodyPr wrap="square" rtlCol="0">
            <a:spAutoFit/>
          </a:bodyPr>
          <a:lstStyle/>
          <a:p>
            <a:r>
              <a:rPr lang="en-US" b="1" dirty="0" smtClean="0">
                <a:solidFill>
                  <a:srgbClr val="FF0000"/>
                </a:solidFill>
              </a:rPr>
              <a:t>OR</a:t>
            </a:r>
            <a:endParaRPr lang="en-US" b="1" dirty="0">
              <a:solidFill>
                <a:srgbClr val="FF0000"/>
              </a:solidFill>
            </a:endParaRPr>
          </a:p>
        </p:txBody>
      </p:sp>
      <p:sp>
        <p:nvSpPr>
          <p:cNvPr id="14" name="Left Brace 13"/>
          <p:cNvSpPr/>
          <p:nvPr/>
        </p:nvSpPr>
        <p:spPr>
          <a:xfrm>
            <a:off x="457200" y="4648200"/>
            <a:ext cx="228600" cy="9144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pic>
        <p:nvPicPr>
          <p:cNvPr id="1029" name="Picture 5"/>
          <p:cNvPicPr>
            <a:picLocks noChangeAspect="1" noChangeArrowheads="1"/>
          </p:cNvPicPr>
          <p:nvPr/>
        </p:nvPicPr>
        <p:blipFill>
          <a:blip r:embed="rId3" cstate="print"/>
          <a:srcRect/>
          <a:stretch>
            <a:fillRect/>
          </a:stretch>
        </p:blipFill>
        <p:spPr bwMode="auto">
          <a:xfrm>
            <a:off x="685800" y="2111200"/>
            <a:ext cx="8342857" cy="3680000"/>
          </a:xfrm>
          <a:prstGeom prst="rect">
            <a:avLst/>
          </a:prstGeom>
          <a:noFill/>
          <a:ln w="9525">
            <a:noFill/>
            <a:miter lim="800000"/>
            <a:headEnd/>
            <a:tailEnd/>
          </a:ln>
        </p:spPr>
      </p:pic>
      <p:sp>
        <p:nvSpPr>
          <p:cNvPr id="16" name="TextBox 15"/>
          <p:cNvSpPr txBox="1"/>
          <p:nvPr/>
        </p:nvSpPr>
        <p:spPr>
          <a:xfrm>
            <a:off x="4953000" y="1676400"/>
            <a:ext cx="762000" cy="369332"/>
          </a:xfrm>
          <a:prstGeom prst="rect">
            <a:avLst/>
          </a:prstGeom>
          <a:noFill/>
        </p:spPr>
        <p:txBody>
          <a:bodyPr wrap="square" rtlCol="0">
            <a:spAutoFit/>
          </a:bodyPr>
          <a:lstStyle/>
          <a:p>
            <a:r>
              <a:rPr lang="en-US" b="1" dirty="0" smtClean="0">
                <a:solidFill>
                  <a:srgbClr val="FF0000"/>
                </a:solidFill>
              </a:rPr>
              <a:t>AND</a:t>
            </a:r>
            <a:endParaRPr lang="en-US" b="1" dirty="0">
              <a:solidFill>
                <a:srgbClr val="FF0000"/>
              </a:solidFill>
            </a:endParaRPr>
          </a:p>
        </p:txBody>
      </p:sp>
      <p:cxnSp>
        <p:nvCxnSpPr>
          <p:cNvPr id="22" name="Straight Arrow Connector 21"/>
          <p:cNvCxnSpPr/>
          <p:nvPr/>
        </p:nvCxnSpPr>
        <p:spPr>
          <a:xfrm>
            <a:off x="2362200" y="1981200"/>
            <a:ext cx="6019800"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362200" y="4114800"/>
            <a:ext cx="6019800"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803136"/>
            <a:ext cx="81534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System Control menu 1 &gt; Smart codes</a:t>
            </a:r>
          </a:p>
        </p:txBody>
      </p:sp>
    </p:spTree>
    <p:extLst>
      <p:ext uri="{BB962C8B-B14F-4D97-AF65-F5344CB8AC3E}">
        <p14:creationId xmlns:p14="http://schemas.microsoft.com/office/powerpoint/2010/main" val="2375246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Managing Phone Numbers In </a:t>
            </a:r>
            <a:r>
              <a:rPr lang="en-US" altLang="en-US" sz="2000" b="1" dirty="0" smtClean="0"/>
              <a:t>RMEx</a:t>
            </a:r>
            <a:endParaRPr lang="en-US" altLang="en-US" sz="2000" b="1" dirty="0"/>
          </a:p>
        </p:txBody>
      </p:sp>
      <p:graphicFrame>
        <p:nvGraphicFramePr>
          <p:cNvPr id="12" name="Diagram 11"/>
          <p:cNvGraphicFramePr/>
          <p:nvPr>
            <p:extLst>
              <p:ext uri="{D42A27DB-BD31-4B8C-83A1-F6EECF244321}">
                <p14:modId xmlns:p14="http://schemas.microsoft.com/office/powerpoint/2010/main" val="1511374447"/>
              </p:ext>
            </p:extLst>
          </p:nvPr>
        </p:nvGraphicFramePr>
        <p:xfrm>
          <a:off x="762000" y="1447800"/>
          <a:ext cx="7543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2"/>
          <p:cNvSpPr txBox="1">
            <a:spLocks/>
          </p:cNvSpPr>
          <p:nvPr/>
        </p:nvSpPr>
        <p:spPr bwMode="auto">
          <a:xfrm>
            <a:off x="457200" y="6172200"/>
            <a:ext cx="472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r>
              <a:rPr lang="en-US" altLang="en-US" b="1" dirty="0" smtClean="0">
                <a:solidFill>
                  <a:srgbClr val="0099FF"/>
                </a:solidFill>
              </a:rPr>
              <a:t>Your </a:t>
            </a:r>
            <a:r>
              <a:rPr lang="en-US" altLang="en-US" b="1" dirty="0">
                <a:solidFill>
                  <a:srgbClr val="0099FF"/>
                </a:solidFill>
              </a:rPr>
              <a:t>RMEx </a:t>
            </a:r>
            <a:r>
              <a:rPr lang="en-US" altLang="en-US" b="1" dirty="0" smtClean="0">
                <a:solidFill>
                  <a:srgbClr val="0099FF"/>
                </a:solidFill>
              </a:rPr>
              <a:t>solution.  .  .  .  . </a:t>
            </a:r>
            <a:endParaRPr lang="en-US" altLang="en-US" b="1" dirty="0">
              <a:solidFill>
                <a:srgbClr val="0099FF"/>
              </a:solidFill>
            </a:endParaRPr>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p:txBody>
      </p:sp>
    </p:spTree>
    <p:extLst>
      <p:ext uri="{BB962C8B-B14F-4D97-AF65-F5344CB8AC3E}">
        <p14:creationId xmlns:p14="http://schemas.microsoft.com/office/powerpoint/2010/main" val="1625212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a:t>
            </a:r>
            <a:r>
              <a:rPr lang="en-US" altLang="en-US" sz="2000" b="1" dirty="0"/>
              <a:t>Smart </a:t>
            </a:r>
            <a:r>
              <a:rPr lang="en-US" altLang="en-US" sz="2000" b="1" dirty="0" smtClean="0"/>
              <a:t>Codes </a:t>
            </a:r>
            <a:r>
              <a:rPr lang="en-US" altLang="en-US" sz="2000" b="1" dirty="0"/>
              <a:t>(SC) </a:t>
            </a:r>
            <a:r>
              <a:rPr lang="en-US" altLang="en-US" sz="2000" b="1" dirty="0" smtClean="0"/>
              <a:t>And Making Them Work For You</a:t>
            </a:r>
            <a:endParaRPr lang="en-US" altLang="en-US" sz="2000" b="1" dirty="0"/>
          </a:p>
        </p:txBody>
      </p:sp>
      <p:sp>
        <p:nvSpPr>
          <p:cNvPr id="3" name="Content Placeholder 2"/>
          <p:cNvSpPr txBox="1">
            <a:spLocks/>
          </p:cNvSpPr>
          <p:nvPr/>
        </p:nvSpPr>
        <p:spPr>
          <a:xfrm>
            <a:off x="457200" y="10668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n-US" sz="1600" dirty="0" smtClean="0">
                <a:latin typeface="Arial" panose="020B0604020202020204" pitchFamily="34" charset="0"/>
                <a:cs typeface="Arial" panose="020B0604020202020204" pitchFamily="34" charset="0"/>
              </a:rPr>
              <a:t>Ask yourself the following questions:</a:t>
            </a:r>
          </a:p>
          <a:p>
            <a:pPr lvl="1">
              <a:buFont typeface="Wingdings" pitchFamily="2" charset="2"/>
              <a:buChar char="q"/>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processes can I automate?</a:t>
            </a:r>
          </a:p>
          <a:p>
            <a:pPr lvl="1">
              <a:buFont typeface="Wingdings" pitchFamily="2" charset="2"/>
              <a:buChar char="q"/>
            </a:pPr>
            <a:r>
              <a:rPr lang="en-US" sz="1600" dirty="0">
                <a:latin typeface="Arial" panose="020B0604020202020204" pitchFamily="34" charset="0"/>
                <a:cs typeface="Arial" panose="020B0604020202020204" pitchFamily="34" charset="0"/>
              </a:rPr>
              <a:t> How can I avoid human error?</a:t>
            </a:r>
          </a:p>
          <a:p>
            <a:pPr lvl="1">
              <a:buFont typeface="Wingdings" pitchFamily="2" charset="2"/>
              <a:buChar char="q"/>
            </a:pPr>
            <a:r>
              <a:rPr lang="en-US" sz="1600" dirty="0">
                <a:latin typeface="Arial" panose="020B0604020202020204" pitchFamily="34" charset="0"/>
                <a:cs typeface="Arial" panose="020B0604020202020204" pitchFamily="34" charset="0"/>
              </a:rPr>
              <a:t>How to insure the correct actions happen at the correct time?</a:t>
            </a:r>
          </a:p>
          <a:p>
            <a:pPr lvl="1">
              <a:buFont typeface="Wingdings" pitchFamily="2" charset="2"/>
              <a:buChar char="q"/>
            </a:pPr>
            <a:r>
              <a:rPr lang="en-US" sz="1600" dirty="0">
                <a:latin typeface="Arial" panose="020B0604020202020204" pitchFamily="34" charset="0"/>
                <a:cs typeface="Arial" panose="020B0604020202020204" pitchFamily="34" charset="0"/>
              </a:rPr>
              <a:t>How can I maintain standards and consistency? </a:t>
            </a:r>
          </a:p>
          <a:p>
            <a:pPr lvl="1">
              <a:buFont typeface="Wingdings"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How do I </a:t>
            </a:r>
            <a:r>
              <a:rPr lang="en-US" sz="1600" dirty="0">
                <a:latin typeface="Arial" panose="020B0604020202020204" pitchFamily="34" charset="0"/>
                <a:cs typeface="Arial" panose="020B0604020202020204" pitchFamily="34" charset="0"/>
              </a:rPr>
              <a:t>enforce compliance?</a:t>
            </a:r>
          </a:p>
          <a:p>
            <a:pPr lvl="1">
              <a:buFont typeface="Wingdings" pitchFamily="2" charset="2"/>
              <a:buChar char="q"/>
            </a:pPr>
            <a:r>
              <a:rPr lang="en-US" sz="1600" dirty="0">
                <a:latin typeface="Arial" panose="020B0604020202020204" pitchFamily="34" charset="0"/>
                <a:cs typeface="Arial" panose="020B0604020202020204" pitchFamily="34" charset="0"/>
              </a:rPr>
              <a:t> How do I work accounts intelligently?</a:t>
            </a:r>
          </a:p>
          <a:p>
            <a:pPr lvl="1">
              <a:buFont typeface="Wingdings" pitchFamily="2" charset="2"/>
              <a:buChar char="q"/>
            </a:pPr>
            <a:r>
              <a:rPr lang="en-US" sz="1600" dirty="0">
                <a:latin typeface="Arial" panose="020B0604020202020204" pitchFamily="34" charset="0"/>
                <a:cs typeface="Arial" panose="020B0604020202020204" pitchFamily="34" charset="0"/>
              </a:rPr>
              <a:t> How do I keep from over OR under-working accounts?</a:t>
            </a:r>
          </a:p>
          <a:p>
            <a:pPr>
              <a:buFont typeface="Wingdings" pitchFamily="2" charset="2"/>
              <a:buChar char="q"/>
            </a:pPr>
            <a:endParaRPr lang="en-US" sz="1600" dirty="0" smtClean="0">
              <a:latin typeface="Arial" panose="020B0604020202020204" pitchFamily="34" charset="0"/>
              <a:cs typeface="Arial" panose="020B0604020202020204" pitchFamily="34" charset="0"/>
            </a:endParaRPr>
          </a:p>
          <a:p>
            <a:pPr>
              <a:buFont typeface="Arial" pitchFamily="34" charset="0"/>
              <a:buNone/>
            </a:pPr>
            <a:endParaRPr lang="en-US" sz="1600" dirty="0" smtClean="0">
              <a:latin typeface="Arial" panose="020B0604020202020204" pitchFamily="34" charset="0"/>
              <a:cs typeface="Arial" panose="020B0604020202020204" pitchFamily="34" charset="0"/>
            </a:endParaRPr>
          </a:p>
          <a:p>
            <a:pPr>
              <a:buFont typeface="Arial" pitchFamily="34" charse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528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txBox="1">
            <a:spLocks/>
          </p:cNvSpPr>
          <p:nvPr/>
        </p:nvSpPr>
        <p:spPr bwMode="auto">
          <a:xfrm>
            <a:off x="457200" y="1036864"/>
            <a:ext cx="8229600" cy="5334000"/>
          </a:xfrm>
          <a:prstGeom prst="rect">
            <a:avLst/>
          </a:prstGeom>
          <a:noFill/>
          <a:ln w="9525">
            <a:noFill/>
            <a:miter lim="800000"/>
            <a:headEnd/>
            <a:tailEnd/>
          </a:ln>
        </p:spPr>
        <p:txBody>
          <a:bodyPr/>
          <a:lstStyle/>
          <a:p>
            <a:pPr marL="742950" lvl="1" indent="-285750">
              <a:spcBef>
                <a:spcPct val="20000"/>
              </a:spcBef>
              <a:buFont typeface="Wingdings" pitchFamily="2" charset="2"/>
              <a:buChar char="q"/>
            </a:pPr>
            <a:r>
              <a:rPr lang="en-US" sz="1600" dirty="0">
                <a:latin typeface="Arial" panose="020B0604020202020204" pitchFamily="34" charset="0"/>
                <a:cs typeface="Arial" panose="020B0604020202020204" pitchFamily="34" charset="0"/>
              </a:rPr>
              <a:t>Can be applied to an account manually by a user </a:t>
            </a:r>
          </a:p>
          <a:p>
            <a:pPr marL="742950" lvl="1" indent="-285750">
              <a:spcBef>
                <a:spcPct val="20000"/>
              </a:spcBef>
              <a:buFont typeface="Wingdings" pitchFamily="2" charset="2"/>
              <a:buChar char="q"/>
            </a:pPr>
            <a:endParaRPr lang="en-US" sz="1600" dirty="0">
              <a:latin typeface="Arial" panose="020B0604020202020204" pitchFamily="34" charset="0"/>
              <a:cs typeface="Arial" panose="020B0604020202020204" pitchFamily="34" charset="0"/>
            </a:endParaRPr>
          </a:p>
          <a:p>
            <a:pPr marL="742950" lvl="1" indent="-285750">
              <a:spcBef>
                <a:spcPct val="20000"/>
              </a:spcBef>
              <a:buFont typeface="Wingdings" pitchFamily="2" charset="2"/>
              <a:buChar char="q"/>
            </a:pPr>
            <a:r>
              <a:rPr lang="en-US" sz="1600" dirty="0">
                <a:latin typeface="Arial" panose="020B0604020202020204" pitchFamily="34" charset="0"/>
                <a:cs typeface="Arial" panose="020B0604020202020204" pitchFamily="34" charset="0"/>
              </a:rPr>
              <a:t>Can be applied by the system behind the scenes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742950" lvl="1" indent="-285750">
              <a:spcBef>
                <a:spcPct val="20000"/>
              </a:spcBef>
              <a:buFont typeface="Wingdings" pitchFamily="2" charset="2"/>
              <a:buChar char="q"/>
            </a:pPr>
            <a:r>
              <a:rPr lang="en-US" sz="1600" dirty="0">
                <a:latin typeface="Arial" panose="020B0604020202020204" pitchFamily="34" charset="0"/>
                <a:cs typeface="Arial" panose="020B0604020202020204" pitchFamily="34" charset="0"/>
              </a:rPr>
              <a:t> A Smart code can apply  a smart code</a:t>
            </a:r>
          </a:p>
        </p:txBody>
      </p:sp>
      <p:sp>
        <p:nvSpPr>
          <p:cNvPr id="4" name="TextBox 6"/>
          <p:cNvSpPr txBox="1">
            <a:spLocks noChangeArrowheads="1"/>
          </p:cNvSpPr>
          <p:nvPr/>
        </p:nvSpPr>
        <p:spPr bwMode="auto">
          <a:xfrm>
            <a:off x="304800" y="3618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How Can You Apply a Smart Code</a:t>
            </a:r>
            <a:endParaRPr lang="en-US" altLang="en-US" sz="2000" b="1" dirty="0"/>
          </a:p>
        </p:txBody>
      </p:sp>
    </p:spTree>
    <p:extLst>
      <p:ext uri="{BB962C8B-B14F-4D97-AF65-F5344CB8AC3E}">
        <p14:creationId xmlns:p14="http://schemas.microsoft.com/office/powerpoint/2010/main" val="3686283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304800" y="285750"/>
            <a:ext cx="6705600" cy="400050"/>
          </a:xfrm>
          <a:prstGeom prst="rect">
            <a:avLst/>
          </a:prstGeom>
          <a:noFill/>
          <a:ln w="9525">
            <a:noFill/>
            <a:miter lim="800000"/>
            <a:headEnd/>
            <a:tailEnd/>
          </a:ln>
        </p:spPr>
        <p:txBody>
          <a:bodyPr>
            <a:spAutoFit/>
          </a:bodyPr>
          <a:lstStyle/>
          <a:p>
            <a:r>
              <a:rPr lang="en-US" sz="2000" b="1" dirty="0" smtClean="0">
                <a:latin typeface="Arial" panose="020B0604020202020204" pitchFamily="34" charset="0"/>
                <a:cs typeface="Arial" panose="020B0604020202020204" pitchFamily="34" charset="0"/>
              </a:rPr>
              <a:t>RMEx Translation : “</a:t>
            </a:r>
            <a:r>
              <a:rPr lang="en-US" sz="2000" b="1" i="1" dirty="0" smtClean="0">
                <a:latin typeface="Arial" panose="020B0604020202020204" pitchFamily="34" charset="0"/>
                <a:cs typeface="Arial" panose="020B0604020202020204" pitchFamily="34" charset="0"/>
              </a:rPr>
              <a:t>Basic</a:t>
            </a:r>
            <a:r>
              <a:rPr lang="en-US" sz="2000" b="1" dirty="0" smtClean="0">
                <a:latin typeface="Arial" panose="020B0604020202020204" pitchFamily="34" charset="0"/>
                <a:cs typeface="Arial" panose="020B0604020202020204" pitchFamily="34" charset="0"/>
              </a:rPr>
              <a:t>” Smart Codes	</a:t>
            </a:r>
            <a:endParaRPr lang="en-US" sz="2000" b="1" dirty="0">
              <a:latin typeface="Arial" panose="020B0604020202020204" pitchFamily="34" charset="0"/>
              <a:cs typeface="Arial" panose="020B0604020202020204" pitchFamily="34" charset="0"/>
            </a:endParaRPr>
          </a:p>
        </p:txBody>
      </p:sp>
      <p:sp>
        <p:nvSpPr>
          <p:cNvPr id="10243" name="Content Placeholder 2"/>
          <p:cNvSpPr txBox="1">
            <a:spLocks/>
          </p:cNvSpPr>
          <p:nvPr/>
        </p:nvSpPr>
        <p:spPr bwMode="auto">
          <a:xfrm>
            <a:off x="457200" y="1066800"/>
            <a:ext cx="8229600" cy="5334000"/>
          </a:xfrm>
          <a:prstGeom prst="rect">
            <a:avLst/>
          </a:prstGeom>
          <a:noFill/>
          <a:ln w="9525">
            <a:noFill/>
            <a:miter lim="800000"/>
            <a:headEnd/>
            <a:tailEnd/>
          </a:ln>
        </p:spPr>
        <p:txBody>
          <a:bodyPr/>
          <a:lstStyle/>
          <a:p>
            <a:pPr marL="342900" indent="-342900">
              <a:spcBef>
                <a:spcPct val="20000"/>
              </a:spcBef>
              <a:buFont typeface="Wingdings" pitchFamily="2" charset="2"/>
              <a:buChar char="q"/>
            </a:pPr>
            <a:endParaRPr lang="en-US" sz="2000" dirty="0">
              <a:latin typeface="Calibri" pitchFamily="34" charset="0"/>
            </a:endParaRPr>
          </a:p>
        </p:txBody>
      </p:sp>
      <p:sp>
        <p:nvSpPr>
          <p:cNvPr id="4" name="Content Placeholder 2"/>
          <p:cNvSpPr txBox="1">
            <a:spLocks/>
          </p:cNvSpPr>
          <p:nvPr/>
        </p:nvSpPr>
        <p:spPr bwMode="auto">
          <a:xfrm>
            <a:off x="609600" y="1219200"/>
            <a:ext cx="8229600" cy="5334000"/>
          </a:xfrm>
          <a:prstGeom prst="rect">
            <a:avLst/>
          </a:prstGeom>
          <a:noFill/>
          <a:ln w="9525">
            <a:noFill/>
            <a:miter lim="800000"/>
            <a:headEnd/>
            <a:tailEnd/>
          </a:ln>
        </p:spPr>
        <p:txBody>
          <a:bodyPr/>
          <a:lstStyle/>
          <a:p>
            <a:pPr marL="342900" indent="-342900">
              <a:spcBef>
                <a:spcPct val="20000"/>
              </a:spcBef>
              <a:buFont typeface="Wingdings" pitchFamily="2" charset="2"/>
              <a:buChar char="q"/>
            </a:pPr>
            <a:r>
              <a:rPr lang="en-US" sz="2000" dirty="0" smtClean="0">
                <a:latin typeface="Arial" panose="020B0604020202020204" pitchFamily="34" charset="0"/>
                <a:cs typeface="Arial" panose="020B0604020202020204" pitchFamily="34" charset="0"/>
              </a:rPr>
              <a:t>Call Residence Phone – No Answer</a:t>
            </a:r>
          </a:p>
          <a:p>
            <a:pPr marL="800100" lvl="1" indent="-342900">
              <a:spcBef>
                <a:spcPct val="20000"/>
              </a:spcBef>
              <a:buFont typeface="Wingdings" pitchFamily="2" charset="2"/>
              <a:buChar char="q"/>
            </a:pPr>
            <a:r>
              <a:rPr lang="en-US" sz="2000" i="1" dirty="0" smtClean="0">
                <a:latin typeface="Arial" panose="020B0604020202020204" pitchFamily="34" charset="0"/>
                <a:cs typeface="Arial" panose="020B0604020202020204" pitchFamily="34" charset="0"/>
              </a:rPr>
              <a:t>Selection Criteria </a:t>
            </a:r>
            <a:r>
              <a:rPr lang="en-US" sz="2000" dirty="0" smtClean="0">
                <a:latin typeface="Arial" panose="020B0604020202020204" pitchFamily="34" charset="0"/>
                <a:cs typeface="Arial" panose="020B0604020202020204" pitchFamily="34" charset="0"/>
              </a:rPr>
              <a:t>= If a call (attempt) was made to the home number </a:t>
            </a:r>
            <a:r>
              <a:rPr lang="en-US" sz="2000" b="1" dirty="0" smtClean="0">
                <a:latin typeface="Arial" panose="020B0604020202020204" pitchFamily="34" charset="0"/>
                <a:cs typeface="Arial" panose="020B0604020202020204" pitchFamily="34" charset="0"/>
              </a:rPr>
              <a:t>AND</a:t>
            </a:r>
            <a:r>
              <a:rPr lang="en-US" sz="2000" dirty="0" smtClean="0">
                <a:latin typeface="Arial" panose="020B0604020202020204" pitchFamily="34" charset="0"/>
                <a:cs typeface="Arial" panose="020B0604020202020204" pitchFamily="34" charset="0"/>
              </a:rPr>
              <a:t> there is no answer </a:t>
            </a:r>
          </a:p>
          <a:p>
            <a:pPr marL="800100" lvl="1" indent="-342900">
              <a:spcBef>
                <a:spcPct val="20000"/>
              </a:spcBef>
              <a:buFont typeface="Wingdings" pitchFamily="2" charset="2"/>
              <a:buChar char="q"/>
            </a:pPr>
            <a:r>
              <a:rPr lang="en-US" sz="2000" i="1" dirty="0" smtClean="0">
                <a:latin typeface="Arial" panose="020B0604020202020204" pitchFamily="34" charset="0"/>
                <a:cs typeface="Arial" panose="020B0604020202020204" pitchFamily="34" charset="0"/>
              </a:rPr>
              <a:t>Action</a:t>
            </a:r>
            <a:r>
              <a:rPr lang="en-US" sz="2000" b="1" dirty="0" smtClean="0">
                <a:latin typeface="Arial" panose="020B0604020202020204" pitchFamily="34" charset="0"/>
                <a:cs typeface="Arial" panose="020B0604020202020204" pitchFamily="34" charset="0"/>
              </a:rPr>
              <a:t> = THEN</a:t>
            </a:r>
            <a:r>
              <a:rPr lang="en-US" sz="2000" dirty="0" smtClean="0">
                <a:latin typeface="Arial" panose="020B0604020202020204" pitchFamily="34" charset="0"/>
                <a:cs typeface="Arial" panose="020B0604020202020204" pitchFamily="34" charset="0"/>
              </a:rPr>
              <a:t> automatically notate the and move to the next account</a:t>
            </a:r>
          </a:p>
          <a:p>
            <a:pPr marL="800100" lvl="1" indent="-342900">
              <a:spcBef>
                <a:spcPct val="20000"/>
              </a:spcBef>
            </a:pPr>
            <a:endParaRPr lang="en-US" sz="2000" dirty="0" smtClean="0">
              <a:latin typeface="Arial" panose="020B0604020202020204" pitchFamily="34" charset="0"/>
              <a:cs typeface="Arial" panose="020B0604020202020204" pitchFamily="34" charset="0"/>
            </a:endParaRPr>
          </a:p>
          <a:p>
            <a:pPr marL="342900" lvl="1" indent="-342900">
              <a:spcBef>
                <a:spcPct val="20000"/>
              </a:spcBef>
              <a:buFont typeface="Wingdings" pitchFamily="2" charset="2"/>
              <a:buChar char="q"/>
            </a:pPr>
            <a:r>
              <a:rPr lang="en-US" sz="2000" dirty="0" smtClean="0">
                <a:latin typeface="Arial" panose="020B0604020202020204" pitchFamily="34" charset="0"/>
                <a:cs typeface="Arial" panose="020B0604020202020204" pitchFamily="34" charset="0"/>
              </a:rPr>
              <a:t>Debtor Dispute</a:t>
            </a:r>
          </a:p>
          <a:p>
            <a:pPr marL="800100" lvl="2" indent="-342900">
              <a:spcBef>
                <a:spcPct val="20000"/>
              </a:spcBef>
              <a:buFont typeface="Wingdings" pitchFamily="2" charset="2"/>
              <a:buChar char="q"/>
            </a:pPr>
            <a:r>
              <a:rPr lang="en-US" sz="2000" i="1" dirty="0" smtClean="0">
                <a:latin typeface="Arial" panose="020B0604020202020204" pitchFamily="34" charset="0"/>
                <a:cs typeface="Arial" panose="020B0604020202020204" pitchFamily="34" charset="0"/>
              </a:rPr>
              <a:t>Selection Criteria </a:t>
            </a:r>
            <a:r>
              <a:rPr lang="en-US" sz="2000" dirty="0" smtClean="0">
                <a:latin typeface="Arial" panose="020B0604020202020204" pitchFamily="34" charset="0"/>
                <a:cs typeface="Arial" panose="020B0604020202020204" pitchFamily="34" charset="0"/>
              </a:rPr>
              <a:t>= If the balance is &gt;100 OR If </a:t>
            </a:r>
            <a:r>
              <a:rPr lang="en-US" sz="2000" dirty="0">
                <a:latin typeface="Arial" panose="020B0604020202020204" pitchFamily="34" charset="0"/>
                <a:cs typeface="Arial" panose="020B0604020202020204" pitchFamily="34" charset="0"/>
              </a:rPr>
              <a:t>the balance is &lt;</a:t>
            </a: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p>
            <a:pPr marL="800100" lvl="2" indent="-342900">
              <a:spcBef>
                <a:spcPct val="20000"/>
              </a:spcBef>
              <a:buFont typeface="Wingdings" pitchFamily="2" charset="2"/>
              <a:buChar char="q"/>
            </a:pPr>
            <a:r>
              <a:rPr lang="en-US" sz="2000" i="1" dirty="0" smtClean="0">
                <a:latin typeface="Arial" panose="020B0604020202020204" pitchFamily="34" charset="0"/>
                <a:cs typeface="Arial" panose="020B0604020202020204" pitchFamily="34" charset="0"/>
              </a:rPr>
              <a:t>Action</a:t>
            </a:r>
            <a:r>
              <a:rPr lang="en-US" sz="2000" dirty="0" smtClean="0">
                <a:latin typeface="Arial" panose="020B0604020202020204" pitchFamily="34" charset="0"/>
                <a:cs typeface="Arial" panose="020B0604020202020204" pitchFamily="34" charset="0"/>
              </a:rPr>
              <a:t> =  </a:t>
            </a:r>
            <a:r>
              <a:rPr lang="en-US" sz="2000" b="1" dirty="0" smtClean="0">
                <a:latin typeface="Arial" panose="020B0604020202020204" pitchFamily="34" charset="0"/>
                <a:cs typeface="Arial" panose="020B0604020202020204" pitchFamily="34" charset="0"/>
              </a:rPr>
              <a:t>THEN</a:t>
            </a:r>
            <a:r>
              <a:rPr lang="en-US" sz="2000" dirty="0" smtClean="0">
                <a:latin typeface="Arial" panose="020B0604020202020204" pitchFamily="34" charset="0"/>
                <a:cs typeface="Arial" panose="020B0604020202020204" pitchFamily="34" charset="0"/>
              </a:rPr>
              <a:t> &gt;100 send to a manager OR &lt;100 close account</a:t>
            </a:r>
          </a:p>
          <a:p>
            <a:pPr marL="800100" lvl="2" indent="-342900">
              <a:spcBef>
                <a:spcPct val="20000"/>
              </a:spcBef>
            </a:pPr>
            <a:endParaRPr lang="en-US" sz="2000" dirty="0" smtClean="0">
              <a:latin typeface="Arial" panose="020B0604020202020204" pitchFamily="34" charset="0"/>
              <a:cs typeface="Arial" panose="020B0604020202020204" pitchFamily="34" charset="0"/>
            </a:endParaRPr>
          </a:p>
          <a:p>
            <a:pPr marL="800100" lvl="2" indent="-342900">
              <a:spcBef>
                <a:spcPct val="20000"/>
              </a:spcBef>
            </a:pPr>
            <a:endParaRPr lang="en-US" sz="2000" b="1" i="1" dirty="0" smtClean="0">
              <a:latin typeface="Arial" panose="020B0604020202020204" pitchFamily="34" charset="0"/>
              <a:cs typeface="Arial" panose="020B0604020202020204" pitchFamily="34" charset="0"/>
            </a:endParaRPr>
          </a:p>
          <a:p>
            <a:pPr marL="800100" lvl="2" indent="-342900">
              <a:spcBef>
                <a:spcPct val="20000"/>
              </a:spcBef>
            </a:pPr>
            <a:endParaRPr lang="en-US" sz="2000" dirty="0" smtClean="0">
              <a:latin typeface="Arial" panose="020B0604020202020204" pitchFamily="34" charset="0"/>
              <a:cs typeface="Arial" panose="020B0604020202020204" pitchFamily="34" charset="0"/>
            </a:endParaRPr>
          </a:p>
          <a:p>
            <a:pPr marL="342900" indent="-342900">
              <a:spcBef>
                <a:spcPct val="20000"/>
              </a:spcBef>
              <a:buFont typeface="Wingdings" pitchFamily="2" charset="2"/>
              <a:buChar char="q"/>
            </a:pPr>
            <a:endParaRPr lang="en-US" sz="2000" dirty="0" smtClean="0">
              <a:latin typeface="Arial" panose="020B0604020202020204" pitchFamily="34" charset="0"/>
              <a:cs typeface="Arial" panose="020B0604020202020204" pitchFamily="34" charset="0"/>
            </a:endParaRPr>
          </a:p>
          <a:p>
            <a:pPr marL="800100" lvl="1" indent="-342900">
              <a:spcBef>
                <a:spcPct val="20000"/>
              </a:spcBef>
              <a:buFont typeface="Wingdings" pitchFamily="2" charset="2"/>
              <a:buChar char="q"/>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346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381000" y="381000"/>
            <a:ext cx="6705600" cy="400050"/>
          </a:xfrm>
          <a:prstGeom prst="rect">
            <a:avLst/>
          </a:prstGeom>
          <a:noFill/>
          <a:ln w="9525">
            <a:noFill/>
            <a:miter lim="800000"/>
            <a:headEnd/>
            <a:tailEnd/>
          </a:ln>
        </p:spPr>
        <p:txBody>
          <a:bodyPr>
            <a:spAutoFit/>
          </a:bodyPr>
          <a:lstStyle/>
          <a:p>
            <a:pPr>
              <a:spcBef>
                <a:spcPct val="20000"/>
              </a:spcBef>
            </a:pPr>
            <a:r>
              <a:rPr lang="en-US" sz="2000" b="1" dirty="0">
                <a:latin typeface="Arial" panose="020B0604020202020204" pitchFamily="34" charset="0"/>
                <a:cs typeface="Arial" panose="020B0604020202020204" pitchFamily="34" charset="0"/>
              </a:rPr>
              <a:t>Call Residence Phone – No </a:t>
            </a:r>
            <a:r>
              <a:rPr lang="en-US" sz="2000" b="1" dirty="0" smtClean="0">
                <a:latin typeface="Arial" panose="020B0604020202020204" pitchFamily="34" charset="0"/>
                <a:cs typeface="Arial" panose="020B0604020202020204" pitchFamily="34" charset="0"/>
              </a:rPr>
              <a:t>Answer Smart Code</a:t>
            </a:r>
            <a:endParaRPr lang="en-US" sz="2000" b="1" dirty="0">
              <a:latin typeface="Arial" panose="020B0604020202020204" pitchFamily="34" charset="0"/>
              <a:cs typeface="Arial" panose="020B0604020202020204" pitchFamily="34" charset="0"/>
            </a:endParaRPr>
          </a:p>
        </p:txBody>
      </p:sp>
      <p:sp>
        <p:nvSpPr>
          <p:cNvPr id="9219" name="Content Placeholder 2"/>
          <p:cNvSpPr txBox="1">
            <a:spLocks/>
          </p:cNvSpPr>
          <p:nvPr/>
        </p:nvSpPr>
        <p:spPr bwMode="auto">
          <a:xfrm>
            <a:off x="457200" y="838200"/>
            <a:ext cx="8229600" cy="5562600"/>
          </a:xfrm>
          <a:prstGeom prst="rect">
            <a:avLst/>
          </a:prstGeom>
          <a:noFill/>
          <a:ln w="9525">
            <a:noFill/>
            <a:miter lim="800000"/>
            <a:headEnd/>
            <a:tailEnd/>
          </a:ln>
        </p:spPr>
        <p:txBody>
          <a:bodyPr/>
          <a:lstStyle/>
          <a:p>
            <a:pPr marL="342900" indent="-342900">
              <a:spcBef>
                <a:spcPct val="20000"/>
              </a:spcBef>
            </a:pPr>
            <a:endParaRPr lang="en-US" sz="2000" dirty="0" smtClean="0">
              <a:latin typeface="Calibri" pitchFamily="34" charset="0"/>
            </a:endParaRPr>
          </a:p>
        </p:txBody>
      </p:sp>
      <p:sp>
        <p:nvSpPr>
          <p:cNvPr id="7" name="TextBox 6"/>
          <p:cNvSpPr txBox="1"/>
          <p:nvPr/>
        </p:nvSpPr>
        <p:spPr>
          <a:xfrm>
            <a:off x="533400" y="838200"/>
            <a:ext cx="8077200" cy="369332"/>
          </a:xfrm>
          <a:prstGeom prst="rect">
            <a:avLst/>
          </a:prstGeom>
          <a:noFill/>
        </p:spPr>
        <p:txBody>
          <a:bodyPr wrap="square" rtlCol="0">
            <a:spAutoFit/>
          </a:bodyPr>
          <a:lstStyle/>
          <a:p>
            <a:r>
              <a:rPr lang="en-US" b="1" dirty="0" smtClean="0">
                <a:latin typeface="Calibri" pitchFamily="34" charset="0"/>
              </a:rPr>
              <a:t>SELECTION CRITERIA </a:t>
            </a:r>
            <a:r>
              <a:rPr lang="en-US" dirty="0" smtClean="0">
                <a:latin typeface="Calibri" pitchFamily="34" charset="0"/>
              </a:rPr>
              <a:t>= If an account meets certain conditions then . . . </a:t>
            </a:r>
            <a:endParaRPr lang="en-US" dirty="0"/>
          </a:p>
        </p:txBody>
      </p:sp>
      <p:sp>
        <p:nvSpPr>
          <p:cNvPr id="10" name="TextBox 9"/>
          <p:cNvSpPr txBox="1"/>
          <p:nvPr/>
        </p:nvSpPr>
        <p:spPr>
          <a:xfrm>
            <a:off x="609600" y="5522893"/>
            <a:ext cx="8229600" cy="677108"/>
          </a:xfrm>
          <a:prstGeom prst="rect">
            <a:avLst/>
          </a:prstGeom>
          <a:noFill/>
        </p:spPr>
        <p:txBody>
          <a:bodyPr wrap="square" rtlCol="0">
            <a:spAutoFit/>
          </a:bodyPr>
          <a:lstStyle/>
          <a:p>
            <a:pPr marL="0" lvl="1"/>
            <a:r>
              <a:rPr lang="en-US" b="1" dirty="0" smtClean="0">
                <a:latin typeface="Calibri" pitchFamily="34" charset="0"/>
              </a:rPr>
              <a:t>ACTION </a:t>
            </a:r>
            <a:r>
              <a:rPr lang="en-US" sz="2000" dirty="0" smtClean="0">
                <a:latin typeface="Calibri" pitchFamily="34" charset="0"/>
              </a:rPr>
              <a:t>= </a:t>
            </a:r>
            <a:r>
              <a:rPr lang="en-US" i="1" u="sng" dirty="0" smtClean="0">
                <a:latin typeface="Calibri" pitchFamily="34" charset="0"/>
              </a:rPr>
              <a:t>Add a note to the account.</a:t>
            </a:r>
            <a:endParaRPr lang="en-US" dirty="0" smtClean="0">
              <a:latin typeface="Calibri" pitchFamily="34" charset="0"/>
            </a:endParaRPr>
          </a:p>
          <a:p>
            <a:endParaRPr lang="en-US" dirty="0"/>
          </a:p>
        </p:txBody>
      </p:sp>
      <p:sp>
        <p:nvSpPr>
          <p:cNvPr id="3" name="Rectangle 2"/>
          <p:cNvSpPr/>
          <p:nvPr/>
        </p:nvSpPr>
        <p:spPr>
          <a:xfrm>
            <a:off x="914399" y="2463968"/>
            <a:ext cx="8114257" cy="369332"/>
          </a:xfrm>
          <a:prstGeom prst="rect">
            <a:avLst/>
          </a:prstGeom>
        </p:spPr>
        <p:txBody>
          <a:bodyPr wrap="square">
            <a:spAutoFit/>
          </a:bodyPr>
          <a:lstStyle/>
          <a:p>
            <a:r>
              <a:rPr lang="en-US" b="1" dirty="0" smtClean="0"/>
              <a:t> </a:t>
            </a:r>
            <a:endParaRPr lang="en-US" b="1" dirty="0"/>
          </a:p>
        </p:txBody>
      </p:sp>
      <p:pic>
        <p:nvPicPr>
          <p:cNvPr id="4098" name="Picture 2" descr="C:\Users\su2\Google Drive\Support\Dawna\Smart_Code1.jpg"/>
          <p:cNvPicPr>
            <a:picLocks noChangeAspect="1" noChangeArrowheads="1"/>
          </p:cNvPicPr>
          <p:nvPr/>
        </p:nvPicPr>
        <p:blipFill>
          <a:blip r:embed="rId3" cstate="print"/>
          <a:srcRect/>
          <a:stretch>
            <a:fillRect/>
          </a:stretch>
        </p:blipFill>
        <p:spPr bwMode="auto">
          <a:xfrm>
            <a:off x="800100" y="1295400"/>
            <a:ext cx="7543800" cy="4038600"/>
          </a:xfrm>
          <a:prstGeom prst="rect">
            <a:avLst/>
          </a:prstGeom>
          <a:noFill/>
        </p:spPr>
      </p:pic>
    </p:spTree>
    <p:extLst>
      <p:ext uri="{BB962C8B-B14F-4D97-AF65-F5344CB8AC3E}">
        <p14:creationId xmlns:p14="http://schemas.microsoft.com/office/powerpoint/2010/main" val="2661257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txBox="1">
            <a:spLocks/>
          </p:cNvSpPr>
          <p:nvPr/>
        </p:nvSpPr>
        <p:spPr bwMode="auto">
          <a:xfrm>
            <a:off x="457200" y="838200"/>
            <a:ext cx="8229600" cy="5562600"/>
          </a:xfrm>
          <a:prstGeom prst="rect">
            <a:avLst/>
          </a:prstGeom>
          <a:noFill/>
          <a:ln w="9525">
            <a:noFill/>
            <a:miter lim="800000"/>
            <a:headEnd/>
            <a:tailEnd/>
          </a:ln>
        </p:spPr>
        <p:txBody>
          <a:bodyPr/>
          <a:lstStyle/>
          <a:p>
            <a:pPr marL="342900" indent="-342900">
              <a:spcBef>
                <a:spcPct val="20000"/>
              </a:spcBef>
            </a:pPr>
            <a:endParaRPr lang="en-US" sz="2000" dirty="0" smtClean="0">
              <a:latin typeface="Calibri" pitchFamily="34" charset="0"/>
            </a:endParaRPr>
          </a:p>
        </p:txBody>
      </p:sp>
      <p:sp>
        <p:nvSpPr>
          <p:cNvPr id="7" name="TextBox 6"/>
          <p:cNvSpPr txBox="1"/>
          <p:nvPr/>
        </p:nvSpPr>
        <p:spPr>
          <a:xfrm>
            <a:off x="533400" y="838200"/>
            <a:ext cx="8077200" cy="369332"/>
          </a:xfrm>
          <a:prstGeom prst="rect">
            <a:avLst/>
          </a:prstGeom>
          <a:noFill/>
        </p:spPr>
        <p:txBody>
          <a:bodyPr wrap="square" rtlCol="0">
            <a:spAutoFit/>
          </a:bodyPr>
          <a:lstStyle/>
          <a:p>
            <a:r>
              <a:rPr lang="en-US" dirty="0" smtClean="0">
                <a:latin typeface="Calibri" pitchFamily="34" charset="0"/>
              </a:rPr>
              <a:t> </a:t>
            </a:r>
            <a:endParaRPr lang="en-US" dirty="0"/>
          </a:p>
        </p:txBody>
      </p:sp>
      <p:sp>
        <p:nvSpPr>
          <p:cNvPr id="4" name="Rectangle 3"/>
          <p:cNvSpPr/>
          <p:nvPr/>
        </p:nvSpPr>
        <p:spPr>
          <a:xfrm>
            <a:off x="571500" y="304800"/>
            <a:ext cx="3533340" cy="400110"/>
          </a:xfrm>
          <a:prstGeom prst="rect">
            <a:avLst/>
          </a:prstGeom>
        </p:spPr>
        <p:txBody>
          <a:bodyPr wrap="none">
            <a:spAutoFit/>
          </a:bodyPr>
          <a:lstStyle/>
          <a:p>
            <a:pPr marL="0" lvl="1">
              <a:spcBef>
                <a:spcPct val="20000"/>
              </a:spcBef>
            </a:pPr>
            <a:r>
              <a:rPr lang="en-US" sz="2000" b="1" dirty="0">
                <a:latin typeface="Arial" panose="020B0604020202020204" pitchFamily="34" charset="0"/>
                <a:cs typeface="Arial" panose="020B0604020202020204" pitchFamily="34" charset="0"/>
              </a:rPr>
              <a:t>Debtor </a:t>
            </a:r>
            <a:r>
              <a:rPr lang="en-US" sz="2000" b="1" dirty="0" smtClean="0">
                <a:latin typeface="Arial" panose="020B0604020202020204" pitchFamily="34" charset="0"/>
                <a:cs typeface="Arial" panose="020B0604020202020204" pitchFamily="34" charset="0"/>
              </a:rPr>
              <a:t>Dispute Smart Code</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1447800" y="2435283"/>
            <a:ext cx="6934200" cy="400110"/>
          </a:xfrm>
          <a:prstGeom prst="rect">
            <a:avLst/>
          </a:prstGeom>
        </p:spPr>
        <p:txBody>
          <a:bodyPr wrap="square">
            <a:spAutoFit/>
          </a:bodyPr>
          <a:lstStyle/>
          <a:p>
            <a:pPr marL="457200" lvl="2">
              <a:spcBef>
                <a:spcPct val="20000"/>
              </a:spcBef>
            </a:pPr>
            <a:r>
              <a:rPr lang="en-US" sz="2000" b="1" dirty="0" smtClean="0">
                <a:latin typeface="Calibri" pitchFamily="34" charset="0"/>
              </a:rPr>
              <a:t> </a:t>
            </a:r>
            <a:endParaRPr lang="en-US" sz="2000" b="1" dirty="0">
              <a:latin typeface="Calibri" pitchFamily="34" charset="0"/>
            </a:endParaRPr>
          </a:p>
        </p:txBody>
      </p:sp>
      <p:pic>
        <p:nvPicPr>
          <p:cNvPr id="5122" name="Picture 2" descr="C:\Users\su2\Google Drive\Support\Dawna\Smart_Code2.jpg"/>
          <p:cNvPicPr>
            <a:picLocks noChangeAspect="1" noChangeArrowheads="1"/>
          </p:cNvPicPr>
          <p:nvPr/>
        </p:nvPicPr>
        <p:blipFill>
          <a:blip r:embed="rId3" cstate="print"/>
          <a:srcRect/>
          <a:stretch>
            <a:fillRect/>
          </a:stretch>
        </p:blipFill>
        <p:spPr bwMode="auto">
          <a:xfrm>
            <a:off x="381000" y="1371600"/>
            <a:ext cx="8189409" cy="4419600"/>
          </a:xfrm>
          <a:prstGeom prst="rect">
            <a:avLst/>
          </a:prstGeom>
          <a:noFill/>
        </p:spPr>
      </p:pic>
    </p:spTree>
    <p:extLst>
      <p:ext uri="{BB962C8B-B14F-4D97-AF65-F5344CB8AC3E}">
        <p14:creationId xmlns:p14="http://schemas.microsoft.com/office/powerpoint/2010/main" val="743024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Allowing The System To Audit Accounts To Ensure </a:t>
            </a:r>
            <a:r>
              <a:rPr lang="en-US" altLang="en-US" sz="2000" b="1" dirty="0" smtClean="0"/>
              <a:t>Productivity – Smart Code Series (SCS)</a:t>
            </a:r>
            <a:endParaRPr lang="en-US" altLang="en-US" sz="2000" b="1" dirty="0"/>
          </a:p>
        </p:txBody>
      </p:sp>
      <p:sp>
        <p:nvSpPr>
          <p:cNvPr id="3" name="TextBox 2"/>
          <p:cNvSpPr txBox="1"/>
          <p:nvPr/>
        </p:nvSpPr>
        <p:spPr>
          <a:xfrm>
            <a:off x="457200" y="849868"/>
            <a:ext cx="8229600" cy="646331"/>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System Control menu 2 &gt;  Smart </a:t>
            </a:r>
            <a:r>
              <a:rPr lang="en-US" b="1" dirty="0" smtClean="0">
                <a:latin typeface="Arial" panose="020B0604020202020204" pitchFamily="34" charset="0"/>
                <a:cs typeface="Arial" panose="020B0604020202020204" pitchFamily="34" charset="0"/>
              </a:rPr>
              <a:t>Code Series Option &gt; Smart Code </a:t>
            </a: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eries </a:t>
            </a:r>
            <a:r>
              <a:rPr lang="en-US" b="1" dirty="0">
                <a:latin typeface="Arial" panose="020B0604020202020204" pitchFamily="34" charset="0"/>
                <a:cs typeface="Arial" panose="020B0604020202020204" pitchFamily="34" charset="0"/>
              </a:rPr>
              <a:t>D</a:t>
            </a:r>
            <a:r>
              <a:rPr lang="en-US" b="1" dirty="0" smtClean="0">
                <a:latin typeface="Arial" panose="020B0604020202020204" pitchFamily="34" charset="0"/>
                <a:cs typeface="Arial" panose="020B0604020202020204" pitchFamily="34" charset="0"/>
              </a:rPr>
              <a:t>efinition</a:t>
            </a:r>
            <a:endParaRPr lang="en-US"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447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a:t>A</a:t>
            </a:r>
            <a:r>
              <a:rPr lang="en-US" altLang="en-US" sz="1600" dirty="0" smtClean="0"/>
              <a:t>utomate an </a:t>
            </a:r>
            <a:r>
              <a:rPr lang="en-US" altLang="en-US" sz="1600" dirty="0"/>
              <a:t>account </a:t>
            </a:r>
            <a:r>
              <a:rPr lang="en-US" altLang="en-US" sz="1600" dirty="0" smtClean="0"/>
              <a:t>that will be worked </a:t>
            </a:r>
            <a:r>
              <a:rPr lang="en-US" altLang="en-US" sz="1600" dirty="0"/>
              <a:t>in the </a:t>
            </a:r>
            <a:r>
              <a:rPr lang="en-US" altLang="en-US" sz="1600" dirty="0" smtClean="0"/>
              <a:t>future</a:t>
            </a:r>
            <a:endParaRPr lang="en-US" altLang="en-US" sz="1600" dirty="0"/>
          </a:p>
          <a:p>
            <a:pPr eaLnBrk="1" hangingPunct="1">
              <a:lnSpc>
                <a:spcPct val="90000"/>
              </a:lnSpc>
              <a:spcBef>
                <a:spcPct val="20000"/>
              </a:spcBef>
              <a:buFont typeface="Wingdings" panose="05000000000000000000" pitchFamily="2" charset="2"/>
              <a:buChar char="q"/>
            </a:pPr>
            <a:r>
              <a:rPr lang="en-US" altLang="en-US" sz="1600" dirty="0" smtClean="0"/>
              <a:t>Apply </a:t>
            </a:r>
            <a:r>
              <a:rPr lang="en-US" altLang="en-US" sz="1600" dirty="0"/>
              <a:t>a smart code at a future date based on the conditions of the account at that time</a:t>
            </a:r>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9009" y="2335581"/>
            <a:ext cx="5286191" cy="4217619"/>
          </a:xfrm>
          <a:prstGeom prst="rect">
            <a:avLst/>
          </a:prstGeom>
        </p:spPr>
      </p:pic>
    </p:spTree>
    <p:extLst>
      <p:ext uri="{BB962C8B-B14F-4D97-AF65-F5344CB8AC3E}">
        <p14:creationId xmlns:p14="http://schemas.microsoft.com/office/powerpoint/2010/main" val="326690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Allowing The System To Audit Accounts To Ensure </a:t>
            </a:r>
            <a:r>
              <a:rPr lang="en-US" altLang="en-US" sz="2000" b="1" dirty="0" smtClean="0"/>
              <a:t>Productivity – Account Crawler</a:t>
            </a:r>
            <a:endParaRPr lang="en-US" altLang="en-US" sz="2000" b="1" dirty="0"/>
          </a:p>
        </p:txBody>
      </p:sp>
      <p:sp>
        <p:nvSpPr>
          <p:cNvPr id="3" name="TextBox 2"/>
          <p:cNvSpPr txBox="1"/>
          <p:nvPr/>
        </p:nvSpPr>
        <p:spPr>
          <a:xfrm>
            <a:off x="457200" y="849868"/>
            <a:ext cx="8229600" cy="646331"/>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System Control menu 2 &gt;  Smart </a:t>
            </a:r>
            <a:r>
              <a:rPr lang="en-US" b="1" dirty="0" smtClean="0">
                <a:latin typeface="Arial" panose="020B0604020202020204" pitchFamily="34" charset="0"/>
                <a:cs typeface="Arial" panose="020B0604020202020204" pitchFamily="34" charset="0"/>
              </a:rPr>
              <a:t>Code Series Option &gt; Account Crawling Options</a:t>
            </a:r>
            <a:endParaRPr lang="en-US"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600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The Account Crawler allows you to review your entire inventory of accounts and take actions on the accounts you select</a:t>
            </a: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181" y="2560819"/>
            <a:ext cx="4807619" cy="3992381"/>
          </a:xfrm>
          <a:prstGeom prst="rect">
            <a:avLst/>
          </a:prstGeom>
        </p:spPr>
      </p:pic>
    </p:spTree>
    <p:extLst>
      <p:ext uri="{BB962C8B-B14F-4D97-AF65-F5344CB8AC3E}">
        <p14:creationId xmlns:p14="http://schemas.microsoft.com/office/powerpoint/2010/main" val="3930325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Allowing The System To Audit Accounts To Ensure </a:t>
            </a:r>
            <a:r>
              <a:rPr lang="en-US" altLang="en-US" sz="2000" b="1" dirty="0" smtClean="0"/>
              <a:t>Productivity – Account list for Audit</a:t>
            </a:r>
            <a:endParaRPr lang="en-US" altLang="en-US" sz="2000" b="1" dirty="0"/>
          </a:p>
        </p:txBody>
      </p:sp>
      <p:graphicFrame>
        <p:nvGraphicFramePr>
          <p:cNvPr id="3" name="Diagram 2"/>
          <p:cNvGraphicFramePr/>
          <p:nvPr>
            <p:extLst>
              <p:ext uri="{D42A27DB-BD31-4B8C-83A1-F6EECF244321}">
                <p14:modId xmlns:p14="http://schemas.microsoft.com/office/powerpoint/2010/main" val="1807502233"/>
              </p:ext>
            </p:extLst>
          </p:nvPr>
        </p:nvGraphicFramePr>
        <p:xfrm>
          <a:off x="990600" y="1397000"/>
          <a:ext cx="6934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0035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Allowing The System To Audit Accounts To Ensure </a:t>
            </a:r>
            <a:r>
              <a:rPr lang="en-US" altLang="en-US" sz="2000" b="1" dirty="0" smtClean="0"/>
              <a:t>Productivity – Account Audit</a:t>
            </a:r>
            <a:endParaRPr lang="en-US" altLang="en-US" sz="2000" b="1" dirty="0"/>
          </a:p>
        </p:txBody>
      </p:sp>
      <p:sp>
        <p:nvSpPr>
          <p:cNvPr id="4" name="TextBox 3"/>
          <p:cNvSpPr txBox="1"/>
          <p:nvPr/>
        </p:nvSpPr>
        <p:spPr>
          <a:xfrm>
            <a:off x="457200" y="849868"/>
            <a:ext cx="8153400" cy="646331"/>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Management menu &gt; Smart code/User audit options &gt; </a:t>
            </a:r>
            <a:r>
              <a:rPr lang="en-US" b="1" dirty="0" smtClean="0">
                <a:latin typeface="Arial" panose="020B0604020202020204" pitchFamily="34" charset="0"/>
                <a:cs typeface="Arial" panose="020B0604020202020204" pitchFamily="34" charset="0"/>
              </a:rPr>
              <a:t>Display Accounts For Audit &gt; Run Account </a:t>
            </a:r>
            <a:r>
              <a:rPr lang="en-US" b="1" dirty="0">
                <a:latin typeface="Arial" panose="020B0604020202020204" pitchFamily="34" charset="0"/>
                <a:cs typeface="Arial" panose="020B0604020202020204" pitchFamily="34" charset="0"/>
              </a:rPr>
              <a:t>List </a:t>
            </a:r>
            <a:r>
              <a:rPr lang="en-US" b="1" dirty="0" smtClean="0">
                <a:latin typeface="Arial" panose="020B0604020202020204" pitchFamily="34" charset="0"/>
                <a:cs typeface="Arial" panose="020B0604020202020204" pitchFamily="34" charset="0"/>
              </a:rPr>
              <a:t>For Audit</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648438"/>
            <a:ext cx="7104762" cy="4904762"/>
          </a:xfrm>
          <a:prstGeom prst="rect">
            <a:avLst/>
          </a:prstGeom>
        </p:spPr>
      </p:pic>
    </p:spTree>
    <p:extLst>
      <p:ext uri="{BB962C8B-B14F-4D97-AF65-F5344CB8AC3E}">
        <p14:creationId xmlns:p14="http://schemas.microsoft.com/office/powerpoint/2010/main" val="3440959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Communicating With Consumers In Unconventional Ways – Text Messaging</a:t>
            </a:r>
            <a:endParaRPr lang="en-US" altLang="en-US" sz="2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467" y="2438400"/>
            <a:ext cx="3773333" cy="4080000"/>
          </a:xfrm>
          <a:prstGeom prst="rect">
            <a:avLst/>
          </a:prstGeom>
        </p:spPr>
      </p:pic>
      <p:sp>
        <p:nvSpPr>
          <p:cNvPr id="4" name="Content Placeholder 2"/>
          <p:cNvSpPr txBox="1">
            <a:spLocks/>
          </p:cNvSpPr>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sz="1600" dirty="0" smtClean="0"/>
              <a:t>RMEx has created a texting platform for agent to communicate with the consumer using text messaging.</a:t>
            </a: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smtClean="0"/>
              <a:t>We authenticate consumers using last four digits of the SSN, first three letters of the last name and any Phone number or DOB</a:t>
            </a:r>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spTree>
    <p:extLst>
      <p:ext uri="{BB962C8B-B14F-4D97-AF65-F5344CB8AC3E}">
        <p14:creationId xmlns:p14="http://schemas.microsoft.com/office/powerpoint/2010/main" val="3498636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Managing Phone Numbers In </a:t>
            </a:r>
            <a:r>
              <a:rPr lang="en-US" altLang="en-US" sz="2000" b="1" dirty="0" smtClean="0"/>
              <a:t>RMEx – Account Detail Screen</a:t>
            </a:r>
            <a:endParaRPr lang="en-US" altLang="en-US" sz="2000" b="1" dirty="0"/>
          </a:p>
        </p:txBody>
      </p:sp>
      <p:sp>
        <p:nvSpPr>
          <p:cNvPr id="7" name="TextBox 6"/>
          <p:cNvSpPr txBox="1"/>
          <p:nvPr/>
        </p:nvSpPr>
        <p:spPr>
          <a:xfrm>
            <a:off x="457200" y="849868"/>
            <a:ext cx="55626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Inquiry menu &gt; Account inquiry &gt; Account Detail</a:t>
            </a:r>
            <a:endParaRPr lang="en-US" b="1" dirty="0">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457200" y="1371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Agents can view and modify phone numbers</a:t>
            </a:r>
          </a:p>
          <a:p>
            <a:pPr eaLnBrk="1" hangingPunct="1">
              <a:lnSpc>
                <a:spcPct val="90000"/>
              </a:lnSpc>
              <a:spcBef>
                <a:spcPct val="20000"/>
              </a:spcBef>
              <a:buFont typeface="Wingdings" panose="05000000000000000000" pitchFamily="2" charset="2"/>
              <a:buChar char="q"/>
            </a:pPr>
            <a:r>
              <a:rPr lang="en-US" altLang="en-US" sz="1600" dirty="0"/>
              <a:t> </a:t>
            </a:r>
            <a:r>
              <a:rPr lang="en-US" altLang="en-US" sz="1600" dirty="0" smtClean="0"/>
              <a:t>Numbers determined to “</a:t>
            </a:r>
            <a:r>
              <a:rPr lang="en-US" altLang="en-US" sz="1600" u="sng" dirty="0" smtClean="0"/>
              <a:t>not be useful</a:t>
            </a:r>
            <a:r>
              <a:rPr lang="en-US" altLang="en-US" sz="1600" dirty="0" smtClean="0"/>
              <a:t>” can be removed from the Account detail screen (home, work or cell with permission)</a:t>
            </a:r>
          </a:p>
          <a:p>
            <a:pPr eaLnBrk="1" hangingPunct="1">
              <a:lnSpc>
                <a:spcPct val="90000"/>
              </a:lnSpc>
              <a:spcBef>
                <a:spcPct val="20000"/>
              </a:spcBef>
              <a:buFont typeface="Wingdings" panose="05000000000000000000" pitchFamily="2" charset="2"/>
              <a:buChar char="q"/>
            </a:pPr>
            <a:r>
              <a:rPr lang="en-US" altLang="en-US" sz="1600" dirty="0" smtClean="0"/>
              <a:t>A  home, work or cell number that is changed on the Account detail screen, automatically the information is intelligently duplicated across linked accounts</a:t>
            </a:r>
            <a:endParaRPr lang="en-US" altLang="en-US" sz="1600" dirty="0"/>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p:txBody>
      </p:sp>
      <p:grpSp>
        <p:nvGrpSpPr>
          <p:cNvPr id="3" name="Group 2"/>
          <p:cNvGrpSpPr/>
          <p:nvPr/>
        </p:nvGrpSpPr>
        <p:grpSpPr>
          <a:xfrm>
            <a:off x="381000" y="2953200"/>
            <a:ext cx="8220000" cy="3600000"/>
            <a:chOff x="381000" y="2953200"/>
            <a:chExt cx="8220000" cy="360000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953200"/>
              <a:ext cx="8220000" cy="3600000"/>
            </a:xfrm>
            <a:prstGeom prst="rect">
              <a:avLst/>
            </a:prstGeom>
            <a:ln>
              <a:solidFill>
                <a:schemeClr val="bg1">
                  <a:lumMod val="95000"/>
                </a:schemeClr>
              </a:solidFill>
            </a:ln>
          </p:spPr>
        </p:pic>
        <p:sp>
          <p:nvSpPr>
            <p:cNvPr id="13" name="Rectangle 12"/>
            <p:cNvSpPr/>
            <p:nvPr/>
          </p:nvSpPr>
          <p:spPr>
            <a:xfrm>
              <a:off x="5105400" y="3045070"/>
              <a:ext cx="2438400" cy="841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019800" y="3962400"/>
              <a:ext cx="685800" cy="941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294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Communicating With Consumers In Unconventional Ways – Mobil Payment Portal</a:t>
            </a:r>
            <a:endParaRPr lang="en-US" altLang="en-US" sz="2000" b="1" dirty="0"/>
          </a:p>
        </p:txBody>
      </p:sp>
      <p:sp>
        <p:nvSpPr>
          <p:cNvPr id="3" name="Content Placeholder 2"/>
          <p:cNvSpPr txBox="1">
            <a:spLocks/>
          </p:cNvSpPr>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RMEx Mobile Payment Portal allows your consumers to make payments through RMEx using their I-Pad, Smartphone or PC</a:t>
            </a:r>
            <a:endParaRPr lang="en-US" altLang="en-US" sz="1600" dirty="0"/>
          </a:p>
          <a:p>
            <a:pPr eaLnBrk="1" hangingPunct="1">
              <a:lnSpc>
                <a:spcPct val="90000"/>
              </a:lnSpc>
              <a:spcBef>
                <a:spcPct val="20000"/>
              </a:spcBef>
              <a:buFont typeface="Arial" panose="020B0604020202020204" pitchFamily="34" charset="0"/>
              <a:buNone/>
            </a:pPr>
            <a:endParaRPr lang="en-US" altLang="en-US" sz="1600" dirty="0" smtClean="0"/>
          </a:p>
          <a:p>
            <a:pPr eaLnBrk="1" hangingPunct="1">
              <a:lnSpc>
                <a:spcPct val="90000"/>
              </a:lnSpc>
              <a:spcBef>
                <a:spcPct val="20000"/>
              </a:spcBef>
              <a:buFont typeface="Arial" panose="020B0604020202020204" pitchFamily="34" charset="0"/>
              <a:buNone/>
            </a:pPr>
            <a:endParaRPr lang="en-US" altLang="en-US" sz="1600" dirty="0"/>
          </a:p>
        </p:txBody>
      </p:sp>
      <p:pic>
        <p:nvPicPr>
          <p:cNvPr id="4098" name="Picture 2"/>
          <p:cNvPicPr>
            <a:picLocks noChangeAspect="1" noChangeArrowheads="1"/>
          </p:cNvPicPr>
          <p:nvPr/>
        </p:nvPicPr>
        <p:blipFill>
          <a:blip r:embed="rId3" cstate="print"/>
          <a:srcRect t="7042"/>
          <a:stretch>
            <a:fillRect/>
          </a:stretch>
        </p:blipFill>
        <p:spPr bwMode="auto">
          <a:xfrm>
            <a:off x="914400" y="3276600"/>
            <a:ext cx="6334125" cy="311467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b="69879"/>
          <a:stretch>
            <a:fillRect/>
          </a:stretch>
        </p:blipFill>
        <p:spPr bwMode="auto">
          <a:xfrm>
            <a:off x="914400" y="1905000"/>
            <a:ext cx="6334125" cy="1276350"/>
          </a:xfrm>
          <a:prstGeom prst="rect">
            <a:avLst/>
          </a:prstGeom>
          <a:noFill/>
          <a:ln w="9525">
            <a:noFill/>
            <a:miter lim="800000"/>
            <a:headEnd/>
            <a:tailEnd/>
          </a:ln>
        </p:spPr>
      </p:pic>
    </p:spTree>
    <p:extLst>
      <p:ext uri="{BB962C8B-B14F-4D97-AF65-F5344CB8AC3E}">
        <p14:creationId xmlns:p14="http://schemas.microsoft.com/office/powerpoint/2010/main" val="1598113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Communicating With Consumers In Unconventional Ways - Email</a:t>
            </a:r>
            <a:endParaRPr lang="en-US" altLang="en-US" sz="2000" b="1" dirty="0"/>
          </a:p>
        </p:txBody>
      </p:sp>
      <p:sp>
        <p:nvSpPr>
          <p:cNvPr id="3" name="Content Placeholder 2"/>
          <p:cNvSpPr txBox="1">
            <a:spLocks/>
          </p:cNvSpPr>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smtClean="0"/>
              <a:t>Emails can be sent to consumer with permission</a:t>
            </a:r>
          </a:p>
          <a:p>
            <a:pPr eaLnBrk="1" hangingPunct="1">
              <a:lnSpc>
                <a:spcPct val="90000"/>
              </a:lnSpc>
              <a:spcBef>
                <a:spcPct val="20000"/>
              </a:spcBef>
              <a:buFont typeface="Wingdings" panose="05000000000000000000" pitchFamily="2" charset="2"/>
              <a:buChar char="q"/>
            </a:pPr>
            <a:r>
              <a:rPr lang="en-US" altLang="en-US" dirty="0" smtClean="0"/>
              <a:t>Cut down on letter cost</a:t>
            </a:r>
          </a:p>
          <a:p>
            <a:pPr marL="0" indent="0" eaLnBrk="1" hangingPunct="1">
              <a:lnSpc>
                <a:spcPct val="90000"/>
              </a:lnSpc>
              <a:spcBef>
                <a:spcPct val="20000"/>
              </a:spcBef>
            </a:pPr>
            <a:endParaRPr lang="en-US" altLang="en-US" dirty="0"/>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p:txBody>
      </p:sp>
      <p:sp>
        <p:nvSpPr>
          <p:cNvPr id="4" name="TextBox 3"/>
          <p:cNvSpPr txBox="1"/>
          <p:nvPr/>
        </p:nvSpPr>
        <p:spPr>
          <a:xfrm>
            <a:off x="1524000" y="1905000"/>
            <a:ext cx="5181600" cy="646331"/>
          </a:xfrm>
          <a:prstGeom prst="rect">
            <a:avLst/>
          </a:prstGeom>
          <a:no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1904509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Contacting Consumers</a:t>
            </a:r>
            <a:endParaRPr lang="en-US" altLang="en-US" sz="2000" b="1" dirty="0"/>
          </a:p>
        </p:txBody>
      </p:sp>
      <p:sp>
        <p:nvSpPr>
          <p:cNvPr id="3" name="Content Placeholder 2"/>
          <p:cNvSpPr txBox="1">
            <a:spLocks/>
          </p:cNvSpPr>
          <p:nvPr/>
        </p:nvSpPr>
        <p:spPr>
          <a:xfrm>
            <a:off x="457200" y="762000"/>
            <a:ext cx="8229600" cy="5791200"/>
          </a:xfrm>
          <a:prstGeom prst="rect">
            <a:avLst/>
          </a:prstGeom>
        </p:spPr>
        <p:txBody>
          <a:bodyPr>
            <a:noAutofit/>
          </a:bodyPr>
          <a:lstStyle/>
          <a:p>
            <a:pPr marL="457200" indent="-457200" fontAlgn="auto">
              <a:spcBef>
                <a:spcPct val="20000"/>
              </a:spcBef>
              <a:spcAft>
                <a:spcPts val="0"/>
              </a:spcAft>
              <a:defRPr/>
            </a:pPr>
            <a:endParaRPr lang="en-US" sz="1600" b="1" dirty="0">
              <a:solidFill>
                <a:srgbClr val="FF0000"/>
              </a:solidFill>
              <a:latin typeface="Arial" panose="020B0604020202020204" pitchFamily="34" charset="0"/>
              <a:cs typeface="Arial" panose="020B0604020202020204" pitchFamily="34" charset="0"/>
            </a:endParaRPr>
          </a:p>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99</a:t>
            </a:r>
            <a:br>
              <a:rPr lang="en-US" sz="1600" b="1" dirty="0" smtClean="0">
                <a:solidFill>
                  <a:srgbClr val="FF0000"/>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Add </a:t>
            </a:r>
            <a:r>
              <a:rPr lang="en-US" sz="1600" dirty="0">
                <a:latin typeface="Arial" panose="020B0604020202020204" pitchFamily="34" charset="0"/>
                <a:cs typeface="Arial" panose="020B0604020202020204" pitchFamily="34" charset="0"/>
              </a:rPr>
              <a:t>a phone number to the Account detail screen, cell phone field. Check the </a:t>
            </a:r>
            <a:r>
              <a:rPr lang="en-US" sz="1600" b="1" dirty="0">
                <a:latin typeface="Arial" panose="020B0604020202020204" pitchFamily="34" charset="0"/>
                <a:cs typeface="Arial" panose="020B0604020202020204" pitchFamily="34" charset="0"/>
              </a:rPr>
              <a:t>Other phone number</a:t>
            </a:r>
            <a:r>
              <a:rPr lang="en-US" sz="1600" dirty="0">
                <a:latin typeface="Arial" panose="020B0604020202020204" pitchFamily="34" charset="0"/>
                <a:cs typeface="Arial" panose="020B0604020202020204" pitchFamily="34" charset="0"/>
              </a:rPr>
              <a:t> screen, how is the number appearing</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Now </a:t>
            </a:r>
            <a:r>
              <a:rPr lang="en-US" sz="1600" dirty="0">
                <a:latin typeface="Arial" panose="020B0604020202020204" pitchFamily="34" charset="0"/>
                <a:cs typeface="Arial" panose="020B0604020202020204" pitchFamily="34" charset="0"/>
              </a:rPr>
              <a:t>remove the same number from the </a:t>
            </a:r>
            <a:r>
              <a:rPr lang="en-US" sz="1600" b="1" dirty="0">
                <a:latin typeface="Arial" panose="020B0604020202020204" pitchFamily="34" charset="0"/>
                <a:cs typeface="Arial" panose="020B0604020202020204" pitchFamily="34" charset="0"/>
              </a:rPr>
              <a:t>A</a:t>
            </a:r>
            <a:r>
              <a:rPr lang="en-US" sz="1600" b="1" dirty="0" smtClean="0">
                <a:latin typeface="Arial" panose="020B0604020202020204" pitchFamily="34" charset="0"/>
                <a:cs typeface="Arial" panose="020B0604020202020204" pitchFamily="34" charset="0"/>
              </a:rPr>
              <a:t>ccount </a:t>
            </a:r>
            <a:r>
              <a:rPr lang="en-US" sz="1600" b="1" dirty="0">
                <a:latin typeface="Arial" panose="020B0604020202020204" pitchFamily="34" charset="0"/>
                <a:cs typeface="Arial" panose="020B0604020202020204" pitchFamily="34" charset="0"/>
              </a:rPr>
              <a:t>detail screen</a:t>
            </a:r>
            <a:r>
              <a:rPr lang="en-US" sz="1600" dirty="0">
                <a:latin typeface="Arial" panose="020B0604020202020204" pitchFamily="34" charset="0"/>
                <a:cs typeface="Arial" panose="020B0604020202020204" pitchFamily="34" charset="0"/>
              </a:rPr>
              <a:t>.  Check the </a:t>
            </a:r>
            <a:r>
              <a:rPr lang="en-US" sz="1600" b="1" dirty="0">
                <a:latin typeface="Arial" panose="020B0604020202020204" pitchFamily="34" charset="0"/>
                <a:cs typeface="Arial" panose="020B0604020202020204" pitchFamily="34" charset="0"/>
              </a:rPr>
              <a:t>Other phone number</a:t>
            </a:r>
            <a:r>
              <a:rPr lang="en-US" sz="1600" dirty="0">
                <a:latin typeface="Arial" panose="020B0604020202020204" pitchFamily="34" charset="0"/>
                <a:cs typeface="Arial" panose="020B0604020202020204" pitchFamily="34" charset="0"/>
              </a:rPr>
              <a:t> screen, what has </a:t>
            </a:r>
            <a:r>
              <a:rPr lang="en-US" sz="1600" dirty="0" smtClean="0">
                <a:latin typeface="Arial" panose="020B0604020202020204" pitchFamily="34" charset="0"/>
                <a:cs typeface="Arial" panose="020B0604020202020204" pitchFamily="34" charset="0"/>
              </a:rPr>
              <a:t>changed?</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Try </a:t>
            </a:r>
            <a:r>
              <a:rPr lang="en-US" sz="1600" dirty="0">
                <a:latin typeface="Arial" panose="020B0604020202020204" pitchFamily="34" charset="0"/>
                <a:cs typeface="Arial" panose="020B0604020202020204" pitchFamily="34" charset="0"/>
              </a:rPr>
              <a:t>to add the same number to the </a:t>
            </a:r>
            <a:r>
              <a:rPr lang="en-US" sz="1600" b="1" dirty="0" smtClean="0">
                <a:latin typeface="Arial" panose="020B0604020202020204" pitchFamily="34" charset="0"/>
                <a:cs typeface="Arial" panose="020B0604020202020204" pitchFamily="34" charset="0"/>
              </a:rPr>
              <a:t>Account </a:t>
            </a:r>
            <a:r>
              <a:rPr lang="en-US" sz="1600" b="1" dirty="0">
                <a:latin typeface="Arial" panose="020B0604020202020204" pitchFamily="34" charset="0"/>
                <a:cs typeface="Arial" panose="020B0604020202020204" pitchFamily="34" charset="0"/>
              </a:rPr>
              <a:t>detail screen</a:t>
            </a:r>
            <a:r>
              <a:rPr lang="en-US" sz="1600" dirty="0">
                <a:latin typeface="Arial" panose="020B0604020202020204" pitchFamily="34" charset="0"/>
                <a:cs typeface="Arial" panose="020B0604020202020204" pitchFamily="34" charset="0"/>
              </a:rPr>
              <a:t>? Is the resulting behavior what you would </a:t>
            </a:r>
            <a:r>
              <a:rPr lang="en-US" sz="1600" dirty="0" smtClean="0">
                <a:latin typeface="Arial" panose="020B0604020202020204" pitchFamily="34" charset="0"/>
                <a:cs typeface="Arial" panose="020B0604020202020204" pitchFamily="34" charset="0"/>
              </a:rPr>
              <a:t>expect?</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In the </a:t>
            </a:r>
            <a:r>
              <a:rPr lang="en-US" sz="1600" b="1" dirty="0" smtClean="0">
                <a:latin typeface="Arial" panose="020B0604020202020204" pitchFamily="34" charset="0"/>
                <a:cs typeface="Arial" panose="020B0604020202020204" pitchFamily="34" charset="0"/>
              </a:rPr>
              <a:t>Other phone number </a:t>
            </a:r>
            <a:r>
              <a:rPr lang="en-US" sz="1600" dirty="0" smtClean="0">
                <a:latin typeface="Arial" panose="020B0604020202020204" pitchFamily="34" charset="0"/>
                <a:cs typeface="Arial" panose="020B0604020202020204" pitchFamily="34" charset="0"/>
              </a:rPr>
              <a:t>screen, change a “good” number to a “bad” number.</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up 3 QCats to be used with Queue </a:t>
            </a:r>
            <a:r>
              <a:rPr lang="en-US" sz="1600" dirty="0" smtClean="0">
                <a:latin typeface="Arial" panose="020B0604020202020204" pitchFamily="34" charset="0"/>
                <a:cs typeface="Arial" panose="020B0604020202020204" pitchFamily="34" charset="0"/>
              </a:rPr>
              <a:t>consolidations:</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910 </a:t>
            </a:r>
            <a:r>
              <a:rPr lang="en-US" sz="1600" dirty="0">
                <a:latin typeface="Arial" panose="020B0604020202020204" pitchFamily="34" charset="0"/>
                <a:cs typeface="Arial" panose="020B0604020202020204" pitchFamily="34" charset="0"/>
              </a:rPr>
              <a:t>- dialer campaign </a:t>
            </a:r>
            <a:r>
              <a:rPr lang="en-US" sz="1600" dirty="0" smtClean="0">
                <a:latin typeface="Arial" panose="020B0604020202020204" pitchFamily="34" charset="0"/>
                <a:cs typeface="Arial" panose="020B0604020202020204" pitchFamily="34" charset="0"/>
              </a:rPr>
              <a:t>1</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911 </a:t>
            </a:r>
            <a:r>
              <a:rPr lang="en-US" sz="1600" dirty="0">
                <a:latin typeface="Arial" panose="020B0604020202020204" pitchFamily="34" charset="0"/>
                <a:cs typeface="Arial" panose="020B0604020202020204" pitchFamily="34" charset="0"/>
              </a:rPr>
              <a:t>- dialer campaign 2 </a:t>
            </a: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912 </a:t>
            </a:r>
            <a:r>
              <a:rPr lang="en-US" sz="1600" dirty="0">
                <a:latin typeface="Arial" panose="020B0604020202020204" pitchFamily="34" charset="0"/>
                <a:cs typeface="Arial" panose="020B0604020202020204" pitchFamily="34" charset="0"/>
              </a:rPr>
              <a:t>- dialer campaign </a:t>
            </a:r>
            <a:r>
              <a:rPr lang="en-US" sz="1600" dirty="0" smtClean="0">
                <a:latin typeface="Arial" panose="020B0604020202020204" pitchFamily="34" charset="0"/>
                <a:cs typeface="Arial" panose="020B0604020202020204" pitchFamily="34" charset="0"/>
              </a:rPr>
              <a:t>3</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679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Contacting </a:t>
            </a:r>
            <a:r>
              <a:rPr lang="en-US" sz="2000" b="1" dirty="0" smtClean="0"/>
              <a:t>Consumers (continued)</a:t>
            </a:r>
            <a:endParaRPr lang="en-US" altLang="en-US" sz="2000" b="1" dirty="0"/>
          </a:p>
        </p:txBody>
      </p:sp>
      <p:sp>
        <p:nvSpPr>
          <p:cNvPr id="3" name="Content Placeholder 2"/>
          <p:cNvSpPr txBox="1">
            <a:spLocks/>
          </p:cNvSpPr>
          <p:nvPr/>
        </p:nvSpPr>
        <p:spPr>
          <a:xfrm>
            <a:off x="457200" y="762000"/>
            <a:ext cx="8229600" cy="5791200"/>
          </a:xfrm>
          <a:prstGeom prst="rect">
            <a:avLst/>
          </a:prstGeom>
        </p:spPr>
        <p:txBody>
          <a:bodyPr>
            <a:noAutofit/>
          </a:bodyPr>
          <a:lstStyle/>
          <a:p>
            <a:pPr marL="457200" indent="-457200" fontAlgn="auto">
              <a:spcBef>
                <a:spcPct val="20000"/>
              </a:spcBef>
              <a:spcAft>
                <a:spcPts val="0"/>
              </a:spcAft>
              <a:defRPr/>
            </a:pPr>
            <a:endParaRPr lang="en-US" sz="1600" b="1" dirty="0" smtClean="0">
              <a:solidFill>
                <a:srgbClr val="FF0000"/>
              </a:solidFill>
              <a:latin typeface="Arial" panose="020B0604020202020204" pitchFamily="34" charset="0"/>
              <a:cs typeface="Arial" panose="020B0604020202020204" pitchFamily="34" charset="0"/>
            </a:endParaRPr>
          </a:p>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99</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342900" indent="-342900">
              <a:buFont typeface="+mj-lt"/>
              <a:buAutoNum type="arabicPeriod" startAt="6"/>
            </a:pPr>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up a </a:t>
            </a:r>
            <a:r>
              <a:rPr lang="en-US" sz="1600" dirty="0" smtClean="0">
                <a:latin typeface="Arial" panose="020B0604020202020204" pitchFamily="34" charset="0"/>
                <a:cs typeface="Arial" panose="020B0604020202020204" pitchFamily="34" charset="0"/>
              </a:rPr>
              <a:t>multiple </a:t>
            </a:r>
            <a:r>
              <a:rPr lang="en-US" sz="1600" dirty="0">
                <a:latin typeface="Arial" panose="020B0604020202020204" pitchFamily="34" charset="0"/>
                <a:cs typeface="Arial" panose="020B0604020202020204" pitchFamily="34" charset="0"/>
              </a:rPr>
              <a:t>user consolidation rules (Nightly processing) to create a queue for the </a:t>
            </a:r>
            <a:r>
              <a:rPr lang="en-US" sz="1600" i="1" dirty="0">
                <a:latin typeface="Arial" panose="020B0604020202020204" pitchFamily="34" charset="0"/>
                <a:cs typeface="Arial" panose="020B0604020202020204" pitchFamily="34" charset="0"/>
              </a:rPr>
              <a:t>UserID</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HOUS</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This </a:t>
            </a:r>
            <a:r>
              <a:rPr lang="en-US" sz="1600" dirty="0">
                <a:latin typeface="Arial" panose="020B0604020202020204" pitchFamily="34" charset="0"/>
                <a:cs typeface="Arial" panose="020B0604020202020204" pitchFamily="34" charset="0"/>
              </a:rPr>
              <a:t>consolidation will be used to </a:t>
            </a:r>
            <a:r>
              <a:rPr lang="en-US" sz="1600" dirty="0" smtClean="0">
                <a:latin typeface="Arial" panose="020B0604020202020204" pitchFamily="34" charset="0"/>
                <a:cs typeface="Arial" panose="020B0604020202020204" pitchFamily="34" charset="0"/>
              </a:rPr>
              <a:t>create a campaign for the following:</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1257300" lvl="2" indent="-342900">
              <a:buFont typeface="+mj-lt"/>
              <a:buAutoNum type="alphaLcPeriod"/>
            </a:pPr>
            <a:r>
              <a:rPr lang="en-US" sz="1600" dirty="0" smtClean="0">
                <a:latin typeface="Arial" panose="020B0604020202020204" pitchFamily="34" charset="0"/>
                <a:cs typeface="Arial" panose="020B0604020202020204" pitchFamily="34" charset="0"/>
              </a:rPr>
              <a:t>Dialer </a:t>
            </a:r>
            <a:r>
              <a:rPr lang="en-US" sz="1600" dirty="0">
                <a:latin typeface="Arial" panose="020B0604020202020204" pitchFamily="34" charset="0"/>
                <a:cs typeface="Arial" panose="020B0604020202020204" pitchFamily="34" charset="0"/>
              </a:rPr>
              <a:t>campaign </a:t>
            </a:r>
            <a:r>
              <a:rPr lang="en-US" sz="1600" dirty="0" smtClean="0">
                <a:latin typeface="Arial" panose="020B0604020202020204" pitchFamily="34" charset="0"/>
                <a:cs typeface="Arial" panose="020B0604020202020204" pitchFamily="34" charset="0"/>
              </a:rPr>
              <a:t>1</a:t>
            </a:r>
          </a:p>
          <a:p>
            <a:pPr marL="1257300" lvl="2" indent="-342900">
              <a:buFont typeface="+mj-lt"/>
              <a:buAutoNum type="alphaLcPeriod"/>
            </a:pPr>
            <a:r>
              <a:rPr lang="en-US" sz="1600" dirty="0" smtClean="0">
                <a:latin typeface="Arial" panose="020B0604020202020204" pitchFamily="34" charset="0"/>
                <a:cs typeface="Arial" panose="020B0604020202020204" pitchFamily="34" charset="0"/>
              </a:rPr>
              <a:t>Hot accounts</a:t>
            </a:r>
          </a:p>
          <a:p>
            <a:pPr marL="1257300" lvl="2" indent="-342900">
              <a:buFont typeface="+mj-lt"/>
              <a:buAutoNum type="alphaLcPeriod"/>
            </a:pPr>
            <a:r>
              <a:rPr lang="en-US" sz="1600" dirty="0" smtClean="0">
                <a:latin typeface="Arial" panose="020B0604020202020204" pitchFamily="34" charset="0"/>
                <a:cs typeface="Arial" panose="020B0604020202020204" pitchFamily="34" charset="0"/>
              </a:rPr>
              <a:t>AM </a:t>
            </a:r>
            <a:r>
              <a:rPr lang="en-US" sz="1600" dirty="0">
                <a:latin typeface="Arial" panose="020B0604020202020204" pitchFamily="34" charset="0"/>
                <a:cs typeface="Arial" panose="020B0604020202020204" pitchFamily="34" charset="0"/>
              </a:rPr>
              <a:t>time </a:t>
            </a:r>
            <a:r>
              <a:rPr lang="en-US" sz="1600" dirty="0" smtClean="0">
                <a:latin typeface="Arial" panose="020B0604020202020204" pitchFamily="34" charset="0"/>
                <a:cs typeface="Arial" panose="020B0604020202020204" pitchFamily="34" charset="0"/>
              </a:rPr>
              <a:t>frame</a:t>
            </a:r>
          </a:p>
          <a:p>
            <a:pPr marL="1257300" lvl="2" indent="-342900">
              <a:buFont typeface="+mj-lt"/>
              <a:buAutoNum type="alphaLcPeriod"/>
            </a:pPr>
            <a:r>
              <a:rPr lang="en-US" sz="1600" dirty="0" smtClean="0">
                <a:latin typeface="Arial" panose="020B0604020202020204" pitchFamily="34" charset="0"/>
                <a:cs typeface="Arial" panose="020B0604020202020204" pitchFamily="34" charset="0"/>
              </a:rPr>
              <a:t>Wednesday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Friday</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6"/>
            </a:pPr>
            <a:r>
              <a:rPr lang="en-US" sz="1600" dirty="0">
                <a:latin typeface="Arial" panose="020B0604020202020204" pitchFamily="34" charset="0"/>
                <a:cs typeface="Arial" panose="020B0604020202020204" pitchFamily="34" charset="0"/>
              </a:rPr>
              <a:t>Select the accounts from </a:t>
            </a:r>
            <a:r>
              <a:rPr lang="en-US" sz="1600" i="1" dirty="0">
                <a:latin typeface="Arial" panose="020B0604020202020204" pitchFamily="34" charset="0"/>
                <a:cs typeface="Arial" panose="020B0604020202020204" pitchFamily="34" charset="0"/>
              </a:rPr>
              <a:t>UserID</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DEFT</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Home phone </a:t>
            </a:r>
            <a:r>
              <a:rPr lang="en-US" sz="1600" dirty="0">
                <a:latin typeface="Arial" panose="020B0604020202020204" pitchFamily="34" charset="0"/>
                <a:cs typeface="Arial" panose="020B0604020202020204" pitchFamily="34" charset="0"/>
              </a:rPr>
              <a:t>only processing </a:t>
            </a:r>
            <a:r>
              <a:rPr lang="en-US" sz="1600" dirty="0" smtClean="0">
                <a:latin typeface="Arial" panose="020B0604020202020204" pitchFamily="34" charset="0"/>
                <a:cs typeface="Arial" panose="020B0604020202020204" pitchFamily="34" charset="0"/>
              </a:rPr>
              <a:t>type then:</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1257300" lvl="2" indent="-342900">
              <a:buFont typeface="+mj-lt"/>
              <a:buAutoNum type="alphaLcPeriod"/>
            </a:pPr>
            <a:r>
              <a:rPr lang="en-US" sz="1600" dirty="0" smtClean="0">
                <a:latin typeface="Arial" panose="020B0604020202020204" pitchFamily="34" charset="0"/>
                <a:cs typeface="Arial" panose="020B0604020202020204" pitchFamily="34" charset="0"/>
              </a:rPr>
              <a:t>Omit </a:t>
            </a:r>
            <a:r>
              <a:rPr lang="en-US" sz="1600" i="1" dirty="0">
                <a:latin typeface="Arial" panose="020B0604020202020204" pitchFamily="34" charset="0"/>
                <a:cs typeface="Arial" panose="020B0604020202020204" pitchFamily="34" charset="0"/>
              </a:rPr>
              <a:t>Description codes </a:t>
            </a:r>
            <a:r>
              <a:rPr lang="en-US" sz="1600" dirty="0">
                <a:latin typeface="Arial" panose="020B0604020202020204" pitchFamily="34" charset="0"/>
                <a:cs typeface="Arial" panose="020B0604020202020204" pitchFamily="34" charset="0"/>
              </a:rPr>
              <a:t>for bankruptcy chapter 7 and 13 </a:t>
            </a:r>
            <a:endParaRPr lang="en-US" sz="1600" dirty="0" smtClean="0">
              <a:latin typeface="Arial" panose="020B0604020202020204" pitchFamily="34" charset="0"/>
              <a:cs typeface="Arial" panose="020B0604020202020204" pitchFamily="34" charset="0"/>
            </a:endParaRPr>
          </a:p>
          <a:p>
            <a:pPr marL="1257300" lvl="2" indent="-342900">
              <a:buFont typeface="+mj-lt"/>
              <a:buAutoNum type="alphaLcPeriod"/>
            </a:pPr>
            <a:r>
              <a:rPr lang="en-US" sz="1600" dirty="0" smtClean="0">
                <a:latin typeface="Arial" panose="020B0604020202020204" pitchFamily="34" charset="0"/>
                <a:cs typeface="Arial" panose="020B0604020202020204" pitchFamily="34" charset="0"/>
              </a:rPr>
              <a:t>Omit </a:t>
            </a:r>
            <a:r>
              <a:rPr lang="en-US" sz="1600" dirty="0">
                <a:latin typeface="Arial" panose="020B0604020202020204" pitchFamily="34" charset="0"/>
                <a:cs typeface="Arial" panose="020B0604020202020204" pitchFamily="34" charset="0"/>
              </a:rPr>
              <a:t>any account that has a phone number other than a home </a:t>
            </a:r>
            <a:r>
              <a:rPr lang="en-US" sz="1600" dirty="0" smtClean="0">
                <a:latin typeface="Arial" panose="020B0604020202020204" pitchFamily="34" charset="0"/>
                <a:cs typeface="Arial" panose="020B0604020202020204" pitchFamily="34" charset="0"/>
              </a:rPr>
              <a:t>number</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indent="-342900">
              <a:buFont typeface="+mj-lt"/>
              <a:buAutoNum type="arabicPeriod" startAt="6"/>
            </a:pPr>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up the RPC campaign system </a:t>
            </a:r>
            <a:r>
              <a:rPr lang="en-US" sz="1600" dirty="0" smtClean="0">
                <a:latin typeface="Arial" panose="020B0604020202020204" pitchFamily="34" charset="0"/>
                <a:cs typeface="Arial" panose="020B0604020202020204" pitchFamily="34" charset="0"/>
              </a:rPr>
              <a:t>controls.</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indent="-342900">
              <a:buFont typeface="+mj-lt"/>
              <a:buAutoNum type="arabicPeriod" startAt="6"/>
            </a:pPr>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up the RPC </a:t>
            </a:r>
            <a:r>
              <a:rPr lang="en-US" sz="1600" dirty="0" smtClean="0">
                <a:latin typeface="Arial" panose="020B0604020202020204" pitchFamily="34" charset="0"/>
                <a:cs typeface="Arial" panose="020B0604020202020204" pitchFamily="34" charset="0"/>
              </a:rPr>
              <a:t>campaign.</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indent="-342900">
              <a:buFont typeface="+mj-lt"/>
              <a:buAutoNum type="arabicPeriod" startAt="6"/>
            </a:pPr>
            <a:r>
              <a:rPr lang="en-US" sz="1600" dirty="0" smtClean="0">
                <a:latin typeface="Arial" panose="020B0604020202020204" pitchFamily="34" charset="0"/>
                <a:cs typeface="Arial" panose="020B0604020202020204" pitchFamily="34" charset="0"/>
              </a:rPr>
              <a:t>Run </a:t>
            </a:r>
            <a:r>
              <a:rPr lang="en-US" sz="1600" dirty="0">
                <a:latin typeface="Arial" panose="020B0604020202020204" pitchFamily="34" charset="0"/>
                <a:cs typeface="Arial" panose="020B0604020202020204" pitchFamily="34" charset="0"/>
              </a:rPr>
              <a:t>the RPC </a:t>
            </a:r>
            <a:r>
              <a:rPr lang="en-US" sz="1600" dirty="0" smtClean="0">
                <a:latin typeface="Arial" panose="020B0604020202020204" pitchFamily="34" charset="0"/>
                <a:cs typeface="Arial" panose="020B0604020202020204" pitchFamily="34" charset="0"/>
              </a:rPr>
              <a:t>simulation.</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964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Contacting </a:t>
            </a:r>
            <a:r>
              <a:rPr lang="en-US" sz="2000" b="1" dirty="0" smtClean="0"/>
              <a:t>Consumers (continued)</a:t>
            </a:r>
            <a:endParaRPr lang="en-US" altLang="en-US" sz="2000" b="1" dirty="0"/>
          </a:p>
        </p:txBody>
      </p:sp>
      <p:sp>
        <p:nvSpPr>
          <p:cNvPr id="3" name="Content Placeholder 2"/>
          <p:cNvSpPr txBox="1">
            <a:spLocks/>
          </p:cNvSpPr>
          <p:nvPr/>
        </p:nvSpPr>
        <p:spPr>
          <a:xfrm>
            <a:off x="457200" y="7620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99</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indent="-342900">
              <a:buFont typeface="+mj-lt"/>
              <a:buAutoNum type="arabicPeriod" startAt="11"/>
            </a:pPr>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up separate Smart codes for each of the following criteria (use 700-705):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700-Close </a:t>
            </a:r>
            <a:r>
              <a:rPr lang="en-US" sz="1600" dirty="0">
                <a:latin typeface="Arial" panose="020B0604020202020204" pitchFamily="34" charset="0"/>
                <a:cs typeface="Arial" panose="020B0604020202020204" pitchFamily="34" charset="0"/>
              </a:rPr>
              <a:t>an account </a:t>
            </a:r>
            <a:r>
              <a:rPr lang="en-US" sz="1600" dirty="0" smtClean="0">
                <a:latin typeface="Arial" panose="020B0604020202020204" pitchFamily="34" charset="0"/>
                <a:cs typeface="Arial" panose="020B0604020202020204" pitchFamily="34" charset="0"/>
              </a:rPr>
              <a:t>bankrupt</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701-Put </a:t>
            </a:r>
            <a:r>
              <a:rPr lang="en-US" sz="1600" dirty="0">
                <a:latin typeface="Arial" panose="020B0604020202020204" pitchFamily="34" charset="0"/>
                <a:cs typeface="Arial" panose="020B0604020202020204" pitchFamily="34" charset="0"/>
              </a:rPr>
              <a:t>an account in QCat </a:t>
            </a:r>
            <a:r>
              <a:rPr lang="en-US" sz="1600" dirty="0" smtClean="0">
                <a:latin typeface="Arial" panose="020B0604020202020204" pitchFamily="34" charset="0"/>
                <a:cs typeface="Arial" panose="020B0604020202020204" pitchFamily="34" charset="0"/>
              </a:rPr>
              <a:t>910</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702-A </a:t>
            </a:r>
            <a:r>
              <a:rPr lang="en-US" sz="1600" dirty="0">
                <a:latin typeface="Arial" panose="020B0604020202020204" pitchFamily="34" charset="0"/>
                <a:cs typeface="Arial" panose="020B0604020202020204" pitchFamily="34" charset="0"/>
              </a:rPr>
              <a:t>RPC positive contact SC, check that the linked balance is over $500.00 and change the collector to the house </a:t>
            </a:r>
            <a:r>
              <a:rPr lang="en-US" sz="1600" dirty="0" smtClean="0">
                <a:latin typeface="Arial" panose="020B0604020202020204" pitchFamily="34" charset="0"/>
                <a:cs typeface="Arial" panose="020B0604020202020204" pitchFamily="34" charset="0"/>
              </a:rPr>
              <a:t>collector</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703-An </a:t>
            </a:r>
            <a:r>
              <a:rPr lang="en-US" sz="1600" dirty="0">
                <a:latin typeface="Arial" panose="020B0604020202020204" pitchFamily="34" charset="0"/>
                <a:cs typeface="Arial" panose="020B0604020202020204" pitchFamily="34" charset="0"/>
              </a:rPr>
              <a:t>attempt SC that checks to see if the account has been worked within the last 30 days and if not, send the 02 </a:t>
            </a:r>
            <a:r>
              <a:rPr lang="en-US" sz="1600" dirty="0" smtClean="0">
                <a:latin typeface="Arial" panose="020B0604020202020204" pitchFamily="34" charset="0"/>
                <a:cs typeface="Arial" panose="020B0604020202020204" pitchFamily="34" charset="0"/>
              </a:rPr>
              <a:t>letter</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704-A </a:t>
            </a:r>
            <a:r>
              <a:rPr lang="en-US" sz="1600" dirty="0">
                <a:latin typeface="Arial" panose="020B0604020202020204" pitchFamily="34" charset="0"/>
                <a:cs typeface="Arial" panose="020B0604020202020204" pitchFamily="34" charset="0"/>
              </a:rPr>
              <a:t>contact SC with the consumer’s attorney, who is no longer representing the consumer, and you want the collector to call the consumer </a:t>
            </a:r>
            <a:r>
              <a:rPr lang="en-US" sz="1600" dirty="0" smtClean="0">
                <a:latin typeface="Arial" panose="020B0604020202020204" pitchFamily="34" charset="0"/>
                <a:cs typeface="Arial" panose="020B0604020202020204" pitchFamily="34" charset="0"/>
              </a:rPr>
              <a:t>tomorrow.</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705-A </a:t>
            </a:r>
            <a:r>
              <a:rPr lang="en-US" sz="1600" dirty="0">
                <a:latin typeface="Arial" panose="020B0604020202020204" pitchFamily="34" charset="0"/>
                <a:cs typeface="Arial" panose="020B0604020202020204" pitchFamily="34" charset="0"/>
              </a:rPr>
              <a:t>other SC to be used with </a:t>
            </a:r>
            <a:r>
              <a:rPr lang="en-US" sz="1600" b="1" dirty="0">
                <a:latin typeface="Arial" panose="020B0604020202020204" pitchFamily="34" charset="0"/>
                <a:cs typeface="Arial" panose="020B0604020202020204" pitchFamily="34" charset="0"/>
              </a:rPr>
              <a:t>Events</a:t>
            </a:r>
            <a:r>
              <a:rPr lang="en-US" sz="1600" dirty="0">
                <a:latin typeface="Arial" panose="020B0604020202020204" pitchFamily="34" charset="0"/>
                <a:cs typeface="Arial" panose="020B0604020202020204" pitchFamily="34" charset="0"/>
              </a:rPr>
              <a:t> to return an account to the collector </a:t>
            </a:r>
            <a:br>
              <a:rPr lang="en-US" sz="1600" dirty="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indent="-342900">
              <a:buFont typeface="+mj-lt"/>
              <a:buAutoNum type="arabicPeriod" startAt="11"/>
            </a:pPr>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up an </a:t>
            </a:r>
            <a:r>
              <a:rPr lang="en-US" sz="1600" b="1" dirty="0">
                <a:latin typeface="Arial" panose="020B0604020202020204" pitchFamily="34" charset="0"/>
                <a:cs typeface="Arial" panose="020B0604020202020204" pitchFamily="34" charset="0"/>
              </a:rPr>
              <a:t>Event</a:t>
            </a:r>
            <a:r>
              <a:rPr lang="en-US" sz="1600" dirty="0">
                <a:latin typeface="Arial" panose="020B0604020202020204" pitchFamily="34" charset="0"/>
                <a:cs typeface="Arial" panose="020B0604020202020204" pitchFamily="34" charset="0"/>
              </a:rPr>
              <a:t> and use SC 705 that a Manager can use to return an account to a collector that they </a:t>
            </a:r>
            <a:r>
              <a:rPr lang="en-US" sz="1600" dirty="0" smtClean="0">
                <a:latin typeface="Arial" panose="020B0604020202020204" pitchFamily="34" charset="0"/>
                <a:cs typeface="Arial" panose="020B0604020202020204" pitchFamily="34" charset="0"/>
              </a:rPr>
              <a:t>do </a:t>
            </a:r>
            <a:r>
              <a:rPr lang="en-US" sz="1600" u="sng" dirty="0" smtClean="0">
                <a:latin typeface="Arial" panose="020B0604020202020204" pitchFamily="34" charset="0"/>
                <a:cs typeface="Arial" panose="020B0604020202020204" pitchFamily="34" charset="0"/>
              </a:rPr>
              <a:t>not</a:t>
            </a:r>
            <a:r>
              <a:rPr lang="en-US" sz="1600" dirty="0" smtClean="0">
                <a:latin typeface="Arial" panose="020B0604020202020204" pitchFamily="34" charset="0"/>
                <a:cs typeface="Arial" panose="020B0604020202020204" pitchFamily="34" charset="0"/>
              </a:rPr>
              <a:t> want closed.</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indent="-342900">
              <a:buFont typeface="+mj-lt"/>
              <a:buAutoNum type="arabicPeriod" startAt="11"/>
            </a:pPr>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up a </a:t>
            </a:r>
            <a:r>
              <a:rPr lang="en-US" sz="1600" b="1" dirty="0">
                <a:latin typeface="Arial" panose="020B0604020202020204" pitchFamily="34" charset="0"/>
                <a:cs typeface="Arial" panose="020B0604020202020204" pitchFamily="34" charset="0"/>
              </a:rPr>
              <a:t>Smart code </a:t>
            </a:r>
            <a:r>
              <a:rPr lang="en-US" sz="1600" b="1" dirty="0" smtClean="0">
                <a:latin typeface="Arial" panose="020B0604020202020204" pitchFamily="34" charset="0"/>
                <a:cs typeface="Arial" panose="020B0604020202020204" pitchFamily="34" charset="0"/>
              </a:rPr>
              <a:t>series (SCS) </a:t>
            </a:r>
            <a:r>
              <a:rPr lang="en-US" sz="1600" dirty="0">
                <a:latin typeface="Arial" panose="020B0604020202020204" pitchFamily="34" charset="0"/>
                <a:cs typeface="Arial" panose="020B0604020202020204" pitchFamily="34" charset="0"/>
              </a:rPr>
              <a:t>to apply SC 701 in 15 </a:t>
            </a:r>
            <a:r>
              <a:rPr lang="en-US" sz="1600" dirty="0" smtClean="0">
                <a:latin typeface="Arial" panose="020B0604020202020204" pitchFamily="34" charset="0"/>
                <a:cs typeface="Arial" panose="020B0604020202020204" pitchFamily="34" charset="0"/>
              </a:rPr>
              <a:t>days; setup for the following:</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do </a:t>
            </a:r>
            <a:r>
              <a:rPr lang="en-US" sz="1600"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want it to present in account </a:t>
            </a:r>
            <a:r>
              <a:rPr lang="en-US" sz="1600" dirty="0" smtClean="0">
                <a:latin typeface="Arial" panose="020B0604020202020204" pitchFamily="34" charset="0"/>
                <a:cs typeface="Arial" panose="020B0604020202020204" pitchFamily="34" charset="0"/>
              </a:rPr>
              <a:t>processing</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do want the SCS to stop the series if the account is closed or if a payment is </a:t>
            </a:r>
            <a:r>
              <a:rPr lang="en-US" sz="1600" dirty="0" smtClean="0">
                <a:latin typeface="Arial" panose="020B0604020202020204" pitchFamily="34" charset="0"/>
                <a:cs typeface="Arial" panose="020B0604020202020204" pitchFamily="34" charset="0"/>
              </a:rPr>
              <a:t>made</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413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Contacting </a:t>
            </a:r>
            <a:r>
              <a:rPr lang="en-US" sz="2000" b="1" dirty="0" smtClean="0"/>
              <a:t>Consumers (continued)</a:t>
            </a:r>
            <a:endParaRPr lang="en-US" altLang="en-US" sz="2000" b="1" dirty="0"/>
          </a:p>
        </p:txBody>
      </p:sp>
      <p:sp>
        <p:nvSpPr>
          <p:cNvPr id="3" name="Content Placeholder 2"/>
          <p:cNvSpPr txBox="1">
            <a:spLocks/>
          </p:cNvSpPr>
          <p:nvPr/>
        </p:nvSpPr>
        <p:spPr>
          <a:xfrm>
            <a:off x="457200" y="7620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99</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457200" indent="-457200" fontAlgn="auto">
              <a:spcBef>
                <a:spcPct val="20000"/>
              </a:spcBef>
              <a:spcAft>
                <a:spcPts val="0"/>
              </a:spcAft>
              <a:buFont typeface="+mj-lt"/>
              <a:buAutoNum type="arabicPeriod" startAt="14"/>
              <a:defRPr/>
            </a:pPr>
            <a:r>
              <a:rPr lang="en-US" sz="1600" dirty="0" smtClean="0">
                <a:latin typeface="Arial" panose="020B0604020202020204" pitchFamily="34" charset="0"/>
                <a:cs typeface="Arial" panose="020B0604020202020204" pitchFamily="34" charset="0"/>
              </a:rPr>
              <a:t>Set </a:t>
            </a:r>
            <a:r>
              <a:rPr lang="en-US" sz="1600" dirty="0">
                <a:latin typeface="Arial" panose="020B0604020202020204" pitchFamily="34" charset="0"/>
                <a:cs typeface="Arial" panose="020B0604020202020204" pitchFamily="34" charset="0"/>
              </a:rPr>
              <a:t>up the </a:t>
            </a:r>
            <a:r>
              <a:rPr lang="en-US" sz="1600" b="1" dirty="0" smtClean="0">
                <a:latin typeface="Arial" panose="020B0604020202020204" pitchFamily="34" charset="0"/>
                <a:cs typeface="Arial" panose="020B0604020202020204" pitchFamily="34" charset="0"/>
              </a:rPr>
              <a:t>Account </a:t>
            </a:r>
            <a:r>
              <a:rPr lang="en-US" sz="1600" b="1" dirty="0">
                <a:latin typeface="Arial" panose="020B0604020202020204" pitchFamily="34" charset="0"/>
                <a:cs typeface="Arial" panose="020B0604020202020204" pitchFamily="34" charset="0"/>
              </a:rPr>
              <a:t>crawler </a:t>
            </a:r>
            <a:r>
              <a:rPr lang="en-US" sz="1600" dirty="0" smtClean="0">
                <a:latin typeface="Arial" panose="020B0604020202020204" pitchFamily="34" charset="0"/>
                <a:cs typeface="Arial" panose="020B0604020202020204" pitchFamily="34" charset="0"/>
              </a:rPr>
              <a:t>to</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apply </a:t>
            </a:r>
            <a:r>
              <a:rPr lang="en-US" sz="1600" dirty="0">
                <a:latin typeface="Arial" panose="020B0604020202020204" pitchFamily="34" charset="0"/>
                <a:cs typeface="Arial" panose="020B0604020202020204" pitchFamily="34" charset="0"/>
              </a:rPr>
              <a:t>SC 705 to any </a:t>
            </a:r>
            <a:r>
              <a:rPr lang="en-US" sz="1600" dirty="0" smtClean="0">
                <a:latin typeface="Arial" panose="020B0604020202020204" pitchFamily="34" charset="0"/>
                <a:cs typeface="Arial" panose="020B0604020202020204" pitchFamily="34" charset="0"/>
              </a:rPr>
              <a:t>account that:</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914400" lvl="1" indent="-457200">
              <a:spcBef>
                <a:spcPct val="20000"/>
              </a:spcBef>
              <a:buFont typeface="+mj-lt"/>
              <a:buAutoNum type="alphaLcPeriod"/>
              <a:defRPr/>
            </a:pPr>
            <a:r>
              <a:rPr lang="en-US" sz="1600" dirty="0" smtClean="0">
                <a:latin typeface="Arial" panose="020B0604020202020204" pitchFamily="34" charset="0"/>
                <a:cs typeface="Arial" panose="020B0604020202020204" pitchFamily="34" charset="0"/>
              </a:rPr>
              <a:t>Has a payment </a:t>
            </a:r>
            <a:r>
              <a:rPr lang="en-US" sz="1600" dirty="0">
                <a:latin typeface="Arial" panose="020B0604020202020204" pitchFamily="34" charset="0"/>
                <a:cs typeface="Arial" panose="020B0604020202020204" pitchFamily="34" charset="0"/>
              </a:rPr>
              <a:t>in the </a:t>
            </a:r>
            <a:r>
              <a:rPr lang="en-US" sz="1600" dirty="0" smtClean="0">
                <a:latin typeface="Arial" panose="020B0604020202020204" pitchFamily="34" charset="0"/>
                <a:cs typeface="Arial" panose="020B0604020202020204" pitchFamily="34" charset="0"/>
              </a:rPr>
              <a:t>past</a:t>
            </a:r>
          </a:p>
          <a:p>
            <a:pPr marL="914400" lvl="1" indent="-457200">
              <a:spcBef>
                <a:spcPct val="20000"/>
              </a:spcBef>
              <a:buFont typeface="+mj-lt"/>
              <a:buAutoNum type="alphaLcPeriod"/>
              <a:defRPr/>
            </a:pPr>
            <a:r>
              <a:rPr lang="en-US" sz="1600" dirty="0" smtClean="0">
                <a:latin typeface="Arial" panose="020B0604020202020204" pitchFamily="34" charset="0"/>
                <a:cs typeface="Arial" panose="020B0604020202020204" pitchFamily="34" charset="0"/>
              </a:rPr>
              <a:t>Has </a:t>
            </a:r>
            <a:r>
              <a:rPr lang="en-US" sz="1600" u="sng" dirty="0" smtClean="0">
                <a:latin typeface="Arial" panose="020B0604020202020204" pitchFamily="34" charset="0"/>
                <a:cs typeface="Arial" panose="020B0604020202020204" pitchFamily="34" charset="0"/>
              </a:rPr>
              <a:t>not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had a payment in the last 35 days </a:t>
            </a:r>
            <a:endParaRPr lang="en-US" sz="1600" dirty="0" smtClean="0">
              <a:latin typeface="Arial" panose="020B0604020202020204" pitchFamily="34" charset="0"/>
              <a:cs typeface="Arial" panose="020B0604020202020204" pitchFamily="34" charset="0"/>
            </a:endParaRPr>
          </a:p>
          <a:p>
            <a:pPr marL="914400" lvl="1" indent="-457200">
              <a:spcBef>
                <a:spcPct val="20000"/>
              </a:spcBef>
              <a:buFont typeface="+mj-lt"/>
              <a:buAutoNum type="alphaLcPeriod"/>
              <a:defRPr/>
            </a:pPr>
            <a:r>
              <a:rPr lang="en-US" sz="1600" dirty="0" smtClean="0">
                <a:latin typeface="Arial" panose="020B0604020202020204" pitchFamily="34" charset="0"/>
                <a:cs typeface="Arial" panose="020B0604020202020204" pitchFamily="34" charset="0"/>
              </a:rPr>
              <a:t>Has </a:t>
            </a:r>
            <a:r>
              <a:rPr lang="en-US" sz="1600"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been worked within the last 10 </a:t>
            </a:r>
            <a:r>
              <a:rPr lang="en-US" sz="1600" dirty="0" smtClean="0">
                <a:latin typeface="Arial" panose="020B0604020202020204" pitchFamily="34" charset="0"/>
                <a:cs typeface="Arial" panose="020B0604020202020204" pitchFamily="34" charset="0"/>
              </a:rPr>
              <a:t>days</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847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Contacting Consumers</a:t>
            </a:r>
            <a:r>
              <a:rPr lang="en-US" sz="3200" i="1" dirty="0" smtClean="0">
                <a:latin typeface="Britannic Bold" pitchFamily="34" charset="0"/>
              </a:rPr>
              <a:t/>
            </a:r>
            <a:br>
              <a:rPr lang="en-US" sz="3200" i="1" dirty="0" smtClean="0">
                <a:latin typeface="Britannic Bold"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sp>
        <p:nvSpPr>
          <p:cNvPr id="3" name="TextBox 2"/>
          <p:cNvSpPr txBox="1"/>
          <p:nvPr/>
        </p:nvSpPr>
        <p:spPr>
          <a:xfrm>
            <a:off x="3352800" y="3810000"/>
            <a:ext cx="2514600" cy="646331"/>
          </a:xfrm>
          <a:prstGeom prst="rect">
            <a:avLst/>
          </a:prstGeom>
          <a:noFill/>
        </p:spPr>
        <p:txBody>
          <a:bodyPr wrap="square" rtlCol="0">
            <a:spAutoFit/>
          </a:bodyPr>
          <a:lstStyle/>
          <a:p>
            <a:r>
              <a:rPr lang="en-US" sz="3600" dirty="0" smtClean="0"/>
              <a:t>Thank you!</a:t>
            </a:r>
            <a:endParaRPr lang="en-US" sz="3600" dirty="0"/>
          </a:p>
        </p:txBody>
      </p:sp>
    </p:spTree>
    <p:extLst>
      <p:ext uri="{BB962C8B-B14F-4D97-AF65-F5344CB8AC3E}">
        <p14:creationId xmlns:p14="http://schemas.microsoft.com/office/powerpoint/2010/main" val="1654435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Managing Phone Numbers In RMEx - Other </a:t>
            </a:r>
            <a:r>
              <a:rPr lang="en-US" altLang="en-US" sz="2000" b="1" dirty="0" smtClean="0"/>
              <a:t>Phone Number Screen</a:t>
            </a:r>
            <a:endParaRPr lang="en-US" altLang="en-US" sz="2000" b="1" dirty="0"/>
          </a:p>
        </p:txBody>
      </p:sp>
      <p:sp>
        <p:nvSpPr>
          <p:cNvPr id="4" name="TextBox 3"/>
          <p:cNvSpPr txBox="1"/>
          <p:nvPr/>
        </p:nvSpPr>
        <p:spPr>
          <a:xfrm>
            <a:off x="457200" y="849868"/>
            <a:ext cx="81534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Inquiry menu &gt; Account inquiry &gt; Account detail screen &gt; Tab - +</a:t>
            </a:r>
            <a:endParaRPr lang="en-US"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57200" y="1371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Additional phone numbers can be loaded into a “Other phones” window, along with a user-defined phone code</a:t>
            </a:r>
          </a:p>
          <a:p>
            <a:pPr eaLnBrk="1" hangingPunct="1">
              <a:lnSpc>
                <a:spcPct val="90000"/>
              </a:lnSpc>
              <a:spcBef>
                <a:spcPct val="20000"/>
              </a:spcBef>
              <a:buFont typeface="Wingdings" panose="05000000000000000000" pitchFamily="2" charset="2"/>
              <a:buChar char="q"/>
            </a:pPr>
            <a:r>
              <a:rPr lang="en-US" altLang="en-US" sz="1600" dirty="0" smtClean="0"/>
              <a:t>The phone code can be changed to a “lower case” code, indicating that the number is bad</a:t>
            </a:r>
          </a:p>
          <a:p>
            <a:pPr marL="0" indent="0" eaLnBrk="1" hangingPunct="1">
              <a:lnSpc>
                <a:spcPct val="90000"/>
              </a:lnSpc>
              <a:spcBef>
                <a:spcPct val="20000"/>
              </a:spcBef>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429" y="2573200"/>
            <a:ext cx="6373333" cy="3980000"/>
          </a:xfrm>
          <a:prstGeom prst="rect">
            <a:avLst/>
          </a:prstGeom>
        </p:spPr>
      </p:pic>
    </p:spTree>
    <p:extLst>
      <p:ext uri="{BB962C8B-B14F-4D97-AF65-F5344CB8AC3E}">
        <p14:creationId xmlns:p14="http://schemas.microsoft.com/office/powerpoint/2010/main" val="58521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65782"/>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Managing Phone Numbers In RMEx - Phones O</a:t>
            </a:r>
            <a:r>
              <a:rPr lang="en-US" altLang="en-US" sz="2000" b="1" dirty="0" smtClean="0"/>
              <a:t>n </a:t>
            </a:r>
            <a:r>
              <a:rPr lang="en-US" altLang="en-US" sz="2000" b="1" dirty="0"/>
              <a:t>L</a:t>
            </a:r>
            <a:r>
              <a:rPr lang="en-US" altLang="en-US" sz="2000" b="1" dirty="0" smtClean="0"/>
              <a:t>inked Accounts</a:t>
            </a:r>
            <a:endParaRPr lang="en-US" altLang="en-US" sz="2000" b="1" dirty="0"/>
          </a:p>
        </p:txBody>
      </p:sp>
      <p:sp>
        <p:nvSpPr>
          <p:cNvPr id="4" name="TextBox 3"/>
          <p:cNvSpPr txBox="1"/>
          <p:nvPr/>
        </p:nvSpPr>
        <p:spPr>
          <a:xfrm>
            <a:off x="457200" y="849868"/>
            <a:ext cx="8153400" cy="646331"/>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Inquiry menu &gt; Account inquiry &gt; Account detail screen &gt; F5- Linked Accounts &gt; F24-Alt. Format</a:t>
            </a:r>
            <a:endParaRPr lang="en-US"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57200" y="16764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Home phone and work phone are </a:t>
            </a:r>
            <a:r>
              <a:rPr lang="en-US" altLang="en-US" sz="1600" u="sng" dirty="0" smtClean="0"/>
              <a:t>automatically</a:t>
            </a:r>
            <a:r>
              <a:rPr lang="en-US" altLang="en-US" sz="1600" dirty="0" smtClean="0"/>
              <a:t> duplicated on linked accounts</a:t>
            </a:r>
          </a:p>
          <a:p>
            <a:pPr eaLnBrk="1" hangingPunct="1">
              <a:lnSpc>
                <a:spcPct val="90000"/>
              </a:lnSpc>
              <a:spcBef>
                <a:spcPct val="20000"/>
              </a:spcBef>
              <a:buFont typeface="Wingdings" panose="05000000000000000000" pitchFamily="2" charset="2"/>
              <a:buChar char="q"/>
            </a:pPr>
            <a:r>
              <a:rPr lang="en-US" altLang="en-US" sz="1600" dirty="0"/>
              <a:t> If a good number exists on any linked account it will populate </a:t>
            </a:r>
            <a:r>
              <a:rPr lang="en-US" altLang="en-US" sz="1600" dirty="0" smtClean="0"/>
              <a:t>into the account</a:t>
            </a:r>
            <a:r>
              <a:rPr lang="en-US" altLang="en-US" sz="1600" dirty="0"/>
              <a:t>	</a:t>
            </a:r>
          </a:p>
          <a:p>
            <a:pPr eaLnBrk="1" hangingPunct="1">
              <a:lnSpc>
                <a:spcPct val="90000"/>
              </a:lnSpc>
              <a:spcBef>
                <a:spcPct val="20000"/>
              </a:spcBef>
              <a:buFont typeface="Arial" panose="020B0604020202020204" pitchFamily="34" charset="0"/>
              <a:buNone/>
            </a:pPr>
            <a:endParaRPr lang="en-US" altLang="en-US" sz="1600" dirty="0"/>
          </a:p>
        </p:txBody>
      </p:sp>
      <p:grpSp>
        <p:nvGrpSpPr>
          <p:cNvPr id="7" name="Group 6"/>
          <p:cNvGrpSpPr/>
          <p:nvPr/>
        </p:nvGrpSpPr>
        <p:grpSpPr>
          <a:xfrm>
            <a:off x="895838" y="2438400"/>
            <a:ext cx="7714762" cy="4031428"/>
            <a:chOff x="895838" y="2438400"/>
            <a:chExt cx="7714762" cy="403142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38" y="2438400"/>
              <a:ext cx="7714762" cy="4031428"/>
            </a:xfrm>
            <a:prstGeom prst="rect">
              <a:avLst/>
            </a:prstGeom>
          </p:spPr>
        </p:pic>
        <p:sp>
          <p:nvSpPr>
            <p:cNvPr id="6" name="Rectangle 5"/>
            <p:cNvSpPr/>
            <p:nvPr/>
          </p:nvSpPr>
          <p:spPr>
            <a:xfrm>
              <a:off x="6477000" y="4495800"/>
              <a:ext cx="1828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2205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Managing </a:t>
            </a:r>
            <a:r>
              <a:rPr lang="en-US" altLang="en-US" sz="2000" b="1" dirty="0" smtClean="0"/>
              <a:t>Phone </a:t>
            </a:r>
            <a:r>
              <a:rPr lang="en-US" altLang="en-US" sz="2000" b="1" dirty="0"/>
              <a:t>Numbers In RMEx </a:t>
            </a:r>
            <a:r>
              <a:rPr lang="en-US" altLang="en-US" sz="2000" b="1" dirty="0" smtClean="0"/>
              <a:t>– Cell Phone Scrubbing Options </a:t>
            </a:r>
            <a:endParaRPr lang="en-US" altLang="en-US" sz="2000" b="1" dirty="0"/>
          </a:p>
        </p:txBody>
      </p:sp>
      <p:sp>
        <p:nvSpPr>
          <p:cNvPr id="4" name="TextBox 3"/>
          <p:cNvSpPr txBox="1"/>
          <p:nvPr/>
        </p:nvSpPr>
        <p:spPr>
          <a:xfrm>
            <a:off x="457200" y="849868"/>
            <a:ext cx="81534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System Control menu 3 &gt; Cell phone scrubbing option</a:t>
            </a:r>
            <a:endParaRPr lang="en-US"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57200" y="1304032"/>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a:t>C</a:t>
            </a:r>
            <a:r>
              <a:rPr lang="en-US" altLang="en-US" sz="1600" dirty="0" smtClean="0"/>
              <a:t>ell phone scrubbing identifies cell phones and takes user-defined action in real time. This applies to new accounts loaded into the system and information later changed or added</a:t>
            </a:r>
          </a:p>
          <a:p>
            <a:pPr eaLnBrk="1" hangingPunct="1">
              <a:lnSpc>
                <a:spcPct val="90000"/>
              </a:lnSpc>
              <a:spcBef>
                <a:spcPct val="20000"/>
              </a:spcBef>
              <a:buFont typeface="Wingdings" panose="05000000000000000000" pitchFamily="2" charset="2"/>
              <a:buChar char="q"/>
            </a:pPr>
            <a:r>
              <a:rPr lang="en-US" altLang="en-US" sz="1600" dirty="0" smtClean="0"/>
              <a:t>Real-time information allows an agent to immediately know that a cell phone is being put into the landline field</a:t>
            </a:r>
          </a:p>
          <a:p>
            <a:pPr eaLnBrk="1" hangingPunct="1">
              <a:lnSpc>
                <a:spcPct val="90000"/>
              </a:lnSpc>
              <a:spcBef>
                <a:spcPct val="20000"/>
              </a:spcBef>
              <a:buFont typeface="Wingdings" panose="05000000000000000000" pitchFamily="2" charset="2"/>
              <a:buChar char="q"/>
            </a:pPr>
            <a:r>
              <a:rPr lang="en-US" altLang="en-US" sz="1600" dirty="0" smtClean="0"/>
              <a:t> Permission is obtained immediately and documented as a part of your compliance processes</a:t>
            </a:r>
          </a:p>
          <a:p>
            <a:pPr marL="0" indent="0" eaLnBrk="1" hangingPunct="1">
              <a:lnSpc>
                <a:spcPct val="90000"/>
              </a:lnSpc>
              <a:spcBef>
                <a:spcPct val="20000"/>
              </a:spcBef>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200" y="2785200"/>
            <a:ext cx="5208000" cy="3768000"/>
          </a:xfrm>
          <a:prstGeom prst="rect">
            <a:avLst/>
          </a:prstGeom>
        </p:spPr>
      </p:pic>
    </p:spTree>
    <p:extLst>
      <p:ext uri="{BB962C8B-B14F-4D97-AF65-F5344CB8AC3E}">
        <p14:creationId xmlns:p14="http://schemas.microsoft.com/office/powerpoint/2010/main" val="1478998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Managing </a:t>
            </a:r>
            <a:r>
              <a:rPr lang="en-US" altLang="en-US" sz="2000" b="1" dirty="0" smtClean="0"/>
              <a:t>Phone </a:t>
            </a:r>
            <a:r>
              <a:rPr lang="en-US" altLang="en-US" sz="2000" b="1" dirty="0"/>
              <a:t>Numbers In RMEx - Notifying Agents </a:t>
            </a:r>
            <a:r>
              <a:rPr lang="en-US" altLang="en-US" sz="2000" b="1" dirty="0" smtClean="0"/>
              <a:t>When Phone Numbers Are Not In The Right Place</a:t>
            </a:r>
            <a:endParaRPr lang="en-US" altLang="en-US" sz="2000" b="1" dirty="0"/>
          </a:p>
        </p:txBody>
      </p:sp>
      <p:sp>
        <p:nvSpPr>
          <p:cNvPr id="4" name="TextBox 3"/>
          <p:cNvSpPr txBox="1"/>
          <p:nvPr/>
        </p:nvSpPr>
        <p:spPr>
          <a:xfrm>
            <a:off x="457200" y="849868"/>
            <a:ext cx="81534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System Control menu 3 &gt; Cell phone scrubbing option</a:t>
            </a:r>
          </a:p>
        </p:txBody>
      </p:sp>
      <p:sp>
        <p:nvSpPr>
          <p:cNvPr id="5" name="Content Placeholder 2"/>
          <p:cNvSpPr txBox="1">
            <a:spLocks/>
          </p:cNvSpPr>
          <p:nvPr/>
        </p:nvSpPr>
        <p:spPr bwMode="auto">
          <a:xfrm>
            <a:off x="457200" y="1371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1600" dirty="0" smtClean="0"/>
              <a:t>When a cell phone number is put in a home or work field and cell scrubbing is on; it will notify the agent that the number is a cell phone</a:t>
            </a:r>
          </a:p>
          <a:p>
            <a:pPr marL="0" indent="0" eaLnBrk="1" hangingPunct="1">
              <a:lnSpc>
                <a:spcPct val="90000"/>
              </a:lnSpc>
              <a:spcBef>
                <a:spcPct val="20000"/>
              </a:spcBef>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a:p>
            <a:pPr eaLnBrk="1" hangingPunct="1">
              <a:lnSpc>
                <a:spcPct val="90000"/>
              </a:lnSpc>
              <a:spcBef>
                <a:spcPct val="20000"/>
              </a:spcBef>
              <a:buFont typeface="Arial" panose="020B0604020202020204" pitchFamily="34" charset="0"/>
              <a:buNone/>
            </a:pPr>
            <a:endParaRPr lang="en-US" altLang="en-US" sz="1600" dirty="0"/>
          </a:p>
        </p:txBody>
      </p:sp>
      <p:grpSp>
        <p:nvGrpSpPr>
          <p:cNvPr id="8" name="Group 7"/>
          <p:cNvGrpSpPr/>
          <p:nvPr/>
        </p:nvGrpSpPr>
        <p:grpSpPr>
          <a:xfrm>
            <a:off x="1974200" y="2590800"/>
            <a:ext cx="5208000" cy="3768000"/>
            <a:chOff x="1974200" y="2590800"/>
            <a:chExt cx="5208000" cy="3768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200" y="2590800"/>
              <a:ext cx="5208000" cy="3768000"/>
            </a:xfrm>
            <a:prstGeom prst="rect">
              <a:avLst/>
            </a:prstGeom>
          </p:spPr>
        </p:pic>
        <p:sp>
          <p:nvSpPr>
            <p:cNvPr id="7" name="Rectangle 6"/>
            <p:cNvSpPr/>
            <p:nvPr/>
          </p:nvSpPr>
          <p:spPr>
            <a:xfrm>
              <a:off x="1974200" y="5486400"/>
              <a:ext cx="2674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52236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Managing Phone Numbers In RMEx - Working </a:t>
            </a:r>
            <a:r>
              <a:rPr lang="en-US" altLang="en-US" sz="2000" b="1" dirty="0" smtClean="0"/>
              <a:t>The Primary – How Cell Phone </a:t>
            </a:r>
            <a:r>
              <a:rPr lang="en-US" altLang="en-US" sz="2000" b="1" dirty="0"/>
              <a:t>N</a:t>
            </a:r>
            <a:r>
              <a:rPr lang="en-US" altLang="en-US" sz="2000" b="1" dirty="0" smtClean="0"/>
              <a:t>umbers Are Moved</a:t>
            </a:r>
            <a:endParaRPr lang="en-US" altLang="en-US" sz="2000" b="1" dirty="0"/>
          </a:p>
        </p:txBody>
      </p:sp>
      <p:graphicFrame>
        <p:nvGraphicFramePr>
          <p:cNvPr id="3" name="Diagram 2"/>
          <p:cNvGraphicFramePr/>
          <p:nvPr>
            <p:extLst>
              <p:ext uri="{D42A27DB-BD31-4B8C-83A1-F6EECF244321}">
                <p14:modId xmlns:p14="http://schemas.microsoft.com/office/powerpoint/2010/main" val="1065414624"/>
              </p:ext>
            </p:extLst>
          </p:nvPr>
        </p:nvGraphicFramePr>
        <p:xfrm>
          <a:off x="304800" y="13716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bwMode="auto">
          <a:xfrm>
            <a:off x="457200" y="1066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r>
              <a:rPr lang="en-US" altLang="en-US" dirty="0" smtClean="0"/>
              <a:t>During the </a:t>
            </a:r>
            <a:r>
              <a:rPr lang="en-US" altLang="en-US" b="1" dirty="0" smtClean="0"/>
              <a:t>nightly process</a:t>
            </a:r>
            <a:r>
              <a:rPr lang="en-US" altLang="en-US" dirty="0" smtClean="0"/>
              <a:t>………..</a:t>
            </a:r>
            <a:endParaRPr lang="en-US" altLang="en-US" dirty="0"/>
          </a:p>
        </p:txBody>
      </p:sp>
    </p:spTree>
    <p:extLst>
      <p:ext uri="{BB962C8B-B14F-4D97-AF65-F5344CB8AC3E}">
        <p14:creationId xmlns:p14="http://schemas.microsoft.com/office/powerpoint/2010/main" val="3660895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oDoc_with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5167</TotalTime>
  <Words>2159</Words>
  <Application>Microsoft Office PowerPoint</Application>
  <PresentationFormat>On-screen Show (4:3)</PresentationFormat>
  <Paragraphs>312</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Britannic Bold</vt:lpstr>
      <vt:lpstr>Calibri</vt:lpstr>
      <vt:lpstr>Wingdings</vt:lpstr>
      <vt:lpstr>VideoDoc_with_Logo</vt:lpstr>
      <vt:lpstr>RMEx Management Training: Contacting Consumers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RMEx Management Training: Contacting Consumers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Dawna</dc:creator>
  <cp:lastModifiedBy>Jamie jamie</cp:lastModifiedBy>
  <cp:revision>710</cp:revision>
  <dcterms:created xsi:type="dcterms:W3CDTF">2012-07-09T14:58:59Z</dcterms:created>
  <dcterms:modified xsi:type="dcterms:W3CDTF">2016-09-22T21:12:49Z</dcterms:modified>
</cp:coreProperties>
</file>