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13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77830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4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7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81000" y="762000"/>
            <a:ext cx="8305800" cy="0"/>
          </a:xfrm>
          <a:prstGeom prst="line">
            <a:avLst/>
          </a:prstGeom>
          <a:ln w="28575">
            <a:solidFill>
              <a:srgbClr val="00103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9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Shape 4"/>
          <p:cNvSpPr/>
          <p:nvPr/>
        </p:nvSpPr>
        <p:spPr>
          <a:xfrm>
            <a:off x="381000" y="6627168"/>
            <a:ext cx="2971800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9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Copyright 2016 – Quantrax Corporation, Inc</a:t>
            </a:r>
          </a:p>
        </p:txBody>
      </p:sp>
      <p:pic>
        <p:nvPicPr>
          <p:cNvPr id="5" name="image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10400" y="76200"/>
            <a:ext cx="1604545" cy="64008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/>
        </p:nvSpPr>
        <p:spPr>
          <a:xfrm>
            <a:off x="381000" y="6629400"/>
            <a:ext cx="8305800" cy="0"/>
          </a:xfrm>
          <a:prstGeom prst="line">
            <a:avLst/>
          </a:prstGeom>
          <a:ln w="28575">
            <a:solidFill>
              <a:srgbClr val="00103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8374345" y="6627168"/>
            <a:ext cx="167710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 dirty="0"/>
          </a:p>
        </p:txBody>
      </p:sp>
      <p:sp>
        <p:nvSpPr>
          <p:cNvPr id="53" name="Shape 53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26200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9536">
              <a:defRPr sz="3384">
                <a:latin typeface="Arial"/>
                <a:ea typeface="Arial"/>
                <a:cs typeface="Arial"/>
                <a:sym typeface="Arial"/>
              </a:defRPr>
            </a:pPr>
            <a:r>
              <a:rPr sz="3572" dirty="0"/>
              <a:t>RMEx Management Training:</a:t>
            </a:r>
            <a:br>
              <a:rPr sz="3572" dirty="0"/>
            </a:br>
            <a:r>
              <a:rPr sz="3572" dirty="0"/>
              <a:t>Loading New Business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5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2362200"/>
            <a:ext cx="4876800" cy="3205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8374345" y="6627168"/>
            <a:ext cx="167710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sp>
        <p:nvSpPr>
          <p:cNvPr id="128" name="Shape 128"/>
          <p:cNvSpPr/>
          <p:nvPr/>
        </p:nvSpPr>
        <p:spPr>
          <a:xfrm>
            <a:off x="304800" y="381000"/>
            <a:ext cx="65532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Standard Account Information – Medical Information</a:t>
            </a:r>
          </a:p>
        </p:txBody>
      </p:sp>
      <p:pic>
        <p:nvPicPr>
          <p:cNvPr id="129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2735992"/>
            <a:ext cx="8305800" cy="302331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228600" y="1252536"/>
            <a:ext cx="8534400" cy="1192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Includes a Account </a:t>
            </a:r>
            <a:r>
              <a:rPr dirty="0" smtClean="0"/>
              <a:t>Summary screen</a:t>
            </a:r>
            <a:r>
              <a:rPr lang="en-US" dirty="0" smtClean="0"/>
              <a:t> (</a:t>
            </a:r>
            <a:r>
              <a:rPr lang="en-US" b="1" dirty="0" smtClean="0"/>
              <a:t>F5</a:t>
            </a:r>
            <a:r>
              <a:rPr lang="en-US" dirty="0" smtClean="0"/>
              <a:t>)</a:t>
            </a:r>
            <a:endParaRPr dirty="0"/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Up </a:t>
            </a:r>
            <a:r>
              <a:rPr dirty="0"/>
              <a:t>to 4 insurance companies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Ability to</a:t>
            </a:r>
            <a:r>
              <a:rPr dirty="0" smtClean="0"/>
              <a:t> </a:t>
            </a:r>
            <a:r>
              <a:rPr dirty="0"/>
              <a:t>bill a 1500 or UB04 </a:t>
            </a:r>
            <a:endParaRPr lang="en-US" dirty="0" smtClean="0"/>
          </a:p>
          <a:p>
            <a:pPr marL="457200" lvl="1" indent="0">
              <a:spcBef>
                <a:spcPts val="300"/>
              </a:spcBef>
              <a:buSzPct val="100000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NOTE:  </a:t>
            </a:r>
            <a:r>
              <a:rPr lang="en-US" b="1" dirty="0" smtClean="0"/>
              <a:t>F16-Other Info </a:t>
            </a:r>
            <a:r>
              <a:rPr lang="en-US" dirty="0" smtClean="0"/>
              <a:t>will display information based on Client Type</a:t>
            </a:r>
            <a:endParaRPr dirty="0"/>
          </a:p>
        </p:txBody>
      </p:sp>
      <p:sp>
        <p:nvSpPr>
          <p:cNvPr id="6" name="Shape 118"/>
          <p:cNvSpPr/>
          <p:nvPr/>
        </p:nvSpPr>
        <p:spPr>
          <a:xfrm>
            <a:off x="304800" y="838200"/>
            <a:ext cx="8458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Inquiry menu &gt; Account inquiry&gt; Account detail screen &gt; </a:t>
            </a:r>
            <a:r>
              <a:rPr lang="en-US" dirty="0"/>
              <a:t>F</a:t>
            </a:r>
            <a:r>
              <a:rPr lang="en-US" dirty="0" smtClean="0"/>
              <a:t>16 </a:t>
            </a:r>
            <a:r>
              <a:rPr lang="en-US" dirty="0" smtClean="0"/>
              <a:t>– Other Info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 dirty="0"/>
          </a:p>
        </p:txBody>
      </p:sp>
      <p:sp>
        <p:nvSpPr>
          <p:cNvPr id="133" name="Shape 133"/>
          <p:cNvSpPr/>
          <p:nvPr/>
        </p:nvSpPr>
        <p:spPr>
          <a:xfrm>
            <a:off x="304800" y="381000"/>
            <a:ext cx="65532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tabLst>
                <a:tab pos="5651500" algn="l"/>
              </a:tabLst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Standard Account Information – Notes</a:t>
            </a:r>
          </a:p>
        </p:txBody>
      </p:sp>
      <p:sp>
        <p:nvSpPr>
          <p:cNvPr id="135" name="Shape 135"/>
          <p:cNvSpPr/>
          <p:nvPr/>
        </p:nvSpPr>
        <p:spPr>
          <a:xfrm>
            <a:off x="228600" y="1295400"/>
            <a:ext cx="8534400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</a:t>
            </a:r>
            <a:r>
              <a:rPr lang="en-US" dirty="0" smtClean="0"/>
              <a:t>Access to m</a:t>
            </a:r>
            <a:r>
              <a:rPr dirty="0" smtClean="0"/>
              <a:t>ultiple </a:t>
            </a:r>
            <a:r>
              <a:rPr lang="en-US" dirty="0"/>
              <a:t>N</a:t>
            </a:r>
            <a:r>
              <a:rPr dirty="0" smtClean="0"/>
              <a:t>ote </a:t>
            </a:r>
            <a:r>
              <a:rPr dirty="0"/>
              <a:t>screens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</a:t>
            </a:r>
            <a:r>
              <a:rPr lang="en-US" dirty="0" smtClean="0"/>
              <a:t>Ability to use c</a:t>
            </a:r>
            <a:r>
              <a:rPr dirty="0" smtClean="0"/>
              <a:t>olor </a:t>
            </a:r>
            <a:r>
              <a:rPr dirty="0"/>
              <a:t>options to highlight notes </a:t>
            </a:r>
          </a:p>
        </p:txBody>
      </p:sp>
      <p:sp>
        <p:nvSpPr>
          <p:cNvPr id="6" name="Shape 118"/>
          <p:cNvSpPr/>
          <p:nvPr/>
        </p:nvSpPr>
        <p:spPr>
          <a:xfrm>
            <a:off x="324401" y="838200"/>
            <a:ext cx="8458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Inquiry menu &gt; Account inquiry&gt; Account detail screen &gt; </a:t>
            </a:r>
            <a:r>
              <a:rPr lang="en-US" dirty="0" smtClean="0"/>
              <a:t>F11- Notes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681031" y="2037194"/>
            <a:ext cx="7491389" cy="4544582"/>
            <a:chOff x="681031" y="2037194"/>
            <a:chExt cx="7491389" cy="45445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63" y="2037194"/>
              <a:ext cx="7382857" cy="4533334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3386138" y="6143625"/>
              <a:ext cx="885825" cy="257175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1031" y="6324601"/>
              <a:ext cx="885825" cy="257175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581157" y="6324601"/>
              <a:ext cx="885825" cy="257175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346803" y="6627168"/>
            <a:ext cx="222794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 dirty="0"/>
          </a:p>
        </p:txBody>
      </p:sp>
      <p:sp>
        <p:nvSpPr>
          <p:cNvPr id="138" name="Shape 138"/>
          <p:cNvSpPr/>
          <p:nvPr/>
        </p:nvSpPr>
        <p:spPr>
          <a:xfrm>
            <a:off x="304800" y="76199"/>
            <a:ext cx="5791200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Storing Non-Standard Account Information – User Defined Windows (UDW)</a:t>
            </a:r>
          </a:p>
        </p:txBody>
      </p:sp>
      <p:sp>
        <p:nvSpPr>
          <p:cNvPr id="139" name="Shape 139"/>
          <p:cNvSpPr/>
          <p:nvPr/>
        </p:nvSpPr>
        <p:spPr>
          <a:xfrm>
            <a:off x="228600" y="990600"/>
            <a:ext cx="8534400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Stores account or process specific info unique to the client type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smtClean="0"/>
              <a:t>Create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up to 99 additional screens to store any additional data you may need</a:t>
            </a:r>
          </a:p>
        </p:txBody>
      </p:sp>
      <p:grpSp>
        <p:nvGrpSpPr>
          <p:cNvPr id="155" name="Group 155"/>
          <p:cNvGrpSpPr/>
          <p:nvPr/>
        </p:nvGrpSpPr>
        <p:grpSpPr>
          <a:xfrm>
            <a:off x="990598" y="1726218"/>
            <a:ext cx="6934205" cy="4572985"/>
            <a:chOff x="-1" y="-1"/>
            <a:chExt cx="6934203" cy="4572983"/>
          </a:xfrm>
        </p:grpSpPr>
        <p:grpSp>
          <p:nvGrpSpPr>
            <p:cNvPr id="142" name="Group 142"/>
            <p:cNvGrpSpPr/>
            <p:nvPr/>
          </p:nvGrpSpPr>
          <p:grpSpPr>
            <a:xfrm>
              <a:off x="-1" y="-1"/>
              <a:ext cx="1323323" cy="4572983"/>
              <a:chOff x="0" y="0"/>
              <a:chExt cx="1323321" cy="4572981"/>
            </a:xfrm>
          </p:grpSpPr>
          <p:sp>
            <p:nvSpPr>
              <p:cNvPr id="140" name="Shape 140"/>
              <p:cNvSpPr/>
              <p:nvPr/>
            </p:nvSpPr>
            <p:spPr>
              <a:xfrm>
                <a:off x="0" y="0"/>
                <a:ext cx="1323321" cy="4572981"/>
              </a:xfrm>
              <a:prstGeom prst="roundRect">
                <a:avLst>
                  <a:gd name="adj" fmla="val 7500"/>
                </a:avLst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29039" y="1701717"/>
                <a:ext cx="1265243" cy="11695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b="1" dirty="0"/>
                  <a:t>Load info into the windows electronically or entered by users </a:t>
                </a:r>
              </a:p>
            </p:txBody>
          </p:sp>
        </p:grpSp>
        <p:grpSp>
          <p:nvGrpSpPr>
            <p:cNvPr id="145" name="Group 145"/>
            <p:cNvGrpSpPr/>
            <p:nvPr/>
          </p:nvGrpSpPr>
          <p:grpSpPr>
            <a:xfrm>
              <a:off x="1402719" y="-1"/>
              <a:ext cx="1323323" cy="4572983"/>
              <a:chOff x="0" y="0"/>
              <a:chExt cx="1323321" cy="4572981"/>
            </a:xfrm>
          </p:grpSpPr>
          <p:sp>
            <p:nvSpPr>
              <p:cNvPr id="143" name="Shape 143"/>
              <p:cNvSpPr/>
              <p:nvPr/>
            </p:nvSpPr>
            <p:spPr>
              <a:xfrm>
                <a:off x="0" y="0"/>
                <a:ext cx="1323321" cy="4572981"/>
              </a:xfrm>
              <a:prstGeom prst="roundRect">
                <a:avLst>
                  <a:gd name="adj" fmla="val 7500"/>
                </a:avLst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29039" y="1593995"/>
                <a:ext cx="1265243" cy="13849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b="1" dirty="0"/>
                  <a:t>Setup free form windows or templates with some fixed text </a:t>
                </a:r>
              </a:p>
            </p:txBody>
          </p:sp>
        </p:grpSp>
        <p:grpSp>
          <p:nvGrpSpPr>
            <p:cNvPr id="148" name="Group 148"/>
            <p:cNvGrpSpPr/>
            <p:nvPr/>
          </p:nvGrpSpPr>
          <p:grpSpPr>
            <a:xfrm>
              <a:off x="2805439" y="-1"/>
              <a:ext cx="1323323" cy="4572983"/>
              <a:chOff x="0" y="0"/>
              <a:chExt cx="1323321" cy="4572981"/>
            </a:xfrm>
          </p:grpSpPr>
          <p:sp>
            <p:nvSpPr>
              <p:cNvPr id="146" name="Shape 146"/>
              <p:cNvSpPr/>
              <p:nvPr/>
            </p:nvSpPr>
            <p:spPr>
              <a:xfrm>
                <a:off x="0" y="0"/>
                <a:ext cx="1323321" cy="4572981"/>
              </a:xfrm>
              <a:prstGeom prst="roundRect">
                <a:avLst>
                  <a:gd name="adj" fmla="val 7500"/>
                </a:avLst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29039" y="1701717"/>
                <a:ext cx="1265243" cy="11695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b="1" dirty="0"/>
                  <a:t>Create windows that can not be updated by users </a:t>
                </a:r>
              </a:p>
            </p:txBody>
          </p:sp>
        </p:grpSp>
        <p:grpSp>
          <p:nvGrpSpPr>
            <p:cNvPr id="151" name="Group 151"/>
            <p:cNvGrpSpPr/>
            <p:nvPr/>
          </p:nvGrpSpPr>
          <p:grpSpPr>
            <a:xfrm>
              <a:off x="4208159" y="-1"/>
              <a:ext cx="1323323" cy="4572983"/>
              <a:chOff x="0" y="0"/>
              <a:chExt cx="1323321" cy="4572981"/>
            </a:xfrm>
          </p:grpSpPr>
          <p:sp>
            <p:nvSpPr>
              <p:cNvPr id="149" name="Shape 149"/>
              <p:cNvSpPr/>
              <p:nvPr/>
            </p:nvSpPr>
            <p:spPr>
              <a:xfrm>
                <a:off x="0" y="0"/>
                <a:ext cx="1323321" cy="4572981"/>
              </a:xfrm>
              <a:prstGeom prst="roundRect">
                <a:avLst>
                  <a:gd name="adj" fmla="val 7500"/>
                </a:avLst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29039" y="1378551"/>
                <a:ext cx="1265243" cy="18158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b="1" dirty="0"/>
                  <a:t>Present a window based on the client on the account or the application of a Smart code </a:t>
                </a:r>
              </a:p>
            </p:txBody>
          </p:sp>
        </p:grpSp>
        <p:grpSp>
          <p:nvGrpSpPr>
            <p:cNvPr id="154" name="Group 154"/>
            <p:cNvGrpSpPr/>
            <p:nvPr/>
          </p:nvGrpSpPr>
          <p:grpSpPr>
            <a:xfrm>
              <a:off x="5610879" y="-1"/>
              <a:ext cx="1323323" cy="4572983"/>
              <a:chOff x="0" y="0"/>
              <a:chExt cx="1323321" cy="4572981"/>
            </a:xfrm>
          </p:grpSpPr>
          <p:sp>
            <p:nvSpPr>
              <p:cNvPr id="152" name="Shape 152"/>
              <p:cNvSpPr/>
              <p:nvPr/>
            </p:nvSpPr>
            <p:spPr>
              <a:xfrm>
                <a:off x="0" y="0"/>
                <a:ext cx="1323321" cy="4572981"/>
              </a:xfrm>
              <a:prstGeom prst="roundRect">
                <a:avLst>
                  <a:gd name="adj" fmla="val 7500"/>
                </a:avLst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29039" y="1809438"/>
                <a:ext cx="1265243" cy="9541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b="1" dirty="0"/>
                  <a:t>Print information from a window 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 dirty="0"/>
          </a:p>
        </p:txBody>
      </p:sp>
      <p:sp>
        <p:nvSpPr>
          <p:cNvPr id="158" name="Shape 158"/>
          <p:cNvSpPr/>
          <p:nvPr/>
        </p:nvSpPr>
        <p:spPr>
          <a:xfrm>
            <a:off x="304800" y="76199"/>
            <a:ext cx="5791200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Storing Non-Standard Account Information – User Defined Windows (UDW)</a:t>
            </a:r>
          </a:p>
        </p:txBody>
      </p:sp>
      <p:sp>
        <p:nvSpPr>
          <p:cNvPr id="159" name="Shape 159"/>
          <p:cNvSpPr/>
          <p:nvPr/>
        </p:nvSpPr>
        <p:spPr>
          <a:xfrm>
            <a:off x="304800" y="914400"/>
            <a:ext cx="84582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Inquiry menu &gt; Account inquiry&gt; Account detail screen &gt; </a:t>
            </a:r>
            <a:r>
              <a:rPr lang="en-US" dirty="0" smtClean="0"/>
              <a:t>5 </a:t>
            </a:r>
            <a:r>
              <a:rPr lang="en-US" dirty="0" smtClean="0"/>
              <a:t>- </a:t>
            </a:r>
            <a:r>
              <a:rPr dirty="0" smtClean="0"/>
              <a:t>User-defined Windows</a:t>
            </a:r>
            <a:r>
              <a:rPr lang="en-US" dirty="0" smtClean="0"/>
              <a:t> </a:t>
            </a:r>
            <a:endParaRPr dirty="0"/>
          </a:p>
        </p:txBody>
      </p:sp>
      <p:pic>
        <p:nvPicPr>
          <p:cNvPr id="160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142" y="1814342"/>
            <a:ext cx="8402858" cy="2452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8256833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 dirty="0"/>
          </a:p>
        </p:txBody>
      </p:sp>
      <p:sp>
        <p:nvSpPr>
          <p:cNvPr id="163" name="Shape 163"/>
          <p:cNvSpPr/>
          <p:nvPr/>
        </p:nvSpPr>
        <p:spPr>
          <a:xfrm>
            <a:off x="304800" y="381000"/>
            <a:ext cx="6629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Setting Up Your Clients</a:t>
            </a:r>
          </a:p>
        </p:txBody>
      </p:sp>
      <p:sp>
        <p:nvSpPr>
          <p:cNvPr id="164" name="Shape 164"/>
          <p:cNvSpPr/>
          <p:nvPr/>
        </p:nvSpPr>
        <p:spPr>
          <a:xfrm>
            <a:off x="304800" y="838200"/>
            <a:ext cx="8458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Management Menu &gt; Client update </a:t>
            </a:r>
            <a:r>
              <a:rPr lang="en-US" dirty="0"/>
              <a:t>(</a:t>
            </a:r>
            <a:r>
              <a:rPr dirty="0" smtClean="0"/>
              <a:t>Page </a:t>
            </a:r>
            <a:r>
              <a:rPr dirty="0"/>
              <a:t>1)</a:t>
            </a:r>
          </a:p>
        </p:txBody>
      </p:sp>
      <p:sp>
        <p:nvSpPr>
          <p:cNvPr id="165" name="Shape 165"/>
          <p:cNvSpPr/>
          <p:nvPr/>
        </p:nvSpPr>
        <p:spPr>
          <a:xfrm>
            <a:off x="-133352" y="1263740"/>
            <a:ext cx="9372600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“Group" individual client numbers together by entering a group number 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The group number MUST be the same as one of the existing client numbers within the group</a:t>
            </a:r>
          </a:p>
        </p:txBody>
      </p:sp>
      <p:pic>
        <p:nvPicPr>
          <p:cNvPr id="166" name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4151" y="2064486"/>
            <a:ext cx="6060442" cy="44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5629272" y="2532064"/>
            <a:ext cx="1922315" cy="304800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 dirty="0"/>
          </a:p>
        </p:txBody>
      </p:sp>
      <p:sp>
        <p:nvSpPr>
          <p:cNvPr id="170" name="Shape 170"/>
          <p:cNvSpPr/>
          <p:nvPr/>
        </p:nvSpPr>
        <p:spPr>
          <a:xfrm>
            <a:off x="304800" y="381000"/>
            <a:ext cx="6629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Setting Up Your Clients</a:t>
            </a:r>
          </a:p>
        </p:txBody>
      </p:sp>
      <p:sp>
        <p:nvSpPr>
          <p:cNvPr id="171" name="Shape 171"/>
          <p:cNvSpPr/>
          <p:nvPr/>
        </p:nvSpPr>
        <p:spPr>
          <a:xfrm>
            <a:off x="304800" y="838200"/>
            <a:ext cx="8458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Management Menu &gt; Client update (Page 2)</a:t>
            </a:r>
          </a:p>
        </p:txBody>
      </p:sp>
      <p:pic>
        <p:nvPicPr>
          <p:cNvPr id="172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4800" y="1981200"/>
            <a:ext cx="6057900" cy="4224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 dirty="0"/>
          </a:p>
        </p:txBody>
      </p:sp>
      <p:sp>
        <p:nvSpPr>
          <p:cNvPr id="175" name="Shape 175"/>
          <p:cNvSpPr/>
          <p:nvPr/>
        </p:nvSpPr>
        <p:spPr>
          <a:xfrm>
            <a:off x="304800" y="381000"/>
            <a:ext cx="6629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Setting Up Your Clients</a:t>
            </a:r>
          </a:p>
        </p:txBody>
      </p:sp>
      <p:sp>
        <p:nvSpPr>
          <p:cNvPr id="176" name="Shape 176"/>
          <p:cNvSpPr/>
          <p:nvPr/>
        </p:nvSpPr>
        <p:spPr>
          <a:xfrm>
            <a:off x="304800" y="838200"/>
            <a:ext cx="8458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Management Menu &gt; Client update </a:t>
            </a:r>
            <a:r>
              <a:rPr lang="en-US" dirty="0" smtClean="0"/>
              <a:t>(Page</a:t>
            </a:r>
            <a:r>
              <a:rPr dirty="0" smtClean="0"/>
              <a:t> </a:t>
            </a:r>
            <a:r>
              <a:rPr dirty="0"/>
              <a:t>3)</a:t>
            </a:r>
          </a:p>
        </p:txBody>
      </p:sp>
      <p:pic>
        <p:nvPicPr>
          <p:cNvPr id="178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6167" y="2238384"/>
            <a:ext cx="6735238" cy="4236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 dirty="0"/>
          </a:p>
        </p:txBody>
      </p:sp>
      <p:sp>
        <p:nvSpPr>
          <p:cNvPr id="181" name="Shape 181"/>
          <p:cNvSpPr/>
          <p:nvPr/>
        </p:nvSpPr>
        <p:spPr>
          <a:xfrm>
            <a:off x="304800" y="381000"/>
            <a:ext cx="6629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Contacting Your Consumers – Contact Series</a:t>
            </a:r>
          </a:p>
        </p:txBody>
      </p:sp>
      <p:grpSp>
        <p:nvGrpSpPr>
          <p:cNvPr id="209" name="Group 209"/>
          <p:cNvGrpSpPr/>
          <p:nvPr/>
        </p:nvGrpSpPr>
        <p:grpSpPr>
          <a:xfrm>
            <a:off x="304801" y="826047"/>
            <a:ext cx="8037762" cy="5716009"/>
            <a:chOff x="0" y="38100"/>
            <a:chExt cx="5780165" cy="5219701"/>
          </a:xfrm>
        </p:grpSpPr>
        <p:grpSp>
          <p:nvGrpSpPr>
            <p:cNvPr id="184" name="Group 184"/>
            <p:cNvGrpSpPr/>
            <p:nvPr/>
          </p:nvGrpSpPr>
          <p:grpSpPr>
            <a:xfrm>
              <a:off x="2312065" y="38100"/>
              <a:ext cx="1156035" cy="1051561"/>
              <a:chOff x="0" y="0"/>
              <a:chExt cx="1156033" cy="1051560"/>
            </a:xfrm>
          </p:grpSpPr>
          <p:sp>
            <p:nvSpPr>
              <p:cNvPr id="182" name="Shape 182"/>
              <p:cNvSpPr/>
              <p:nvPr/>
            </p:nvSpPr>
            <p:spPr>
              <a:xfrm>
                <a:off x="0" y="0"/>
                <a:ext cx="1156033" cy="1051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0" y="436581"/>
                <a:ext cx="1156033" cy="53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600" dirty="0" smtClean="0"/>
                  <a:t>Sending</a:t>
                </a:r>
                <a:endParaRPr lang="en-US" sz="1600" dirty="0" smtClean="0"/>
              </a:p>
              <a:p>
                <a:r>
                  <a:rPr sz="1600" dirty="0" smtClean="0"/>
                  <a:t> </a:t>
                </a:r>
                <a:r>
                  <a:rPr sz="1600" dirty="0"/>
                  <a:t>notices</a:t>
                </a:r>
              </a:p>
            </p:txBody>
          </p:sp>
        </p:grpSp>
        <p:grpSp>
          <p:nvGrpSpPr>
            <p:cNvPr id="187" name="Group 187"/>
            <p:cNvGrpSpPr/>
            <p:nvPr/>
          </p:nvGrpSpPr>
          <p:grpSpPr>
            <a:xfrm>
              <a:off x="2023057" y="1051559"/>
              <a:ext cx="1734051" cy="525782"/>
              <a:chOff x="0" y="0"/>
              <a:chExt cx="1734050" cy="525780"/>
            </a:xfrm>
          </p:grpSpPr>
          <p:sp>
            <p:nvSpPr>
              <p:cNvPr id="185" name="Shape 185"/>
              <p:cNvSpPr/>
              <p:nvPr/>
            </p:nvSpPr>
            <p:spPr>
              <a:xfrm>
                <a:off x="0" y="0"/>
                <a:ext cx="1734050" cy="525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99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360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0" y="108314"/>
                <a:ext cx="1734050" cy="3091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600" dirty="0"/>
                  <a:t>Sending first notice</a:t>
                </a:r>
              </a:p>
            </p:txBody>
          </p:sp>
        </p:grpSp>
        <p:grpSp>
          <p:nvGrpSpPr>
            <p:cNvPr id="190" name="Group 190"/>
            <p:cNvGrpSpPr/>
            <p:nvPr/>
          </p:nvGrpSpPr>
          <p:grpSpPr>
            <a:xfrm>
              <a:off x="1734049" y="1577339"/>
              <a:ext cx="2312067" cy="525782"/>
              <a:chOff x="0" y="0"/>
              <a:chExt cx="2312066" cy="525780"/>
            </a:xfrm>
          </p:grpSpPr>
          <p:sp>
            <p:nvSpPr>
              <p:cNvPr id="188" name="Shape 188"/>
              <p:cNvSpPr/>
              <p:nvPr/>
            </p:nvSpPr>
            <p:spPr>
              <a:xfrm>
                <a:off x="0" y="0"/>
                <a:ext cx="2312066" cy="525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  <p:sp>
            <p:nvSpPr>
              <p:cNvPr id="189" name="Shape 189"/>
              <p:cNvSpPr/>
              <p:nvPr/>
            </p:nvSpPr>
            <p:spPr>
              <a:xfrm>
                <a:off x="0" y="108314"/>
                <a:ext cx="2312066" cy="3091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600" dirty="0"/>
                  <a:t>Making phone calls</a:t>
                </a:r>
              </a:p>
            </p:txBody>
          </p:sp>
        </p:grpSp>
        <p:grpSp>
          <p:nvGrpSpPr>
            <p:cNvPr id="193" name="Group 193"/>
            <p:cNvGrpSpPr/>
            <p:nvPr/>
          </p:nvGrpSpPr>
          <p:grpSpPr>
            <a:xfrm>
              <a:off x="1445040" y="2103119"/>
              <a:ext cx="2890084" cy="525782"/>
              <a:chOff x="0" y="0"/>
              <a:chExt cx="2890082" cy="525780"/>
            </a:xfrm>
          </p:grpSpPr>
          <p:sp>
            <p:nvSpPr>
              <p:cNvPr id="191" name="Shape 191"/>
              <p:cNvSpPr/>
              <p:nvPr/>
            </p:nvSpPr>
            <p:spPr>
              <a:xfrm>
                <a:off x="0" y="0"/>
                <a:ext cx="2890082" cy="525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216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0" y="108314"/>
                <a:ext cx="2890082" cy="3091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600" dirty="0"/>
                  <a:t>Using Scoring </a:t>
                </a:r>
              </a:p>
            </p:txBody>
          </p:sp>
        </p:grpSp>
        <p:grpSp>
          <p:nvGrpSpPr>
            <p:cNvPr id="196" name="Group 196"/>
            <p:cNvGrpSpPr/>
            <p:nvPr/>
          </p:nvGrpSpPr>
          <p:grpSpPr>
            <a:xfrm>
              <a:off x="1156032" y="2628900"/>
              <a:ext cx="3468101" cy="525781"/>
              <a:chOff x="0" y="0"/>
              <a:chExt cx="3468099" cy="525780"/>
            </a:xfrm>
          </p:grpSpPr>
          <p:sp>
            <p:nvSpPr>
              <p:cNvPr id="194" name="Shape 194"/>
              <p:cNvSpPr/>
              <p:nvPr/>
            </p:nvSpPr>
            <p:spPr>
              <a:xfrm>
                <a:off x="0" y="0"/>
                <a:ext cx="3468099" cy="525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01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79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0" y="108312"/>
                <a:ext cx="3468099" cy="3091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600" dirty="0"/>
                  <a:t>Automating the process</a:t>
                </a:r>
              </a:p>
            </p:txBody>
          </p:sp>
        </p:grpSp>
        <p:grpSp>
          <p:nvGrpSpPr>
            <p:cNvPr id="199" name="Group 199"/>
            <p:cNvGrpSpPr/>
            <p:nvPr/>
          </p:nvGrpSpPr>
          <p:grpSpPr>
            <a:xfrm>
              <a:off x="867024" y="3154679"/>
              <a:ext cx="4046117" cy="525782"/>
              <a:chOff x="0" y="0"/>
              <a:chExt cx="4046115" cy="525780"/>
            </a:xfrm>
          </p:grpSpPr>
          <p:sp>
            <p:nvSpPr>
              <p:cNvPr id="197" name="Shape 197"/>
              <p:cNvSpPr/>
              <p:nvPr/>
            </p:nvSpPr>
            <p:spPr>
              <a:xfrm>
                <a:off x="0" y="0"/>
                <a:ext cx="4046115" cy="525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57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54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0" y="108314"/>
                <a:ext cx="4046115" cy="3091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600" dirty="0"/>
                  <a:t>When will agent effort start</a:t>
                </a:r>
              </a:p>
            </p:txBody>
          </p:sp>
        </p:grpSp>
        <p:grpSp>
          <p:nvGrpSpPr>
            <p:cNvPr id="202" name="Group 202"/>
            <p:cNvGrpSpPr/>
            <p:nvPr/>
          </p:nvGrpSpPr>
          <p:grpSpPr>
            <a:xfrm>
              <a:off x="578016" y="3680459"/>
              <a:ext cx="4624133" cy="525782"/>
              <a:chOff x="0" y="0"/>
              <a:chExt cx="4624132" cy="525780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0" y="0"/>
                <a:ext cx="4624132" cy="525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49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0" y="108314"/>
                <a:ext cx="4624132" cy="3091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600" dirty="0"/>
                  <a:t>When will contact stop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289008" y="4206239"/>
              <a:ext cx="5202149" cy="525782"/>
              <a:chOff x="0" y="0"/>
              <a:chExt cx="5202148" cy="525780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0"/>
                <a:ext cx="5202148" cy="525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0" y="108314"/>
                <a:ext cx="5202148" cy="3091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600" dirty="0"/>
                  <a:t>Balance-based strategies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0" y="4732019"/>
              <a:ext cx="5780165" cy="525782"/>
              <a:chOff x="0" y="0"/>
              <a:chExt cx="5780164" cy="52578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0" y="0"/>
                <a:ext cx="5780164" cy="525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19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0" y="108313"/>
                <a:ext cx="5780164" cy="3091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600" dirty="0"/>
                  <a:t>Maximum attempts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 dirty="0"/>
          </a:p>
        </p:txBody>
      </p:sp>
      <p:sp>
        <p:nvSpPr>
          <p:cNvPr id="212" name="Shape 212"/>
          <p:cNvSpPr/>
          <p:nvPr/>
        </p:nvSpPr>
        <p:spPr>
          <a:xfrm>
            <a:off x="304800" y="381000"/>
            <a:ext cx="6629400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Contacting Your Consumers -  Contact Series</a:t>
            </a:r>
          </a:p>
        </p:txBody>
      </p:sp>
      <p:sp>
        <p:nvSpPr>
          <p:cNvPr id="213" name="Shape 213"/>
          <p:cNvSpPr/>
          <p:nvPr/>
        </p:nvSpPr>
        <p:spPr>
          <a:xfrm>
            <a:off x="304800" y="914400"/>
            <a:ext cx="8458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System Control 1 &gt; Contact series definition</a:t>
            </a:r>
          </a:p>
        </p:txBody>
      </p:sp>
      <p:sp>
        <p:nvSpPr>
          <p:cNvPr id="214" name="Shape 214"/>
          <p:cNvSpPr/>
          <p:nvPr/>
        </p:nvSpPr>
        <p:spPr>
          <a:xfrm>
            <a:off x="228600" y="1508915"/>
            <a:ext cx="85344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lang="en-US" dirty="0" smtClean="0"/>
              <a:t>Create a s</a:t>
            </a:r>
            <a:r>
              <a:rPr dirty="0" smtClean="0"/>
              <a:t>eries </a:t>
            </a:r>
            <a:r>
              <a:rPr dirty="0"/>
              <a:t>of letters or phone calls</a:t>
            </a:r>
          </a:p>
        </p:txBody>
      </p:sp>
      <p:pic>
        <p:nvPicPr>
          <p:cNvPr id="215" name="image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9104" y="2152560"/>
            <a:ext cx="6163592" cy="3968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 dirty="0"/>
          </a:p>
        </p:txBody>
      </p:sp>
      <p:sp>
        <p:nvSpPr>
          <p:cNvPr id="218" name="Shape 218"/>
          <p:cNvSpPr/>
          <p:nvPr/>
        </p:nvSpPr>
        <p:spPr>
          <a:xfrm>
            <a:off x="304800" y="381000"/>
            <a:ext cx="6629400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Contacting Your Consumers -  Contact Series</a:t>
            </a:r>
          </a:p>
        </p:txBody>
      </p:sp>
      <p:sp>
        <p:nvSpPr>
          <p:cNvPr id="219" name="Shape 219"/>
          <p:cNvSpPr/>
          <p:nvPr/>
        </p:nvSpPr>
        <p:spPr>
          <a:xfrm>
            <a:off x="304800" y="914400"/>
            <a:ext cx="8458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System Control 1 &gt; Contact series by client</a:t>
            </a:r>
          </a:p>
        </p:txBody>
      </p:sp>
      <p:sp>
        <p:nvSpPr>
          <p:cNvPr id="220" name="Shape 220"/>
          <p:cNvSpPr/>
          <p:nvPr/>
        </p:nvSpPr>
        <p:spPr>
          <a:xfrm>
            <a:off x="228600" y="1661315"/>
            <a:ext cx="85344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Tie a contact series to a client</a:t>
            </a:r>
          </a:p>
        </p:txBody>
      </p:sp>
      <p:pic>
        <p:nvPicPr>
          <p:cNvPr id="221" name="image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3276" y="2173032"/>
            <a:ext cx="4157144" cy="3917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8374345" y="6627168"/>
            <a:ext cx="167710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  <p:sp>
        <p:nvSpPr>
          <p:cNvPr id="57" name="Shape 57"/>
          <p:cNvSpPr>
            <a:spLocks noGrp="1"/>
          </p:cNvSpPr>
          <p:nvPr>
            <p:ph type="body" idx="4294967295"/>
          </p:nvPr>
        </p:nvSpPr>
        <p:spPr>
          <a:xfrm>
            <a:off x="457200" y="914400"/>
            <a:ext cx="86106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q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Loading New Business – An Overview</a:t>
            </a:r>
          </a:p>
          <a:p>
            <a:pPr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q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Understanding Standard Account Information</a:t>
            </a:r>
          </a:p>
          <a:p>
            <a:pPr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q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Storing Non-Standard Account Information</a:t>
            </a:r>
          </a:p>
          <a:p>
            <a:pPr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q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Setting Up Your Clients</a:t>
            </a:r>
          </a:p>
          <a:p>
            <a:pPr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q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Contacting Your Consumers (IDL and Automated Calls)</a:t>
            </a:r>
          </a:p>
          <a:p>
            <a:pPr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q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Assigning Accounts to Collectors</a:t>
            </a:r>
          </a:p>
          <a:p>
            <a:pPr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q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Setting Up Client Fees</a:t>
            </a:r>
          </a:p>
          <a:p>
            <a:pPr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q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Creating Business Rules To Link Multiple Accounts For A Consumer</a:t>
            </a:r>
          </a:p>
          <a:p>
            <a:pPr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q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Adding To Descriptive Information To Accounts When They Are Loaded</a:t>
            </a:r>
          </a:p>
          <a:p>
            <a:pPr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q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Organizing The Accounts To Be Worked</a:t>
            </a:r>
          </a:p>
          <a:p>
            <a:pPr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q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 smtClean="0"/>
              <a:t>Using d</a:t>
            </a:r>
            <a:r>
              <a:rPr sz="1800" dirty="0" smtClean="0"/>
              <a:t>ifferent </a:t>
            </a:r>
            <a:r>
              <a:rPr sz="1800" dirty="0"/>
              <a:t>methods of loading accounts</a:t>
            </a:r>
          </a:p>
        </p:txBody>
      </p:sp>
      <p:sp>
        <p:nvSpPr>
          <p:cNvPr id="58" name="Shape 58"/>
          <p:cNvSpPr/>
          <p:nvPr/>
        </p:nvSpPr>
        <p:spPr>
          <a:xfrm>
            <a:off x="304800" y="381000"/>
            <a:ext cx="57912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Agenda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 dirty="0"/>
          </a:p>
        </p:txBody>
      </p:sp>
      <p:sp>
        <p:nvSpPr>
          <p:cNvPr id="224" name="Shape 224"/>
          <p:cNvSpPr/>
          <p:nvPr/>
        </p:nvSpPr>
        <p:spPr>
          <a:xfrm>
            <a:off x="304800" y="381000"/>
            <a:ext cx="6629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Assigning Accounts to Collectors</a:t>
            </a:r>
          </a:p>
        </p:txBody>
      </p:sp>
      <p:sp>
        <p:nvSpPr>
          <p:cNvPr id="225" name="Shape 225"/>
          <p:cNvSpPr/>
          <p:nvPr/>
        </p:nvSpPr>
        <p:spPr>
          <a:xfrm>
            <a:off x="304800" y="838200"/>
            <a:ext cx="8458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System Control 1 &gt; Collector work groups</a:t>
            </a:r>
          </a:p>
        </p:txBody>
      </p:sp>
      <p:sp>
        <p:nvSpPr>
          <p:cNvPr id="226" name="Shape 226"/>
          <p:cNvSpPr/>
          <p:nvPr/>
        </p:nvSpPr>
        <p:spPr>
          <a:xfrm>
            <a:off x="207744" y="1290632"/>
            <a:ext cx="8534401" cy="1192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Linked to a client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</a:t>
            </a:r>
            <a:r>
              <a:rPr lang="en-US" dirty="0" smtClean="0"/>
              <a:t>Set up for s</a:t>
            </a:r>
            <a:r>
              <a:rPr dirty="0" smtClean="0"/>
              <a:t>mall </a:t>
            </a:r>
            <a:r>
              <a:rPr dirty="0"/>
              <a:t>and large balance collectors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Assign based on existence of a phone number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Set up a single virtual agent for a pool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28" y="2591140"/>
            <a:ext cx="5028571" cy="396952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 dirty="0"/>
          </a:p>
        </p:txBody>
      </p:sp>
      <p:sp>
        <p:nvSpPr>
          <p:cNvPr id="229" name="Shape 229"/>
          <p:cNvSpPr/>
          <p:nvPr/>
        </p:nvSpPr>
        <p:spPr>
          <a:xfrm>
            <a:off x="304800" y="76199"/>
            <a:ext cx="7010400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Setting Up Client Fees and Remit Rules</a:t>
            </a:r>
            <a:br>
              <a:rPr dirty="0"/>
            </a:br>
            <a:r>
              <a:rPr dirty="0"/>
              <a:t>(Standard Rates or Fee Schedules)</a:t>
            </a:r>
          </a:p>
        </p:txBody>
      </p:sp>
      <p:sp>
        <p:nvSpPr>
          <p:cNvPr id="230" name="Shape 230"/>
          <p:cNvSpPr/>
          <p:nvPr/>
        </p:nvSpPr>
        <p:spPr>
          <a:xfrm>
            <a:off x="304800" y="838200"/>
            <a:ext cx="8458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Management menu </a:t>
            </a:r>
            <a:r>
              <a:rPr dirty="0" smtClean="0"/>
              <a:t>Client </a:t>
            </a:r>
            <a:r>
              <a:rPr lang="en-US" dirty="0" smtClean="0"/>
              <a:t>u</a:t>
            </a:r>
            <a:r>
              <a:rPr dirty="0" smtClean="0"/>
              <a:t>pdate </a:t>
            </a:r>
            <a:r>
              <a:rPr dirty="0"/>
              <a:t>&gt; </a:t>
            </a:r>
            <a:r>
              <a:rPr lang="en-US" dirty="0" smtClean="0"/>
              <a:t>(Page 2)</a:t>
            </a:r>
            <a:endParaRPr dirty="0"/>
          </a:p>
        </p:txBody>
      </p:sp>
      <p:sp>
        <p:nvSpPr>
          <p:cNvPr id="231" name="Shape 231"/>
          <p:cNvSpPr/>
          <p:nvPr/>
        </p:nvSpPr>
        <p:spPr>
          <a:xfrm>
            <a:off x="207744" y="1257288"/>
            <a:ext cx="8534401" cy="9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Simple commission (high and low rate) or fee codes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Rate is kept at account level and can be changed by the system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  </a:t>
            </a:r>
            <a:r>
              <a:rPr dirty="0" smtClean="0"/>
              <a:t>Separate </a:t>
            </a:r>
            <a:r>
              <a:rPr dirty="0"/>
              <a:t>statements by balance type or type of payment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60" y="2210139"/>
            <a:ext cx="5901428" cy="435523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 dirty="0"/>
          </a:p>
        </p:txBody>
      </p:sp>
      <p:sp>
        <p:nvSpPr>
          <p:cNvPr id="234" name="Shape 234"/>
          <p:cNvSpPr/>
          <p:nvPr/>
        </p:nvSpPr>
        <p:spPr>
          <a:xfrm>
            <a:off x="304800" y="76199"/>
            <a:ext cx="6629400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Creating Business Rules To Link Multiple Accounts For A Single Consumer</a:t>
            </a:r>
          </a:p>
        </p:txBody>
      </p:sp>
      <p:sp>
        <p:nvSpPr>
          <p:cNvPr id="235" name="Shape 235"/>
          <p:cNvSpPr/>
          <p:nvPr/>
        </p:nvSpPr>
        <p:spPr>
          <a:xfrm>
            <a:off x="304800" y="838200"/>
            <a:ext cx="8458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System Control 1 &gt; Account linking parameters</a:t>
            </a:r>
          </a:p>
        </p:txBody>
      </p:sp>
      <p:sp>
        <p:nvSpPr>
          <p:cNvPr id="236" name="Shape 236"/>
          <p:cNvSpPr/>
          <p:nvPr/>
        </p:nvSpPr>
        <p:spPr>
          <a:xfrm>
            <a:off x="207744" y="1240194"/>
            <a:ext cx="8534401" cy="1685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Limit linking based on client, client type and other rules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Uses a point system to determine if accounts should link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Links during nightly process to existing accounts using the “points structure” set </a:t>
            </a:r>
            <a:r>
              <a:rPr dirty="0" smtClean="0"/>
              <a:t>up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dirty="0" smtClean="0"/>
              <a:t>in</a:t>
            </a:r>
            <a:r>
              <a:rPr lang="en-US" dirty="0" smtClean="0"/>
              <a:t> </a:t>
            </a:r>
            <a:r>
              <a:rPr dirty="0" smtClean="0"/>
              <a:t>the </a:t>
            </a:r>
            <a:r>
              <a:rPr dirty="0"/>
              <a:t>account linking parameters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lang="en-US" dirty="0" smtClean="0"/>
              <a:t> </a:t>
            </a:r>
            <a:r>
              <a:rPr dirty="0" smtClean="0"/>
              <a:t>Apply </a:t>
            </a:r>
            <a:r>
              <a:rPr dirty="0"/>
              <a:t>smart codes to the new account based on successful linking as </a:t>
            </a:r>
            <a:r>
              <a:rPr dirty="0" smtClean="0"/>
              <a:t>we</a:t>
            </a:r>
            <a:r>
              <a:rPr lang="en-US" dirty="0" smtClean="0"/>
              <a:t>ll as if no  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dirty="0" smtClean="0"/>
              <a:t>linking</a:t>
            </a:r>
            <a:r>
              <a:rPr lang="en-US" dirty="0" smtClean="0"/>
              <a:t> occurs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39" y="2875598"/>
            <a:ext cx="5171429" cy="36857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 dirty="0"/>
          </a:p>
        </p:txBody>
      </p:sp>
      <p:sp>
        <p:nvSpPr>
          <p:cNvPr id="239" name="Shape 239"/>
          <p:cNvSpPr/>
          <p:nvPr/>
        </p:nvSpPr>
        <p:spPr>
          <a:xfrm>
            <a:off x="304800" y="76199"/>
            <a:ext cx="6629400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Adding To Descriptive Information To Accounts When They Are Loaded</a:t>
            </a:r>
          </a:p>
        </p:txBody>
      </p:sp>
      <p:sp>
        <p:nvSpPr>
          <p:cNvPr id="240" name="Shape 240"/>
          <p:cNvSpPr/>
          <p:nvPr/>
        </p:nvSpPr>
        <p:spPr>
          <a:xfrm>
            <a:off x="304800" y="838200"/>
            <a:ext cx="8458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System Control 1 &gt; Description codes</a:t>
            </a:r>
          </a:p>
        </p:txBody>
      </p:sp>
      <p:sp>
        <p:nvSpPr>
          <p:cNvPr id="241" name="Shape 241"/>
          <p:cNvSpPr/>
          <p:nvPr/>
        </p:nvSpPr>
        <p:spPr>
          <a:xfrm>
            <a:off x="207744" y="1214436"/>
            <a:ext cx="8534401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</a:t>
            </a:r>
            <a:r>
              <a:rPr lang="en-US" dirty="0" smtClean="0"/>
              <a:t>Create </a:t>
            </a:r>
            <a:r>
              <a:rPr dirty="0" smtClean="0"/>
              <a:t>User-defined </a:t>
            </a:r>
            <a:r>
              <a:rPr dirty="0"/>
              <a:t>description codes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  </a:t>
            </a:r>
            <a:r>
              <a:rPr dirty="0" smtClean="0"/>
              <a:t>Used </a:t>
            </a:r>
            <a:r>
              <a:rPr dirty="0"/>
              <a:t>in decision-making and agent interfaces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84" y="1971974"/>
            <a:ext cx="6161905" cy="45714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 dirty="0"/>
          </a:p>
        </p:txBody>
      </p:sp>
      <p:sp>
        <p:nvSpPr>
          <p:cNvPr id="244" name="Shape 244"/>
          <p:cNvSpPr/>
          <p:nvPr/>
        </p:nvSpPr>
        <p:spPr>
          <a:xfrm>
            <a:off x="304800" y="381000"/>
            <a:ext cx="6629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Organizing The Accounts To Be Worked</a:t>
            </a:r>
          </a:p>
        </p:txBody>
      </p:sp>
      <p:sp>
        <p:nvSpPr>
          <p:cNvPr id="245" name="Shape 245"/>
          <p:cNvSpPr/>
          <p:nvPr/>
        </p:nvSpPr>
        <p:spPr>
          <a:xfrm>
            <a:off x="304800" y="838200"/>
            <a:ext cx="8458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System Control 2 &gt; QCat codes</a:t>
            </a:r>
          </a:p>
        </p:txBody>
      </p:sp>
      <p:sp>
        <p:nvSpPr>
          <p:cNvPr id="246" name="Shape 246"/>
          <p:cNvSpPr/>
          <p:nvPr/>
        </p:nvSpPr>
        <p:spPr>
          <a:xfrm>
            <a:off x="207744" y="1371592"/>
            <a:ext cx="8534401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Simple and powerful Queue Category </a:t>
            </a:r>
            <a:r>
              <a:rPr lang="en-US" dirty="0" smtClean="0"/>
              <a:t> (QCat) </a:t>
            </a:r>
            <a:r>
              <a:rPr dirty="0" smtClean="0"/>
              <a:t>code</a:t>
            </a:r>
            <a:endParaRPr dirty="0"/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Manage accounts within your queues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21" y="2310106"/>
            <a:ext cx="5700000" cy="414857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 dirty="0"/>
          </a:p>
        </p:txBody>
      </p:sp>
      <p:sp>
        <p:nvSpPr>
          <p:cNvPr id="249" name="Shape 249"/>
          <p:cNvSpPr/>
          <p:nvPr/>
        </p:nvSpPr>
        <p:spPr>
          <a:xfrm>
            <a:off x="304800" y="76199"/>
            <a:ext cx="6629400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Automating Processes When Accounts Are Being Posted</a:t>
            </a:r>
          </a:p>
        </p:txBody>
      </p:sp>
      <p:sp>
        <p:nvSpPr>
          <p:cNvPr id="250" name="Shape 250"/>
          <p:cNvSpPr/>
          <p:nvPr/>
        </p:nvSpPr>
        <p:spPr>
          <a:xfrm>
            <a:off x="304800" y="838200"/>
            <a:ext cx="8458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System Control 1 &gt; Smart codes</a:t>
            </a:r>
            <a:endParaRPr dirty="0"/>
          </a:p>
        </p:txBody>
      </p:sp>
      <p:sp>
        <p:nvSpPr>
          <p:cNvPr id="251" name="Shape 251"/>
          <p:cNvSpPr/>
          <p:nvPr/>
        </p:nvSpPr>
        <p:spPr>
          <a:xfrm>
            <a:off x="207744" y="1214433"/>
            <a:ext cx="8534401" cy="1192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b="1" dirty="0"/>
              <a:t>Thinking before you even start </a:t>
            </a:r>
            <a:r>
              <a:rPr lang="en-US" b="1" dirty="0" smtClean="0"/>
              <a:t>work!</a:t>
            </a:r>
          </a:p>
          <a:p>
            <a:pPr marL="1085850" lvl="8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Apply </a:t>
            </a:r>
            <a:r>
              <a:rPr dirty="0"/>
              <a:t>smart codes</a:t>
            </a:r>
          </a:p>
          <a:p>
            <a:pPr marL="1085850" lvl="5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Add </a:t>
            </a:r>
            <a:r>
              <a:rPr dirty="0"/>
              <a:t>description codes</a:t>
            </a:r>
          </a:p>
          <a:p>
            <a:pPr marL="1085850" lvl="5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Schedule future</a:t>
            </a:r>
            <a:r>
              <a:rPr lang="en-US" dirty="0" smtClean="0"/>
              <a:t> </a:t>
            </a:r>
            <a:r>
              <a:rPr dirty="0" smtClean="0"/>
              <a:t>action </a:t>
            </a:r>
            <a:r>
              <a:rPr dirty="0"/>
              <a:t>(Smart Code Series)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20" y="2526987"/>
            <a:ext cx="4952381" cy="399238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 dirty="0"/>
          </a:p>
        </p:txBody>
      </p:sp>
      <p:sp>
        <p:nvSpPr>
          <p:cNvPr id="254" name="Shape 254"/>
          <p:cNvSpPr/>
          <p:nvPr/>
        </p:nvSpPr>
        <p:spPr>
          <a:xfrm>
            <a:off x="290512" y="94995"/>
            <a:ext cx="662940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Entering Accounts </a:t>
            </a:r>
            <a:r>
              <a:rPr dirty="0" smtClean="0"/>
              <a:t>Manually</a:t>
            </a:r>
            <a:r>
              <a:rPr lang="en-US" dirty="0"/>
              <a:t> - Options </a:t>
            </a:r>
            <a:r>
              <a:rPr lang="en-US" dirty="0" smtClean="0"/>
              <a:t>For Smaller Companies</a:t>
            </a:r>
            <a:endParaRPr lang="en-US" dirty="0"/>
          </a:p>
        </p:txBody>
      </p:sp>
      <p:sp>
        <p:nvSpPr>
          <p:cNvPr id="255" name="Shape 255"/>
          <p:cNvSpPr/>
          <p:nvPr/>
        </p:nvSpPr>
        <p:spPr>
          <a:xfrm>
            <a:off x="304800" y="838200"/>
            <a:ext cx="8458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On-Line </a:t>
            </a:r>
            <a:r>
              <a:rPr lang="en-US" dirty="0"/>
              <a:t>Client Menu</a:t>
            </a:r>
          </a:p>
        </p:txBody>
      </p:sp>
      <p:sp>
        <p:nvSpPr>
          <p:cNvPr id="256" name="Shape 256"/>
          <p:cNvSpPr/>
          <p:nvPr/>
        </p:nvSpPr>
        <p:spPr>
          <a:xfrm>
            <a:off x="207744" y="1220990"/>
            <a:ext cx="8807669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Enter, edit and post accounts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</a:t>
            </a:r>
            <a:r>
              <a:rPr lang="en-US" dirty="0"/>
              <a:t>A</a:t>
            </a:r>
            <a:r>
              <a:rPr dirty="0" smtClean="0"/>
              <a:t>llow </a:t>
            </a:r>
            <a:r>
              <a:rPr dirty="0"/>
              <a:t>clients to enter accounts directly into the system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8397" y="2129996"/>
            <a:ext cx="8269835" cy="4450891"/>
            <a:chOff x="388397" y="2129996"/>
            <a:chExt cx="8269835" cy="44508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08" y="2594818"/>
              <a:ext cx="2171429" cy="109714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776253" y="2129996"/>
              <a:ext cx="7881979" cy="3517533"/>
              <a:chOff x="776253" y="2129996"/>
              <a:chExt cx="7881979" cy="351753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803737" y="2129996"/>
                <a:ext cx="5854495" cy="3517533"/>
                <a:chOff x="2603705" y="1844238"/>
                <a:chExt cx="5854495" cy="3517533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03705" y="1844238"/>
                  <a:ext cx="2257143" cy="1394285"/>
                </a:xfrm>
                <a:prstGeom prst="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8200" y="2361771"/>
                  <a:ext cx="3920000" cy="3000000"/>
                </a:xfrm>
                <a:prstGeom prst="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776253" y="3067437"/>
                <a:ext cx="1065247" cy="210182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cxnSp>
            <p:nvCxnSpPr>
              <p:cNvPr id="14" name="Elbow Connector 13"/>
              <p:cNvCxnSpPr>
                <a:stCxn id="18" idx="3"/>
                <a:endCxn id="5" idx="0"/>
              </p:cNvCxnSpPr>
              <p:nvPr/>
            </p:nvCxnSpPr>
            <p:spPr>
              <a:xfrm flipV="1">
                <a:off x="1841500" y="2129996"/>
                <a:ext cx="2090809" cy="1042532"/>
              </a:xfrm>
              <a:prstGeom prst="bentConnector4">
                <a:avLst>
                  <a:gd name="adj1" fmla="val 23011"/>
                  <a:gd name="adj2" fmla="val 121927"/>
                </a:avLst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88397" y="3318253"/>
              <a:ext cx="4172381" cy="3262634"/>
              <a:chOff x="388397" y="3318253"/>
              <a:chExt cx="4172381" cy="326263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397" y="4222316"/>
                <a:ext cx="4172381" cy="2358571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73083" y="3318253"/>
                <a:ext cx="1068417" cy="210182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cxnSp>
            <p:nvCxnSpPr>
              <p:cNvPr id="23" name="Elbow Connector 22"/>
              <p:cNvCxnSpPr>
                <a:stCxn id="17" idx="3"/>
                <a:endCxn id="4" idx="0"/>
              </p:cNvCxnSpPr>
              <p:nvPr/>
            </p:nvCxnSpPr>
            <p:spPr>
              <a:xfrm>
                <a:off x="1841500" y="3423344"/>
                <a:ext cx="633088" cy="798972"/>
              </a:xfrm>
              <a:prstGeom prst="bentConnector2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 dirty="0"/>
          </a:p>
        </p:txBody>
      </p:sp>
      <p:sp>
        <p:nvSpPr>
          <p:cNvPr id="259" name="Shape 259"/>
          <p:cNvSpPr/>
          <p:nvPr/>
        </p:nvSpPr>
        <p:spPr>
          <a:xfrm>
            <a:off x="304800" y="381000"/>
            <a:ext cx="6629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Loading New Business Through I-Load</a:t>
            </a:r>
          </a:p>
        </p:txBody>
      </p:sp>
      <p:sp>
        <p:nvSpPr>
          <p:cNvPr id="260" name="Shape 260"/>
          <p:cNvSpPr/>
          <p:nvPr/>
        </p:nvSpPr>
        <p:spPr>
          <a:xfrm>
            <a:off x="304800" y="838200"/>
            <a:ext cx="8458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Special options menu </a:t>
            </a:r>
            <a:r>
              <a:rPr lang="en-US" dirty="0" smtClean="0"/>
              <a:t> </a:t>
            </a:r>
            <a:r>
              <a:rPr dirty="0" smtClean="0"/>
              <a:t>&gt; </a:t>
            </a:r>
            <a:r>
              <a:rPr dirty="0"/>
              <a:t>I-Load Options</a:t>
            </a:r>
          </a:p>
        </p:txBody>
      </p:sp>
      <p:sp>
        <p:nvSpPr>
          <p:cNvPr id="261" name="Shape 261"/>
          <p:cNvSpPr/>
          <p:nvPr/>
        </p:nvSpPr>
        <p:spPr>
          <a:xfrm>
            <a:off x="207744" y="1320800"/>
            <a:ext cx="8534401" cy="1438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</a:t>
            </a:r>
            <a:r>
              <a:rPr lang="en-US" dirty="0" smtClean="0"/>
              <a:t>Use </a:t>
            </a:r>
            <a:r>
              <a:rPr dirty="0" smtClean="0"/>
              <a:t>“I-Load</a:t>
            </a:r>
            <a:r>
              <a:rPr dirty="0"/>
              <a:t>”, an optional ETL (extract, transform, load) module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Allows the user to create, manage and execute new business </a:t>
            </a:r>
            <a:r>
              <a:rPr dirty="0" smtClean="0"/>
              <a:t>loads</a:t>
            </a:r>
            <a:endParaRPr dirty="0"/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</a:t>
            </a:r>
            <a:r>
              <a:rPr lang="en-US" dirty="0" smtClean="0"/>
              <a:t>Train n</a:t>
            </a:r>
            <a:r>
              <a:rPr dirty="0" smtClean="0"/>
              <a:t>on-technical </a:t>
            </a:r>
            <a:r>
              <a:rPr dirty="0"/>
              <a:t>people </a:t>
            </a:r>
            <a:r>
              <a:rPr dirty="0" smtClean="0"/>
              <a:t>to </a:t>
            </a:r>
            <a:r>
              <a:rPr dirty="0"/>
              <a:t>load client data into the </a:t>
            </a:r>
            <a:r>
              <a:rPr dirty="0" smtClean="0"/>
              <a:t>system</a:t>
            </a:r>
            <a:endParaRPr dirty="0"/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</a:t>
            </a:r>
            <a:r>
              <a:rPr lang="en-US" dirty="0"/>
              <a:t>L</a:t>
            </a:r>
            <a:r>
              <a:rPr dirty="0" smtClean="0"/>
              <a:t>oad information</a:t>
            </a:r>
            <a:r>
              <a:rPr lang="en-US" dirty="0" smtClean="0"/>
              <a:t> </a:t>
            </a:r>
            <a:r>
              <a:rPr dirty="0" smtClean="0"/>
              <a:t>directly</a:t>
            </a:r>
            <a:r>
              <a:rPr lang="en-US" dirty="0" smtClean="0"/>
              <a:t> </a:t>
            </a:r>
            <a:r>
              <a:rPr dirty="0" smtClean="0"/>
              <a:t>to </a:t>
            </a:r>
            <a:r>
              <a:rPr dirty="0"/>
              <a:t>the User Defined Windows, </a:t>
            </a:r>
            <a:r>
              <a:rPr b="1" dirty="0" smtClean="0"/>
              <a:t>F16</a:t>
            </a:r>
            <a:r>
              <a:rPr lang="en-US" dirty="0" smtClean="0"/>
              <a:t>-</a:t>
            </a:r>
            <a:r>
              <a:rPr dirty="0" smtClean="0"/>
              <a:t>Insuran</a:t>
            </a:r>
            <a:r>
              <a:rPr lang="en-US" dirty="0" smtClean="0"/>
              <a:t>ce </a:t>
            </a:r>
            <a:r>
              <a:rPr dirty="0" smtClean="0"/>
              <a:t>screen</a:t>
            </a:r>
            <a:r>
              <a:rPr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b="1" dirty="0" smtClean="0"/>
              <a:t>Tab </a:t>
            </a:r>
            <a:r>
              <a:rPr b="1" dirty="0"/>
              <a:t>+ </a:t>
            </a:r>
            <a:r>
              <a:rPr dirty="0"/>
              <a:t>window </a:t>
            </a:r>
            <a:r>
              <a:rPr dirty="0" smtClean="0"/>
              <a:t>(</a:t>
            </a:r>
            <a:r>
              <a:rPr lang="en-US" dirty="0" smtClean="0"/>
              <a:t>O</a:t>
            </a:r>
            <a:r>
              <a:rPr dirty="0" smtClean="0"/>
              <a:t>ther </a:t>
            </a:r>
            <a:r>
              <a:rPr dirty="0"/>
              <a:t>phones) etc.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8914" y="2860223"/>
            <a:ext cx="7495796" cy="3676272"/>
            <a:chOff x="1165314" y="2885623"/>
            <a:chExt cx="7495796" cy="36762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538" y="3056181"/>
              <a:ext cx="5228572" cy="350571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grpSp>
          <p:nvGrpSpPr>
            <p:cNvPr id="13" name="Group 12"/>
            <p:cNvGrpSpPr/>
            <p:nvPr/>
          </p:nvGrpSpPr>
          <p:grpSpPr>
            <a:xfrm>
              <a:off x="1165314" y="2885623"/>
              <a:ext cx="4881510" cy="933333"/>
              <a:chOff x="1165314" y="2885623"/>
              <a:chExt cx="4881510" cy="93333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5314" y="2885623"/>
                <a:ext cx="1428571" cy="933333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333500" y="3352289"/>
                <a:ext cx="1143000" cy="305311"/>
              </a:xfrm>
              <a:prstGeom prst="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cxnSp>
            <p:nvCxnSpPr>
              <p:cNvPr id="12" name="Elbow Connector 11"/>
              <p:cNvCxnSpPr>
                <a:stCxn id="8" idx="3"/>
                <a:endCxn id="3" idx="0"/>
              </p:cNvCxnSpPr>
              <p:nvPr/>
            </p:nvCxnSpPr>
            <p:spPr>
              <a:xfrm flipV="1">
                <a:off x="2476500" y="3056181"/>
                <a:ext cx="3570324" cy="448764"/>
              </a:xfrm>
              <a:prstGeom prst="bentConnector4">
                <a:avLst>
                  <a:gd name="adj1" fmla="val 13389"/>
                  <a:gd name="adj2" fmla="val 150940"/>
                </a:avLst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 dirty="0"/>
          </a:p>
        </p:txBody>
      </p:sp>
      <p:sp>
        <p:nvSpPr>
          <p:cNvPr id="264" name="Shape 264"/>
          <p:cNvSpPr/>
          <p:nvPr/>
        </p:nvSpPr>
        <p:spPr>
          <a:xfrm>
            <a:off x="304800" y="381000"/>
            <a:ext cx="6629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Loading New Business With Custom Code</a:t>
            </a:r>
          </a:p>
        </p:txBody>
      </p:sp>
      <p:sp>
        <p:nvSpPr>
          <p:cNvPr id="266" name="Shape 266"/>
          <p:cNvSpPr/>
          <p:nvPr/>
        </p:nvSpPr>
        <p:spPr>
          <a:xfrm>
            <a:off x="137426" y="1485900"/>
            <a:ext cx="8652313" cy="2139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Clients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need to send their details to </a:t>
            </a:r>
            <a:r>
              <a:rPr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project@quantrax.com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 the form of a flat file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delimited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Quantrax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will write new business loads according to the specification (after clarifying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doubts with the client) and will transmit the code to the client's modification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Clients that have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loads,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convert them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new system and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prior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date of final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 dirty="0"/>
          </a:p>
        </p:txBody>
      </p:sp>
      <p:sp>
        <p:nvSpPr>
          <p:cNvPr id="269" name="Shape 269"/>
          <p:cNvSpPr/>
          <p:nvPr/>
        </p:nvSpPr>
        <p:spPr>
          <a:xfrm>
            <a:off x="304800" y="381000"/>
            <a:ext cx="60960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Exercises – Loading New Business</a:t>
            </a:r>
          </a:p>
        </p:txBody>
      </p:sp>
      <p:sp>
        <p:nvSpPr>
          <p:cNvPr id="270" name="Shape 270"/>
          <p:cNvSpPr/>
          <p:nvPr/>
        </p:nvSpPr>
        <p:spPr>
          <a:xfrm>
            <a:off x="457200" y="762000"/>
            <a:ext cx="8229600" cy="5619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400"/>
              </a:spcBef>
              <a:defRPr sz="1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457200" indent="-457200">
              <a:spcBef>
                <a:spcPts val="300"/>
              </a:spcBef>
              <a:defRPr sz="1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 your system, use COMPANY 99</a:t>
            </a:r>
            <a:br>
              <a:rPr dirty="0"/>
            </a:br>
            <a:r>
              <a:rPr dirty="0">
                <a:solidFill>
                  <a:srgbClr val="000000"/>
                </a:solidFill>
              </a:rPr>
              <a:t> </a:t>
            </a:r>
          </a:p>
          <a:p>
            <a:pPr marL="342900" indent="-342900">
              <a:buSzPct val="100000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Enter an account using your test client code that includes the following information:</a:t>
            </a:r>
          </a:p>
          <a:p>
            <a:pPr marL="800100" lvl="1" indent="-34290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First and last name</a:t>
            </a:r>
          </a:p>
          <a:p>
            <a:pPr marL="800100" lvl="1" indent="-34290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Address</a:t>
            </a:r>
          </a:p>
          <a:p>
            <a:pPr marL="800100" lvl="1" indent="-34290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Social security number</a:t>
            </a:r>
          </a:p>
          <a:p>
            <a:pPr marL="800100" lvl="1" indent="-34290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Date of birth</a:t>
            </a:r>
          </a:p>
          <a:p>
            <a:pPr marL="800100" lvl="1" indent="-34290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Home and work phone number</a:t>
            </a:r>
          </a:p>
          <a:p>
            <a:pPr marL="800100" lvl="1" indent="-34290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Client account number</a:t>
            </a:r>
          </a:p>
          <a:p>
            <a:pPr marL="800100" lvl="1" indent="-34290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Amount placed is $500.00</a:t>
            </a:r>
          </a:p>
          <a:p>
            <a:pPr marL="800100" lvl="1" indent="-34290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Last transaction date</a:t>
            </a:r>
          </a:p>
          <a:p>
            <a:pPr marL="800100" lvl="1" indent="-34290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Description code of CH</a:t>
            </a:r>
            <a:br>
              <a:rPr dirty="0"/>
            </a:br>
            <a:endParaRPr dirty="0"/>
          </a:p>
          <a:p>
            <a:pPr marL="342900" indent="-342900">
              <a:buSzPct val="100000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Review the account and see what contact series is setup on the account; does it match what is setup on the client master?   </a:t>
            </a:r>
            <a:br>
              <a:rPr dirty="0"/>
            </a:br>
            <a:endParaRPr dirty="0"/>
          </a:p>
          <a:p>
            <a:pPr marL="342900" indent="-342900">
              <a:buSzPct val="100000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What are the owner and worker assigned to the account? </a:t>
            </a:r>
            <a:br>
              <a:rPr dirty="0"/>
            </a:br>
            <a:r>
              <a:rPr dirty="0"/>
              <a:t> </a:t>
            </a:r>
          </a:p>
          <a:p>
            <a:pPr marL="342900" indent="-342900">
              <a:buSzPct val="100000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Does it match what is setup in the work group?  </a:t>
            </a:r>
            <a:br>
              <a:rPr dirty="0"/>
            </a:br>
            <a:endParaRPr dirty="0"/>
          </a:p>
          <a:p>
            <a:pPr marL="342900" indent="-342900">
              <a:buSzPct val="100000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Did the CH description code get added to the account?</a:t>
            </a:r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/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8374345" y="6627168"/>
            <a:ext cx="167710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sp>
        <p:nvSpPr>
          <p:cNvPr id="61" name="Shape 61"/>
          <p:cNvSpPr/>
          <p:nvPr/>
        </p:nvSpPr>
        <p:spPr>
          <a:xfrm>
            <a:off x="304800" y="381000"/>
            <a:ext cx="57912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Loading New Business – An Overview</a:t>
            </a:r>
          </a:p>
        </p:txBody>
      </p:sp>
      <p:grpSp>
        <p:nvGrpSpPr>
          <p:cNvPr id="71" name="Group 71"/>
          <p:cNvGrpSpPr/>
          <p:nvPr/>
        </p:nvGrpSpPr>
        <p:grpSpPr>
          <a:xfrm>
            <a:off x="914399" y="1239082"/>
            <a:ext cx="7086602" cy="4825123"/>
            <a:chOff x="0" y="0"/>
            <a:chExt cx="7086600" cy="4825121"/>
          </a:xfrm>
        </p:grpSpPr>
        <p:sp>
          <p:nvSpPr>
            <p:cNvPr id="62" name="Shape 62"/>
            <p:cNvSpPr/>
            <p:nvPr/>
          </p:nvSpPr>
          <p:spPr>
            <a:xfrm>
              <a:off x="-1" y="-1"/>
              <a:ext cx="2300846" cy="4825123"/>
            </a:xfrm>
            <a:prstGeom prst="roundRect">
              <a:avLst>
                <a:gd name="adj" fmla="val 7500"/>
              </a:avLst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63" name="Shape 63"/>
            <p:cNvSpPr/>
            <p:nvPr/>
          </p:nvSpPr>
          <p:spPr>
            <a:xfrm>
              <a:off x="115042" y="114230"/>
              <a:ext cx="2070761" cy="1850545"/>
            </a:xfrm>
            <a:prstGeom prst="roundRect">
              <a:avLst>
                <a:gd name="adj" fmla="val 75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64" name="Shape 64"/>
            <p:cNvSpPr/>
            <p:nvPr/>
          </p:nvSpPr>
          <p:spPr>
            <a:xfrm>
              <a:off x="-1" y="2998613"/>
              <a:ext cx="2300846" cy="79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Manual Account Entry</a:t>
              </a:r>
            </a:p>
          </p:txBody>
        </p:sp>
        <p:sp>
          <p:nvSpPr>
            <p:cNvPr id="65" name="Shape 65"/>
            <p:cNvSpPr/>
            <p:nvPr/>
          </p:nvSpPr>
          <p:spPr>
            <a:xfrm>
              <a:off x="2392878" y="-1"/>
              <a:ext cx="2300845" cy="4825123"/>
            </a:xfrm>
            <a:prstGeom prst="roundRect">
              <a:avLst>
                <a:gd name="adj" fmla="val 7500"/>
              </a:avLst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66" name="Shape 66"/>
            <p:cNvSpPr/>
            <p:nvPr/>
          </p:nvSpPr>
          <p:spPr>
            <a:xfrm>
              <a:off x="2507920" y="114230"/>
              <a:ext cx="2070761" cy="1850545"/>
            </a:xfrm>
            <a:prstGeom prst="roundRect">
              <a:avLst>
                <a:gd name="adj" fmla="val 7500"/>
              </a:avLst>
            </a:prstGeom>
            <a:blipFill rotWithShape="1">
              <a:blip r:embed="rId3"/>
              <a:srcRect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67" name="Shape 67"/>
            <p:cNvSpPr/>
            <p:nvPr/>
          </p:nvSpPr>
          <p:spPr>
            <a:xfrm>
              <a:off x="2392878" y="3176413"/>
              <a:ext cx="2300845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I-Load</a:t>
              </a:r>
            </a:p>
          </p:txBody>
        </p:sp>
        <p:sp>
          <p:nvSpPr>
            <p:cNvPr id="68" name="Shape 68"/>
            <p:cNvSpPr/>
            <p:nvPr/>
          </p:nvSpPr>
          <p:spPr>
            <a:xfrm>
              <a:off x="4785756" y="-1"/>
              <a:ext cx="2300845" cy="4825123"/>
            </a:xfrm>
            <a:prstGeom prst="roundRect">
              <a:avLst>
                <a:gd name="adj" fmla="val 7500"/>
              </a:avLst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69" name="Shape 69"/>
            <p:cNvSpPr/>
            <p:nvPr/>
          </p:nvSpPr>
          <p:spPr>
            <a:xfrm>
              <a:off x="4900798" y="114230"/>
              <a:ext cx="2070761" cy="1850545"/>
            </a:xfrm>
            <a:prstGeom prst="roundRect">
              <a:avLst>
                <a:gd name="adj" fmla="val 7500"/>
              </a:avLst>
            </a:prstGeom>
            <a:blipFill rotWithShape="1">
              <a:blip r:embed="rId4"/>
              <a:srcRect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70" name="Shape 70"/>
            <p:cNvSpPr/>
            <p:nvPr/>
          </p:nvSpPr>
          <p:spPr>
            <a:xfrm>
              <a:off x="4785756" y="3176413"/>
              <a:ext cx="2300845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Custom Code</a:t>
              </a:r>
            </a:p>
          </p:txBody>
        </p:sp>
      </p:grp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sldNum" sz="quarter" idx="2"/>
          </p:nvPr>
        </p:nvSpPr>
        <p:spPr>
          <a:xfrm>
            <a:off x="8342561" y="6627168"/>
            <a:ext cx="231278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 dirty="0"/>
          </a:p>
        </p:txBody>
      </p:sp>
      <p:sp>
        <p:nvSpPr>
          <p:cNvPr id="273" name="Shape 273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905000"/>
          </a:xfrm>
          <a:prstGeom prst="rect">
            <a:avLst/>
          </a:prstGeom>
        </p:spPr>
        <p:txBody>
          <a:bodyPr/>
          <a:lstStyle/>
          <a:p>
            <a:pPr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RMEx Management Training:</a:t>
            </a:r>
            <a:br>
              <a:rPr dirty="0"/>
            </a:br>
            <a:r>
              <a:rPr dirty="0"/>
              <a:t>Loading New Business</a:t>
            </a:r>
            <a:br>
              <a:rPr dirty="0"/>
            </a:br>
            <a:endParaRPr dirty="0"/>
          </a:p>
        </p:txBody>
      </p:sp>
      <p:sp>
        <p:nvSpPr>
          <p:cNvPr id="274" name="Shape 274"/>
          <p:cNvSpPr/>
          <p:nvPr/>
        </p:nvSpPr>
        <p:spPr>
          <a:xfrm>
            <a:off x="3352800" y="3810000"/>
            <a:ext cx="25146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r>
              <a:rPr dirty="0"/>
              <a:t>Thank you!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8374345" y="6627168"/>
            <a:ext cx="167710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 dirty="0"/>
          </a:p>
        </p:txBody>
      </p:sp>
      <p:sp>
        <p:nvSpPr>
          <p:cNvPr id="74" name="Shape 74"/>
          <p:cNvSpPr/>
          <p:nvPr/>
        </p:nvSpPr>
        <p:spPr>
          <a:xfrm>
            <a:off x="304800" y="381000"/>
            <a:ext cx="57912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Understanding Standard Account Information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2267" y="1016094"/>
            <a:ext cx="7878865" cy="5362787"/>
            <a:chOff x="772267" y="1016094"/>
            <a:chExt cx="7878865" cy="5362787"/>
          </a:xfrm>
        </p:grpSpPr>
        <p:grpSp>
          <p:nvGrpSpPr>
            <p:cNvPr id="3" name="Group 2"/>
            <p:cNvGrpSpPr/>
            <p:nvPr/>
          </p:nvGrpSpPr>
          <p:grpSpPr>
            <a:xfrm>
              <a:off x="772268" y="1016094"/>
              <a:ext cx="7878864" cy="5339154"/>
              <a:chOff x="772268" y="1016094"/>
              <a:chExt cx="7878864" cy="5339154"/>
            </a:xfrm>
          </p:grpSpPr>
          <p:grpSp>
            <p:nvGrpSpPr>
              <p:cNvPr id="78" name="Group 78"/>
              <p:cNvGrpSpPr/>
              <p:nvPr/>
            </p:nvGrpSpPr>
            <p:grpSpPr>
              <a:xfrm>
                <a:off x="772269" y="1016094"/>
                <a:ext cx="7878863" cy="2693577"/>
                <a:chOff x="0" y="0"/>
                <a:chExt cx="7878861" cy="2693575"/>
              </a:xfrm>
            </p:grpSpPr>
            <p:sp>
              <p:nvSpPr>
                <p:cNvPr id="75" name="Shape 75"/>
                <p:cNvSpPr/>
                <p:nvPr/>
              </p:nvSpPr>
              <p:spPr>
                <a:xfrm>
                  <a:off x="0" y="0"/>
                  <a:ext cx="7878862" cy="1548356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0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dirty="0"/>
                </a:p>
              </p:txBody>
            </p:sp>
            <p:sp>
              <p:nvSpPr>
                <p:cNvPr id="76" name="Shape 76"/>
                <p:cNvSpPr/>
                <p:nvPr/>
              </p:nvSpPr>
              <p:spPr>
                <a:xfrm>
                  <a:off x="0" y="0"/>
                  <a:ext cx="7878862" cy="4263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>
                    <a:defRPr sz="20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dirty="0"/>
                    <a:t>Consumer Account</a:t>
                  </a:r>
                </a:p>
              </p:txBody>
            </p:sp>
            <p:sp>
              <p:nvSpPr>
                <p:cNvPr id="77" name="Shape 77"/>
                <p:cNvSpPr/>
                <p:nvPr/>
              </p:nvSpPr>
              <p:spPr>
                <a:xfrm>
                  <a:off x="3679503" y="2322735"/>
                  <a:ext cx="481755" cy="3708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45719" tIns="45719" rIns="45719" bIns="45719" numCol="1" anchor="t">
                  <a:spAutoFit/>
                </a:bodyPr>
                <a:lstStyle/>
                <a:p>
                  <a:endParaRPr dirty="0"/>
                </a:p>
              </p:txBody>
            </p:sp>
          </p:grpSp>
          <p:grpSp>
            <p:nvGrpSpPr>
              <p:cNvPr id="81" name="Group 81"/>
              <p:cNvGrpSpPr/>
              <p:nvPr/>
            </p:nvGrpSpPr>
            <p:grpSpPr>
              <a:xfrm>
                <a:off x="772268" y="2588086"/>
                <a:ext cx="1293447" cy="3310278"/>
                <a:chOff x="0" y="0"/>
                <a:chExt cx="1293445" cy="3310276"/>
              </a:xfrm>
            </p:grpSpPr>
            <p:sp>
              <p:nvSpPr>
                <p:cNvPr id="79" name="Shape 79"/>
                <p:cNvSpPr/>
                <p:nvPr/>
              </p:nvSpPr>
              <p:spPr>
                <a:xfrm>
                  <a:off x="-1" y="-1"/>
                  <a:ext cx="1293447" cy="3310278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20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dirty="0"/>
                </a:p>
              </p:txBody>
            </p:sp>
            <p:sp>
              <p:nvSpPr>
                <p:cNvPr id="80" name="Shape 80"/>
                <p:cNvSpPr/>
                <p:nvPr/>
              </p:nvSpPr>
              <p:spPr>
                <a:xfrm>
                  <a:off x="-1" y="1276016"/>
                  <a:ext cx="1293447" cy="7582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>
                  <a:lvl1pPr algn="ctr">
                    <a:defRPr sz="20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dirty="0"/>
                    <a:t>Balance Types</a:t>
                  </a:r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2089351" y="2588085"/>
                <a:ext cx="1293449" cy="3310280"/>
                <a:chOff x="2089351" y="2588085"/>
                <a:chExt cx="1293449" cy="3310280"/>
              </a:xfrm>
            </p:grpSpPr>
            <p:sp>
              <p:nvSpPr>
                <p:cNvPr id="82" name="Shape 82"/>
                <p:cNvSpPr/>
                <p:nvPr/>
              </p:nvSpPr>
              <p:spPr>
                <a:xfrm>
                  <a:off x="2089351" y="2588085"/>
                  <a:ext cx="1293449" cy="3310280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20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dirty="0"/>
                </a:p>
              </p:txBody>
            </p:sp>
            <p:sp>
              <p:nvSpPr>
                <p:cNvPr id="83" name="Shape 83"/>
                <p:cNvSpPr/>
                <p:nvPr/>
              </p:nvSpPr>
              <p:spPr>
                <a:xfrm>
                  <a:off x="2089351" y="3864103"/>
                  <a:ext cx="1293449" cy="7582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>
                  <a:lvl1pPr algn="ctr">
                    <a:defRPr sz="20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dirty="0"/>
                    <a:t>Phone </a:t>
                  </a:r>
                  <a:r>
                    <a:rPr dirty="0" smtClean="0"/>
                    <a:t>Numbers</a:t>
                  </a:r>
                  <a:endParaRPr dirty="0"/>
                </a:p>
              </p:txBody>
            </p:sp>
          </p:grpSp>
          <p:grpSp>
            <p:nvGrpSpPr>
              <p:cNvPr id="87" name="Group 87"/>
              <p:cNvGrpSpPr/>
              <p:nvPr/>
            </p:nvGrpSpPr>
            <p:grpSpPr>
              <a:xfrm>
                <a:off x="3406435" y="2588086"/>
                <a:ext cx="1293447" cy="3310278"/>
                <a:chOff x="0" y="0"/>
                <a:chExt cx="1293445" cy="3310276"/>
              </a:xfrm>
            </p:grpSpPr>
            <p:sp>
              <p:nvSpPr>
                <p:cNvPr id="85" name="Shape 85"/>
                <p:cNvSpPr/>
                <p:nvPr/>
              </p:nvSpPr>
              <p:spPr>
                <a:xfrm>
                  <a:off x="-1" y="-1"/>
                  <a:ext cx="1293447" cy="3310278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20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dirty="0"/>
                </a:p>
              </p:txBody>
            </p:sp>
            <p:sp>
              <p:nvSpPr>
                <p:cNvPr id="86" name="Shape 86"/>
                <p:cNvSpPr/>
                <p:nvPr/>
              </p:nvSpPr>
              <p:spPr>
                <a:xfrm>
                  <a:off x="-1" y="1110070"/>
                  <a:ext cx="1293447" cy="10901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>
                  <a:lvl1pPr algn="ctr">
                    <a:defRPr sz="20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dirty="0"/>
                    <a:t>Additional Contacts</a:t>
                  </a:r>
                </a:p>
              </p:txBody>
            </p:sp>
          </p:grpSp>
          <p:grpSp>
            <p:nvGrpSpPr>
              <p:cNvPr id="91" name="Group 91"/>
              <p:cNvGrpSpPr/>
              <p:nvPr/>
            </p:nvGrpSpPr>
            <p:grpSpPr>
              <a:xfrm>
                <a:off x="2013371" y="1725929"/>
                <a:ext cx="5857157" cy="4172436"/>
                <a:chOff x="-2710146" y="-862156"/>
                <a:chExt cx="5857154" cy="4172433"/>
              </a:xfrm>
            </p:grpSpPr>
            <p:sp>
              <p:nvSpPr>
                <p:cNvPr id="88" name="Shape 88"/>
                <p:cNvSpPr/>
                <p:nvPr/>
              </p:nvSpPr>
              <p:spPr>
                <a:xfrm>
                  <a:off x="-1" y="-1"/>
                  <a:ext cx="1293447" cy="3310278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20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dirty="0"/>
                </a:p>
              </p:txBody>
            </p:sp>
            <p:sp>
              <p:nvSpPr>
                <p:cNvPr id="89" name="Shape 89"/>
                <p:cNvSpPr/>
                <p:nvPr/>
              </p:nvSpPr>
              <p:spPr>
                <a:xfrm>
                  <a:off x="-1" y="1276016"/>
                  <a:ext cx="1293447" cy="7582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>
                  <a:lvl1pPr algn="ctr">
                    <a:defRPr sz="20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dirty="0"/>
                    <a:t>Cosigners</a:t>
                  </a:r>
                </a:p>
              </p:txBody>
            </p:sp>
            <p:sp>
              <p:nvSpPr>
                <p:cNvPr id="90" name="Shape 90"/>
                <p:cNvSpPr/>
                <p:nvPr/>
              </p:nvSpPr>
              <p:spPr>
                <a:xfrm>
                  <a:off x="-2710146" y="-862156"/>
                  <a:ext cx="5857154" cy="4001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defRPr sz="2200">
                      <a:solidFill>
                        <a:srgbClr val="FDFDFD"/>
                      </a:solidFill>
                    </a:defRPr>
                  </a:lvl1pPr>
                </a:lstStyle>
                <a:p>
                  <a:r>
                    <a:rPr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Use screen options to access different information</a:t>
                  </a:r>
                </a:p>
              </p:txBody>
            </p:sp>
          </p:grpSp>
          <p:grpSp>
            <p:nvGrpSpPr>
              <p:cNvPr id="94" name="Group 94"/>
              <p:cNvGrpSpPr/>
              <p:nvPr/>
            </p:nvGrpSpPr>
            <p:grpSpPr>
              <a:xfrm>
                <a:off x="6040602" y="2588086"/>
                <a:ext cx="1293447" cy="3310278"/>
                <a:chOff x="0" y="0"/>
                <a:chExt cx="1293445" cy="3310276"/>
              </a:xfrm>
            </p:grpSpPr>
            <p:sp>
              <p:nvSpPr>
                <p:cNvPr id="92" name="Shape 92"/>
                <p:cNvSpPr/>
                <p:nvPr/>
              </p:nvSpPr>
              <p:spPr>
                <a:xfrm>
                  <a:off x="-1" y="-1"/>
                  <a:ext cx="1293447" cy="3310278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20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dirty="0"/>
                </a:p>
              </p:txBody>
            </p:sp>
            <p:sp>
              <p:nvSpPr>
                <p:cNvPr id="93" name="Shape 93"/>
                <p:cNvSpPr/>
                <p:nvPr/>
              </p:nvSpPr>
              <p:spPr>
                <a:xfrm>
                  <a:off x="-1" y="1110070"/>
                  <a:ext cx="1293447" cy="10901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>
                  <a:lvl1pPr algn="ctr">
                    <a:defRPr sz="20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dirty="0"/>
                    <a:t>Medical data</a:t>
                  </a:r>
                </a:p>
              </p:txBody>
            </p:sp>
          </p:grpSp>
          <p:grpSp>
            <p:nvGrpSpPr>
              <p:cNvPr id="97" name="Group 97"/>
              <p:cNvGrpSpPr/>
              <p:nvPr/>
            </p:nvGrpSpPr>
            <p:grpSpPr>
              <a:xfrm>
                <a:off x="7357685" y="2588086"/>
                <a:ext cx="1293447" cy="3310278"/>
                <a:chOff x="0" y="0"/>
                <a:chExt cx="1293445" cy="3310276"/>
              </a:xfrm>
            </p:grpSpPr>
            <p:sp>
              <p:nvSpPr>
                <p:cNvPr id="95" name="Shape 95"/>
                <p:cNvSpPr/>
                <p:nvPr/>
              </p:nvSpPr>
              <p:spPr>
                <a:xfrm>
                  <a:off x="-1" y="-1"/>
                  <a:ext cx="1293447" cy="3310278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20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dirty="0"/>
                </a:p>
              </p:txBody>
            </p:sp>
            <p:sp>
              <p:nvSpPr>
                <p:cNvPr id="96" name="Shape 96"/>
                <p:cNvSpPr/>
                <p:nvPr/>
              </p:nvSpPr>
              <p:spPr>
                <a:xfrm>
                  <a:off x="-1" y="1441963"/>
                  <a:ext cx="1293447" cy="42635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>
                  <a:lvl1pPr algn="ctr">
                    <a:defRPr sz="20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dirty="0"/>
                    <a:t>Notes</a:t>
                  </a:r>
                </a:p>
              </p:txBody>
            </p:sp>
          </p:grpSp>
          <p:sp>
            <p:nvSpPr>
              <p:cNvPr id="98" name="Shape 98"/>
              <p:cNvSpPr/>
              <p:nvPr/>
            </p:nvSpPr>
            <p:spPr>
              <a:xfrm>
                <a:off x="772269" y="5921998"/>
                <a:ext cx="7878863" cy="4332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29" name="Shape 83"/>
            <p:cNvSpPr/>
            <p:nvPr/>
          </p:nvSpPr>
          <p:spPr>
            <a:xfrm>
              <a:off x="772267" y="5945313"/>
              <a:ext cx="7878865" cy="4335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dirty="0" smtClean="0"/>
                <a:t>RMEx Account Detail Screen</a:t>
              </a:r>
              <a:endParaRPr dirty="0"/>
            </a:p>
          </p:txBody>
        </p:sp>
      </p:grp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xfrm>
            <a:off x="8374345" y="6627168"/>
            <a:ext cx="167710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 dirty="0"/>
          </a:p>
        </p:txBody>
      </p:sp>
      <p:sp>
        <p:nvSpPr>
          <p:cNvPr id="102" name="Shape 102"/>
          <p:cNvSpPr/>
          <p:nvPr/>
        </p:nvSpPr>
        <p:spPr>
          <a:xfrm>
            <a:off x="304800" y="381000"/>
            <a:ext cx="6629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Standard Account Information – Balance Types</a:t>
            </a:r>
          </a:p>
        </p:txBody>
      </p:sp>
      <p:sp>
        <p:nvSpPr>
          <p:cNvPr id="103" name="Shape 103"/>
          <p:cNvSpPr/>
          <p:nvPr/>
        </p:nvSpPr>
        <p:spPr>
          <a:xfrm>
            <a:off x="304800" y="838200"/>
            <a:ext cx="84582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Inquiry Screen&gt; Account Detail Screen &gt; F10-Second Account Detail Screen Information</a:t>
            </a:r>
          </a:p>
        </p:txBody>
      </p:sp>
      <p:grpSp>
        <p:nvGrpSpPr>
          <p:cNvPr id="106" name="Group 106"/>
          <p:cNvGrpSpPr/>
          <p:nvPr/>
        </p:nvGrpSpPr>
        <p:grpSpPr>
          <a:xfrm>
            <a:off x="461519" y="2542943"/>
            <a:ext cx="8144762" cy="3222857"/>
            <a:chOff x="0" y="0"/>
            <a:chExt cx="8144761" cy="3222856"/>
          </a:xfrm>
        </p:grpSpPr>
        <p:pic>
          <p:nvPicPr>
            <p:cNvPr id="104" name="image6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144762" cy="32228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5" name="Shape 105"/>
            <p:cNvSpPr/>
            <p:nvPr/>
          </p:nvSpPr>
          <p:spPr>
            <a:xfrm>
              <a:off x="5401561" y="632056"/>
              <a:ext cx="1524001" cy="2343229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07" name="Shape 107"/>
          <p:cNvSpPr/>
          <p:nvPr/>
        </p:nvSpPr>
        <p:spPr>
          <a:xfrm>
            <a:off x="228600" y="1661315"/>
            <a:ext cx="8534400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</a:t>
            </a:r>
            <a:r>
              <a:rPr lang="en-US" dirty="0" smtClean="0"/>
              <a:t>Define up </a:t>
            </a:r>
            <a:r>
              <a:rPr dirty="0" smtClean="0"/>
              <a:t>to </a:t>
            </a:r>
            <a:r>
              <a:rPr dirty="0"/>
              <a:t>10 secondary balances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</a:t>
            </a:r>
            <a:r>
              <a:rPr lang="en-US" dirty="0" smtClean="0"/>
              <a:t>Define the behavior for each secondary balance</a:t>
            </a:r>
            <a:endParaRPr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8374345" y="6627168"/>
            <a:ext cx="167710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 dirty="0"/>
          </a:p>
        </p:txBody>
      </p:sp>
      <p:sp>
        <p:nvSpPr>
          <p:cNvPr id="110" name="Shape 110"/>
          <p:cNvSpPr/>
          <p:nvPr/>
        </p:nvSpPr>
        <p:spPr>
          <a:xfrm>
            <a:off x="304800" y="381000"/>
            <a:ext cx="6629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Standard Account Information – Phone Numbers</a:t>
            </a:r>
          </a:p>
        </p:txBody>
      </p:sp>
      <p:sp>
        <p:nvSpPr>
          <p:cNvPr id="111" name="Shape 111"/>
          <p:cNvSpPr/>
          <p:nvPr/>
        </p:nvSpPr>
        <p:spPr>
          <a:xfrm>
            <a:off x="304800" y="838200"/>
            <a:ext cx="8458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Inquiry </a:t>
            </a:r>
            <a:r>
              <a:rPr lang="en-US" dirty="0" smtClean="0"/>
              <a:t>menu </a:t>
            </a:r>
            <a:r>
              <a:rPr dirty="0" smtClean="0"/>
              <a:t>&gt; </a:t>
            </a:r>
            <a:r>
              <a:rPr dirty="0"/>
              <a:t>Account Detail Screen</a:t>
            </a:r>
          </a:p>
        </p:txBody>
      </p:sp>
      <p:pic>
        <p:nvPicPr>
          <p:cNvPr id="112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2645772"/>
            <a:ext cx="8446476" cy="2891428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4953000" y="2768600"/>
            <a:ext cx="2819400" cy="914400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4" name="Shape 114"/>
          <p:cNvSpPr/>
          <p:nvPr/>
        </p:nvSpPr>
        <p:spPr>
          <a:xfrm>
            <a:off x="228600" y="1432707"/>
            <a:ext cx="8534400" cy="9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"</a:t>
            </a:r>
            <a:r>
              <a:rPr dirty="0" smtClean="0"/>
              <a:t>Best</a:t>
            </a:r>
            <a:r>
              <a:rPr lang="en-US" dirty="0" smtClean="0"/>
              <a:t>"</a:t>
            </a:r>
            <a:r>
              <a:rPr dirty="0" smtClean="0"/>
              <a:t> </a:t>
            </a:r>
            <a:r>
              <a:rPr dirty="0"/>
              <a:t>numbers are on detail </a:t>
            </a:r>
            <a:r>
              <a:rPr dirty="0" smtClean="0"/>
              <a:t>screen</a:t>
            </a:r>
            <a:endParaRPr lang="en-US" dirty="0" smtClean="0"/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Permission </a:t>
            </a:r>
            <a:r>
              <a:rPr dirty="0"/>
              <a:t>is </a:t>
            </a:r>
            <a:r>
              <a:rPr i="1" dirty="0"/>
              <a:t>assumed</a:t>
            </a:r>
            <a:r>
              <a:rPr dirty="0"/>
              <a:t> for </a:t>
            </a:r>
            <a:r>
              <a:rPr dirty="0" smtClean="0"/>
              <a:t>cell</a:t>
            </a:r>
            <a:r>
              <a:rPr lang="en-US" dirty="0" smtClean="0"/>
              <a:t> phone</a:t>
            </a:r>
            <a:endParaRPr dirty="0"/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smtClean="0"/>
              <a:t>Unlimited </a:t>
            </a:r>
            <a:r>
              <a:rPr dirty="0"/>
              <a:t>number of phone numbers can be stored on “</a:t>
            </a:r>
            <a:r>
              <a:rPr b="1" i="1" dirty="0"/>
              <a:t>Other phones</a:t>
            </a:r>
            <a:r>
              <a:rPr dirty="0"/>
              <a:t>” screen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8374345" y="6627168"/>
            <a:ext cx="167710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 dirty="0"/>
          </a:p>
        </p:txBody>
      </p:sp>
      <p:sp>
        <p:nvSpPr>
          <p:cNvPr id="117" name="Shape 117"/>
          <p:cNvSpPr/>
          <p:nvPr/>
        </p:nvSpPr>
        <p:spPr>
          <a:xfrm>
            <a:off x="304800" y="381000"/>
            <a:ext cx="66294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Standard Account Information – </a:t>
            </a:r>
            <a:r>
              <a:rPr lang="en-US" dirty="0" smtClean="0"/>
              <a:t>Other Phones Screen</a:t>
            </a:r>
            <a:endParaRPr dirty="0"/>
          </a:p>
        </p:txBody>
      </p:sp>
      <p:sp>
        <p:nvSpPr>
          <p:cNvPr id="118" name="Shape 118"/>
          <p:cNvSpPr/>
          <p:nvPr/>
        </p:nvSpPr>
        <p:spPr>
          <a:xfrm>
            <a:off x="304800" y="838200"/>
            <a:ext cx="8458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Inquiry menu &gt; Account inquiry&gt; Account detail screen &gt; Tab +</a:t>
            </a:r>
          </a:p>
        </p:txBody>
      </p:sp>
      <p:sp>
        <p:nvSpPr>
          <p:cNvPr id="119" name="Shape 119"/>
          <p:cNvSpPr/>
          <p:nvPr/>
        </p:nvSpPr>
        <p:spPr>
          <a:xfrm>
            <a:off x="228600" y="1446995"/>
            <a:ext cx="8534400" cy="9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 Phone codes are needed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 Disabled numbers are easily identified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 Details and permission are stored at phone number level</a:t>
            </a:r>
          </a:p>
        </p:txBody>
      </p:sp>
      <p:pic>
        <p:nvPicPr>
          <p:cNvPr id="120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251" y="2810891"/>
            <a:ext cx="8532382" cy="3043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8374345" y="6627168"/>
            <a:ext cx="167710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 dirty="0"/>
          </a:p>
        </p:txBody>
      </p:sp>
      <p:sp>
        <p:nvSpPr>
          <p:cNvPr id="117" name="Shape 117"/>
          <p:cNvSpPr/>
          <p:nvPr/>
        </p:nvSpPr>
        <p:spPr>
          <a:xfrm>
            <a:off x="304800" y="381000"/>
            <a:ext cx="66294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Standard Account Information – </a:t>
            </a:r>
            <a:r>
              <a:rPr lang="en-US" dirty="0" smtClean="0"/>
              <a:t>Tab Q</a:t>
            </a:r>
            <a:endParaRPr dirty="0"/>
          </a:p>
        </p:txBody>
      </p:sp>
      <p:sp>
        <p:nvSpPr>
          <p:cNvPr id="118" name="Shape 118"/>
          <p:cNvSpPr/>
          <p:nvPr/>
        </p:nvSpPr>
        <p:spPr>
          <a:xfrm>
            <a:off x="328654" y="816263"/>
            <a:ext cx="8458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Inquiry menu &gt; Account inquiry&gt; Account detail screen &gt; Tab </a:t>
            </a:r>
            <a:r>
              <a:rPr lang="en-US" dirty="0" smtClean="0"/>
              <a:t>Q </a:t>
            </a:r>
            <a:endParaRPr dirty="0"/>
          </a:p>
        </p:txBody>
      </p:sp>
      <p:sp>
        <p:nvSpPr>
          <p:cNvPr id="119" name="Shape 119"/>
          <p:cNvSpPr/>
          <p:nvPr/>
        </p:nvSpPr>
        <p:spPr>
          <a:xfrm>
            <a:off x="-77590" y="1449101"/>
            <a:ext cx="85344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 </a:t>
            </a:r>
            <a:r>
              <a:rPr lang="en-US" dirty="0" smtClean="0"/>
              <a:t>Gives access to other Account Detail screen menu options</a:t>
            </a:r>
            <a:endParaRPr dirty="0"/>
          </a:p>
        </p:txBody>
      </p:sp>
      <p:grpSp>
        <p:nvGrpSpPr>
          <p:cNvPr id="10" name="Group 9"/>
          <p:cNvGrpSpPr/>
          <p:nvPr/>
        </p:nvGrpSpPr>
        <p:grpSpPr>
          <a:xfrm>
            <a:off x="530808" y="1901261"/>
            <a:ext cx="8060912" cy="4529692"/>
            <a:chOff x="590768" y="1541501"/>
            <a:chExt cx="8060912" cy="5032991"/>
          </a:xfrm>
        </p:grpSpPr>
        <p:grpSp>
          <p:nvGrpSpPr>
            <p:cNvPr id="9" name="Group 8"/>
            <p:cNvGrpSpPr/>
            <p:nvPr/>
          </p:nvGrpSpPr>
          <p:grpSpPr>
            <a:xfrm>
              <a:off x="1280598" y="2894492"/>
              <a:ext cx="7371082" cy="3680000"/>
              <a:chOff x="1280598" y="2894492"/>
              <a:chExt cx="7371082" cy="3680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0598" y="2894492"/>
                <a:ext cx="7276190" cy="3680000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6934200" y="3777524"/>
                <a:ext cx="1717480" cy="2796968"/>
              </a:xfrm>
              <a:prstGeom prst="rect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90768" y="1541501"/>
              <a:ext cx="2758095" cy="2544762"/>
              <a:chOff x="533615" y="1545709"/>
              <a:chExt cx="2758095" cy="254476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615" y="1545709"/>
                <a:ext cx="2758095" cy="2544762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912662" y="3597642"/>
                <a:ext cx="1220282" cy="179882"/>
              </a:xfrm>
              <a:prstGeom prst="rect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56699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8374345" y="6627168"/>
            <a:ext cx="167710" cy="214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 dirty="0"/>
          </a:p>
        </p:txBody>
      </p:sp>
      <p:sp>
        <p:nvSpPr>
          <p:cNvPr id="123" name="Shape 123"/>
          <p:cNvSpPr/>
          <p:nvPr/>
        </p:nvSpPr>
        <p:spPr>
          <a:xfrm>
            <a:off x="304800" y="381000"/>
            <a:ext cx="65532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Standard Account Information – Cosigners</a:t>
            </a:r>
          </a:p>
        </p:txBody>
      </p:sp>
      <p:pic>
        <p:nvPicPr>
          <p:cNvPr id="124" name="image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6336" y="2255695"/>
            <a:ext cx="6763703" cy="4329113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228600" y="1527395"/>
            <a:ext cx="8534400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Up to 3 cosigners per account 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It is complex, but they can be separately dunned and worked</a:t>
            </a:r>
          </a:p>
        </p:txBody>
      </p:sp>
      <p:sp>
        <p:nvSpPr>
          <p:cNvPr id="6" name="Shape 118"/>
          <p:cNvSpPr/>
          <p:nvPr/>
        </p:nvSpPr>
        <p:spPr>
          <a:xfrm>
            <a:off x="304800" y="838200"/>
            <a:ext cx="84582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Inquiry menu &gt; Account inquiry&gt; Account detail screen &gt; Tab Q &gt; 3-Multiple Cosigners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VideoDoc_with_Logo">
  <a:themeElements>
    <a:clrScheme name="VideoDoc_with_Lo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VideoDoc_with_Logo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VideoDoc_with_Lo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ideoDoc_with_Logo">
  <a:themeElements>
    <a:clrScheme name="VideoDoc_with_Lo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VideoDoc_with_Logo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VideoDoc_with_Lo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1060</Words>
  <Application>Microsoft Office PowerPoint</Application>
  <PresentationFormat>On-screen Show (4:3)</PresentationFormat>
  <Paragraphs>188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VideoDoc_with_Logo</vt:lpstr>
      <vt:lpstr>RMEx Management Training: Loading New Business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RMEx Management Training: Loading New Business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RMEx Management Training: Loading New Business</dc:title>
  <dc:creator>Dawna Barge</dc:creator>
  <cp:lastModifiedBy>Jamie jamie</cp:lastModifiedBy>
  <cp:revision>78</cp:revision>
  <dcterms:modified xsi:type="dcterms:W3CDTF">2016-03-02T03:14:17Z</dcterms:modified>
</cp:coreProperties>
</file>